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95" r:id="rId3"/>
    <p:sldId id="298" r:id="rId4"/>
    <p:sldId id="301" r:id="rId5"/>
    <p:sldId id="299" r:id="rId6"/>
    <p:sldId id="300" r:id="rId7"/>
    <p:sldId id="302" r:id="rId8"/>
    <p:sldId id="303" r:id="rId9"/>
    <p:sldId id="305" r:id="rId10"/>
    <p:sldId id="304" r:id="rId11"/>
    <p:sldId id="3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7"/>
    <p:restoredTop sz="94686"/>
  </p:normalViewPr>
  <p:slideViewPr>
    <p:cSldViewPr snapToGrid="0" snapToObjects="1">
      <p:cViewPr>
        <p:scale>
          <a:sx n="88" d="100"/>
          <a:sy n="88" d="100"/>
        </p:scale>
        <p:origin x="14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Tgrid</a:t>
            </a:r>
            <a:r>
              <a:rPr lang="en-US" sz="2400" b="1" dirty="0"/>
              <a:t>: representation of the temperature state space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BEC06-5985-804E-BB4F-4D4C0BA44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6" y="1163287"/>
            <a:ext cx="6563614" cy="3814618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AF2BF7E-9A46-404A-9ADF-731ECB7A856B}"/>
              </a:ext>
            </a:extLst>
          </p:cNvPr>
          <p:cNvGrpSpPr/>
          <p:nvPr/>
        </p:nvGrpSpPr>
        <p:grpSpPr>
          <a:xfrm>
            <a:off x="7499726" y="1796705"/>
            <a:ext cx="4557362" cy="2346346"/>
            <a:chOff x="7634638" y="809153"/>
            <a:chExt cx="4557362" cy="234634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856A8A8-3A90-D440-BE56-FC3ECCC4F35F}"/>
                </a:ext>
              </a:extLst>
            </p:cNvPr>
            <p:cNvGrpSpPr/>
            <p:nvPr/>
          </p:nvGrpSpPr>
          <p:grpSpPr>
            <a:xfrm>
              <a:off x="9241635" y="809153"/>
              <a:ext cx="2426109" cy="385663"/>
              <a:chOff x="9241635" y="809153"/>
              <a:chExt cx="2426109" cy="385663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81128CB-0B95-5C43-AE69-EBCC4BB48D13}"/>
                  </a:ext>
                </a:extLst>
              </p:cNvPr>
              <p:cNvCxnSpPr/>
              <p:nvPr/>
            </p:nvCxnSpPr>
            <p:spPr>
              <a:xfrm>
                <a:off x="9241635" y="1194816"/>
                <a:ext cx="1762075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07757C-2BFA-8E40-9F60-B12C79EE5BDA}"/>
                  </a:ext>
                </a:extLst>
              </p:cNvPr>
              <p:cNvSpPr txBox="1"/>
              <p:nvPr/>
            </p:nvSpPr>
            <p:spPr>
              <a:xfrm>
                <a:off x="9602287" y="809153"/>
                <a:ext cx="2065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51 temperatures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08519EC-3AD5-BC42-8267-4EC6BA0E582A}"/>
                </a:ext>
              </a:extLst>
            </p:cNvPr>
            <p:cNvGrpSpPr/>
            <p:nvPr/>
          </p:nvGrpSpPr>
          <p:grpSpPr>
            <a:xfrm>
              <a:off x="7634638" y="1161350"/>
              <a:ext cx="4557362" cy="1994149"/>
              <a:chOff x="7634638" y="1161350"/>
              <a:chExt cx="4557362" cy="199414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F206A54-52D6-5B43-87B2-1CADD4C97371}"/>
                  </a:ext>
                </a:extLst>
              </p:cNvPr>
              <p:cNvGrpSpPr/>
              <p:nvPr/>
            </p:nvGrpSpPr>
            <p:grpSpPr>
              <a:xfrm>
                <a:off x="8176397" y="1357163"/>
                <a:ext cx="4015603" cy="1798336"/>
                <a:chOff x="7223423" y="1277215"/>
                <a:chExt cx="3491347" cy="1798336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C33D607-3244-C248-9F58-65792B7C3520}"/>
                    </a:ext>
                  </a:extLst>
                </p:cNvPr>
                <p:cNvGrpSpPr/>
                <p:nvPr/>
              </p:nvGrpSpPr>
              <p:grpSpPr>
                <a:xfrm>
                  <a:off x="7223423" y="1277215"/>
                  <a:ext cx="3491347" cy="1798336"/>
                  <a:chOff x="696484" y="1683417"/>
                  <a:chExt cx="3491347" cy="1798336"/>
                </a:xfrm>
              </p:grpSpPr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52D9CC74-5523-5046-9DA3-93436721BE90}"/>
                      </a:ext>
                    </a:extLst>
                  </p:cNvPr>
                  <p:cNvGrpSpPr/>
                  <p:nvPr/>
                </p:nvGrpSpPr>
                <p:grpSpPr>
                  <a:xfrm>
                    <a:off x="827114" y="1683417"/>
                    <a:ext cx="2904905" cy="1092336"/>
                    <a:chOff x="5522026" y="2805621"/>
                    <a:chExt cx="2904905" cy="1092336"/>
                  </a:xfrm>
                </p:grpSpPr>
                <p:sp>
                  <p:nvSpPr>
                    <p:cNvPr id="23" name="Parallelogram 22">
                      <a:extLst>
                        <a:ext uri="{FF2B5EF4-FFF2-40B4-BE49-F238E27FC236}">
                          <a16:creationId xmlns:a16="http://schemas.microsoft.com/office/drawing/2014/main" id="{2AF3CE9D-98D1-D447-B37B-E8FCB4392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2026" y="2805621"/>
                      <a:ext cx="2327564" cy="630672"/>
                    </a:xfrm>
                    <a:prstGeom prst="parallelogram">
                      <a:avLst>
                        <a:gd name="adj" fmla="val 135421"/>
                      </a:avLst>
                    </a:prstGeom>
                    <a:pattFill prst="ltDn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587031EB-F44E-7844-BA9F-53BF58A1D0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34545" y="3436292"/>
                      <a:ext cx="9025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T 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6AB625AA-0E4E-A245-9254-3E4C791DC4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24406" y="3175616"/>
                      <a:ext cx="9025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</p:grp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5202586-9E92-264A-99F1-1D9C3FD77AD0}"/>
                      </a:ext>
                    </a:extLst>
                  </p:cNvPr>
                  <p:cNvSpPr txBox="1"/>
                  <p:nvPr/>
                </p:nvSpPr>
                <p:spPr>
                  <a:xfrm>
                    <a:off x="696484" y="2650756"/>
                    <a:ext cx="349134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err="1"/>
                      <a:t>Tgrid</a:t>
                    </a:r>
                    <a:r>
                      <a:rPr lang="en-US" sz="2400" dirty="0"/>
                      <a:t> is a </a:t>
                    </a:r>
                    <a:r>
                      <a:rPr lang="en-US" sz="2400" b="1" dirty="0"/>
                      <a:t>grid</a:t>
                    </a:r>
                    <a:r>
                      <a:rPr lang="en-US" sz="2400" dirty="0"/>
                      <a:t> = T,V state space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D2958320-03BB-1744-8841-0657FE3E6F51}"/>
                    </a:ext>
                  </a:extLst>
                </p:cNvPr>
                <p:cNvGrpSpPr/>
                <p:nvPr/>
              </p:nvGrpSpPr>
              <p:grpSpPr>
                <a:xfrm rot="19409985">
                  <a:off x="7498792" y="1630007"/>
                  <a:ext cx="638180" cy="77348"/>
                  <a:chOff x="6182056" y="1995767"/>
                  <a:chExt cx="638180" cy="77348"/>
                </a:xfrm>
              </p:grpSpPr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14D6B2CC-E984-4E49-8751-BB280B4D67B0}"/>
                      </a:ext>
                    </a:extLst>
                  </p:cNvPr>
                  <p:cNvSpPr/>
                  <p:nvPr/>
                </p:nvSpPr>
                <p:spPr>
                  <a:xfrm>
                    <a:off x="6182056" y="1995767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99265F4-47F6-4E45-A583-AC0EEB9F5563}"/>
                      </a:ext>
                    </a:extLst>
                  </p:cNvPr>
                  <p:cNvSpPr/>
                  <p:nvPr/>
                </p:nvSpPr>
                <p:spPr>
                  <a:xfrm>
                    <a:off x="6334456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1D8531B6-D582-2041-9A4A-111A5BF93942}"/>
                      </a:ext>
                    </a:extLst>
                  </p:cNvPr>
                  <p:cNvSpPr/>
                  <p:nvPr/>
                </p:nvSpPr>
                <p:spPr>
                  <a:xfrm>
                    <a:off x="6468568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DEEF0F9D-DB77-A642-882E-3466B71E4E06}"/>
                      </a:ext>
                    </a:extLst>
                  </p:cNvPr>
                  <p:cNvSpPr/>
                  <p:nvPr/>
                </p:nvSpPr>
                <p:spPr>
                  <a:xfrm>
                    <a:off x="6614872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55C35E96-F354-184D-A6DA-7DBAE2A27153}"/>
                      </a:ext>
                    </a:extLst>
                  </p:cNvPr>
                  <p:cNvSpPr/>
                  <p:nvPr/>
                </p:nvSpPr>
                <p:spPr>
                  <a:xfrm>
                    <a:off x="6748984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6CF6326B-60DF-A143-AC39-9F2E481A63F2}"/>
                    </a:ext>
                  </a:extLst>
                </p:cNvPr>
                <p:cNvGrpSpPr/>
                <p:nvPr/>
              </p:nvGrpSpPr>
              <p:grpSpPr>
                <a:xfrm>
                  <a:off x="7699960" y="1806791"/>
                  <a:ext cx="638180" cy="77348"/>
                  <a:chOff x="6182056" y="1995767"/>
                  <a:chExt cx="638180" cy="77348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806B336B-9420-D649-99EF-A79DB209CEED}"/>
                      </a:ext>
                    </a:extLst>
                  </p:cNvPr>
                  <p:cNvSpPr/>
                  <p:nvPr/>
                </p:nvSpPr>
                <p:spPr>
                  <a:xfrm>
                    <a:off x="6182056" y="1995767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C6F35139-E679-D744-BB66-CE066FD8F946}"/>
                      </a:ext>
                    </a:extLst>
                  </p:cNvPr>
                  <p:cNvSpPr/>
                  <p:nvPr/>
                </p:nvSpPr>
                <p:spPr>
                  <a:xfrm>
                    <a:off x="6334456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53C3F715-C928-2845-A1C7-66A8B2ECC35B}"/>
                      </a:ext>
                    </a:extLst>
                  </p:cNvPr>
                  <p:cNvSpPr/>
                  <p:nvPr/>
                </p:nvSpPr>
                <p:spPr>
                  <a:xfrm>
                    <a:off x="6468568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0061EFC8-630C-2B45-B27B-3FB3FA71D0EA}"/>
                      </a:ext>
                    </a:extLst>
                  </p:cNvPr>
                  <p:cNvSpPr/>
                  <p:nvPr/>
                </p:nvSpPr>
                <p:spPr>
                  <a:xfrm>
                    <a:off x="6614872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B56C1CB-84D2-3C46-A2AF-2C251614914F}"/>
                      </a:ext>
                    </a:extLst>
                  </p:cNvPr>
                  <p:cNvSpPr/>
                  <p:nvPr/>
                </p:nvSpPr>
                <p:spPr>
                  <a:xfrm>
                    <a:off x="6748984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A74EE0B-853C-5044-A688-4A913F5E635A}"/>
                  </a:ext>
                </a:extLst>
              </p:cNvPr>
              <p:cNvGrpSpPr/>
              <p:nvPr/>
            </p:nvGrpSpPr>
            <p:grpSpPr>
              <a:xfrm>
                <a:off x="7634638" y="1161350"/>
                <a:ext cx="1362821" cy="764912"/>
                <a:chOff x="8150791" y="996272"/>
                <a:chExt cx="1362821" cy="764912"/>
              </a:xfrm>
            </p:grpSpPr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E6004BBB-5B47-5D40-89A7-D758932B1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75733" y="1136784"/>
                  <a:ext cx="837879" cy="62440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1D9E170-1D8F-EC4D-9020-C5CE87591C1D}"/>
                    </a:ext>
                  </a:extLst>
                </p:cNvPr>
                <p:cNvSpPr txBox="1"/>
                <p:nvPr/>
              </p:nvSpPr>
              <p:spPr>
                <a:xfrm>
                  <a:off x="8150791" y="996272"/>
                  <a:ext cx="11711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42 volumes</a:t>
                  </a:r>
                </a:p>
              </p:txBody>
            </p:sp>
          </p:grpSp>
        </p:grp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8871DC9-664F-924D-A1EF-4CD99C555D9C}"/>
              </a:ext>
            </a:extLst>
          </p:cNvPr>
          <p:cNvCxnSpPr/>
          <p:nvPr/>
        </p:nvCxnSpPr>
        <p:spPr>
          <a:xfrm>
            <a:off x="6096000" y="2289414"/>
            <a:ext cx="1134979" cy="5530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6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derivatives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854AEF6-BAF0-3940-81EA-7A6B7C94F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204" y="83835"/>
            <a:ext cx="5665749" cy="334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3FCD87BC-4B27-2D4D-9019-FA6704BCECB9}"/>
              </a:ext>
            </a:extLst>
          </p:cNvPr>
          <p:cNvSpPr/>
          <p:nvPr/>
        </p:nvSpPr>
        <p:spPr>
          <a:xfrm>
            <a:off x="4150895" y="3561343"/>
            <a:ext cx="4632158" cy="2899610"/>
          </a:xfrm>
          <a:prstGeom prst="frame">
            <a:avLst>
              <a:gd name="adj1" fmla="val 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6ED873-6119-C64B-9F55-ABF4FC9B4179}"/>
                  </a:ext>
                </a:extLst>
              </p:cNvPr>
              <p:cNvSpPr txBox="1"/>
              <p:nvPr/>
            </p:nvSpPr>
            <p:spPr>
              <a:xfrm>
                <a:off x="5185611" y="985031"/>
                <a:ext cx="3274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6ED873-6119-C64B-9F55-ABF4FC9B4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11" y="985031"/>
                <a:ext cx="327403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239B02-2D16-3842-B367-B281BF1DEA30}"/>
                  </a:ext>
                </a:extLst>
              </p:cNvPr>
              <p:cNvSpPr txBox="1"/>
              <p:nvPr/>
            </p:nvSpPr>
            <p:spPr>
              <a:xfrm>
                <a:off x="5185610" y="3779762"/>
                <a:ext cx="3274035" cy="66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239B02-2D16-3842-B367-B281BF1DE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10" y="3779762"/>
                <a:ext cx="3274035" cy="661015"/>
              </a:xfrm>
              <a:prstGeom prst="rect">
                <a:avLst/>
              </a:prstGeom>
              <a:blipFill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>
            <a:extLst>
              <a:ext uri="{FF2B5EF4-FFF2-40B4-BE49-F238E27FC236}">
                <a16:creationId xmlns:a16="http://schemas.microsoft.com/office/drawing/2014/main" id="{8841051F-918F-F248-AB97-E98495310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49"/>
          <a:stretch/>
        </p:blipFill>
        <p:spPr bwMode="auto">
          <a:xfrm>
            <a:off x="3380559" y="6533147"/>
            <a:ext cx="5665749" cy="33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63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8841051F-918F-F248-AB97-E98495310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49"/>
          <a:stretch/>
        </p:blipFill>
        <p:spPr bwMode="auto">
          <a:xfrm>
            <a:off x="3380559" y="6533147"/>
            <a:ext cx="5665749" cy="33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C4EA40-CA22-3240-BD52-F247AF21C1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/>
          <a:stretch/>
        </p:blipFill>
        <p:spPr>
          <a:xfrm>
            <a:off x="1591550" y="1733803"/>
            <a:ext cx="9423834" cy="267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Temperature along an isochore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38647B0-D170-0F4D-AC65-B506EEC97DA4}"/>
              </a:ext>
            </a:extLst>
          </p:cNvPr>
          <p:cNvGrpSpPr/>
          <p:nvPr/>
        </p:nvGrpSpPr>
        <p:grpSpPr>
          <a:xfrm>
            <a:off x="3522578" y="2404289"/>
            <a:ext cx="4033107" cy="1640346"/>
            <a:chOff x="7634638" y="809153"/>
            <a:chExt cx="4033107" cy="164034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C3B5E47-1537-AE43-B086-CCAD1A192C24}"/>
                </a:ext>
              </a:extLst>
            </p:cNvPr>
            <p:cNvGrpSpPr/>
            <p:nvPr/>
          </p:nvGrpSpPr>
          <p:grpSpPr>
            <a:xfrm>
              <a:off x="9241635" y="809153"/>
              <a:ext cx="2426109" cy="385663"/>
              <a:chOff x="9241635" y="809153"/>
              <a:chExt cx="2426109" cy="385663"/>
            </a:xfrm>
          </p:grpSpPr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55E52A48-40E6-1647-A019-191FD4DB2A48}"/>
                  </a:ext>
                </a:extLst>
              </p:cNvPr>
              <p:cNvCxnSpPr/>
              <p:nvPr/>
            </p:nvCxnSpPr>
            <p:spPr>
              <a:xfrm>
                <a:off x="9241635" y="1194816"/>
                <a:ext cx="1762075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2BF4F22-0C0B-2944-9E7A-F5E5ECCEBAAD}"/>
                  </a:ext>
                </a:extLst>
              </p:cNvPr>
              <p:cNvSpPr txBox="1"/>
              <p:nvPr/>
            </p:nvSpPr>
            <p:spPr>
              <a:xfrm>
                <a:off x="9602287" y="809153"/>
                <a:ext cx="2065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51</a:t>
                </a:r>
                <a:r>
                  <a:rPr lang="en-US" dirty="0"/>
                  <a:t> temperatures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88AE94E-8F33-5A4A-AEFE-C08A5990196F}"/>
                </a:ext>
              </a:extLst>
            </p:cNvPr>
            <p:cNvGrpSpPr/>
            <p:nvPr/>
          </p:nvGrpSpPr>
          <p:grpSpPr>
            <a:xfrm>
              <a:off x="7634638" y="1161350"/>
              <a:ext cx="4033107" cy="1288149"/>
              <a:chOff x="7634638" y="1161350"/>
              <a:chExt cx="4033107" cy="1288149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D8A1D5D8-4BB2-1F4E-A330-61FC4B3E98A0}"/>
                  </a:ext>
                </a:extLst>
              </p:cNvPr>
              <p:cNvGrpSpPr/>
              <p:nvPr/>
            </p:nvGrpSpPr>
            <p:grpSpPr>
              <a:xfrm>
                <a:off x="8326643" y="1357163"/>
                <a:ext cx="3341102" cy="1092336"/>
                <a:chOff x="7354053" y="1277215"/>
                <a:chExt cx="2904905" cy="109233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F795D6F3-A213-8544-ABE9-828E143AC76B}"/>
                    </a:ext>
                  </a:extLst>
                </p:cNvPr>
                <p:cNvGrpSpPr/>
                <p:nvPr/>
              </p:nvGrpSpPr>
              <p:grpSpPr>
                <a:xfrm>
                  <a:off x="7354053" y="1277215"/>
                  <a:ext cx="2904905" cy="1092336"/>
                  <a:chOff x="5522026" y="2805621"/>
                  <a:chExt cx="2904905" cy="1092336"/>
                </a:xfrm>
              </p:grpSpPr>
              <p:sp>
                <p:nvSpPr>
                  <p:cNvPr id="83" name="Parallelogram 82">
                    <a:extLst>
                      <a:ext uri="{FF2B5EF4-FFF2-40B4-BE49-F238E27FC236}">
                        <a16:creationId xmlns:a16="http://schemas.microsoft.com/office/drawing/2014/main" id="{7122BBE9-BEEB-E740-9225-A850F2DB3C81}"/>
                      </a:ext>
                    </a:extLst>
                  </p:cNvPr>
                  <p:cNvSpPr/>
                  <p:nvPr/>
                </p:nvSpPr>
                <p:spPr>
                  <a:xfrm>
                    <a:off x="5522026" y="2805621"/>
                    <a:ext cx="2327564" cy="630672"/>
                  </a:xfrm>
                  <a:prstGeom prst="parallelogram">
                    <a:avLst>
                      <a:gd name="adj" fmla="val 135421"/>
                    </a:avLst>
                  </a:prstGeom>
                  <a:pattFill prst="ltDnDiag">
                    <a:fgClr>
                      <a:schemeClr val="accent1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AAC71229-611F-8D4B-82F0-A31CF08D695A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545" y="3436292"/>
                    <a:ext cx="9025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T 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ED5E6F03-4FEC-E44A-92AA-4791779527D6}"/>
                      </a:ext>
                    </a:extLst>
                  </p:cNvPr>
                  <p:cNvSpPr txBox="1"/>
                  <p:nvPr/>
                </p:nvSpPr>
                <p:spPr>
                  <a:xfrm>
                    <a:off x="7524406" y="3175616"/>
                    <a:ext cx="9025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2B965EB2-CCC1-6A4D-B6A1-12CB5B79DAFE}"/>
                    </a:ext>
                  </a:extLst>
                </p:cNvPr>
                <p:cNvGrpSpPr/>
                <p:nvPr/>
              </p:nvGrpSpPr>
              <p:grpSpPr>
                <a:xfrm rot="19409985">
                  <a:off x="7498792" y="1630007"/>
                  <a:ext cx="638180" cy="77348"/>
                  <a:chOff x="6182056" y="1995767"/>
                  <a:chExt cx="638180" cy="77348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23515346-09D1-FD4C-8721-B5901171E01F}"/>
                      </a:ext>
                    </a:extLst>
                  </p:cNvPr>
                  <p:cNvSpPr/>
                  <p:nvPr/>
                </p:nvSpPr>
                <p:spPr>
                  <a:xfrm>
                    <a:off x="6182056" y="1995767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0F08061E-2417-C64E-A5C3-C61D8A7F7127}"/>
                      </a:ext>
                    </a:extLst>
                  </p:cNvPr>
                  <p:cNvSpPr/>
                  <p:nvPr/>
                </p:nvSpPr>
                <p:spPr>
                  <a:xfrm>
                    <a:off x="6334456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6C7D2107-5D1B-FC42-AFC7-65458E300EEF}"/>
                      </a:ext>
                    </a:extLst>
                  </p:cNvPr>
                  <p:cNvSpPr/>
                  <p:nvPr/>
                </p:nvSpPr>
                <p:spPr>
                  <a:xfrm>
                    <a:off x="6468568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CBB83FA3-5531-9147-8538-36AF92D5E0C8}"/>
                      </a:ext>
                    </a:extLst>
                  </p:cNvPr>
                  <p:cNvSpPr/>
                  <p:nvPr/>
                </p:nvSpPr>
                <p:spPr>
                  <a:xfrm>
                    <a:off x="6614872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C91E584-F0B8-7342-99CA-14325FF4B90E}"/>
                      </a:ext>
                    </a:extLst>
                  </p:cNvPr>
                  <p:cNvSpPr/>
                  <p:nvPr/>
                </p:nvSpPr>
                <p:spPr>
                  <a:xfrm>
                    <a:off x="6748984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FEBED1D1-A9E2-1848-B1AB-DC4A94EC8E85}"/>
                    </a:ext>
                  </a:extLst>
                </p:cNvPr>
                <p:cNvGrpSpPr/>
                <p:nvPr/>
              </p:nvGrpSpPr>
              <p:grpSpPr>
                <a:xfrm>
                  <a:off x="7699960" y="1806791"/>
                  <a:ext cx="638180" cy="77348"/>
                  <a:chOff x="6182056" y="1995767"/>
                  <a:chExt cx="638180" cy="77348"/>
                </a:xfrm>
              </p:grpSpPr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76D6D79F-23F0-7749-95D5-487AE7743084}"/>
                      </a:ext>
                    </a:extLst>
                  </p:cNvPr>
                  <p:cNvSpPr/>
                  <p:nvPr/>
                </p:nvSpPr>
                <p:spPr>
                  <a:xfrm>
                    <a:off x="6182056" y="1995767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5A3F8B7C-9C95-0547-8369-BBB9BFB146DC}"/>
                      </a:ext>
                    </a:extLst>
                  </p:cNvPr>
                  <p:cNvSpPr/>
                  <p:nvPr/>
                </p:nvSpPr>
                <p:spPr>
                  <a:xfrm>
                    <a:off x="6334456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D9162942-8DC0-8041-A95A-A888A4CC48BE}"/>
                      </a:ext>
                    </a:extLst>
                  </p:cNvPr>
                  <p:cNvSpPr/>
                  <p:nvPr/>
                </p:nvSpPr>
                <p:spPr>
                  <a:xfrm>
                    <a:off x="6468568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793184D7-09E4-A640-90A5-1C5A2B93D0F8}"/>
                      </a:ext>
                    </a:extLst>
                  </p:cNvPr>
                  <p:cNvSpPr/>
                  <p:nvPr/>
                </p:nvSpPr>
                <p:spPr>
                  <a:xfrm>
                    <a:off x="6614872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17BB8452-DA99-C04D-9979-BDF2B911F5FA}"/>
                      </a:ext>
                    </a:extLst>
                  </p:cNvPr>
                  <p:cNvSpPr/>
                  <p:nvPr/>
                </p:nvSpPr>
                <p:spPr>
                  <a:xfrm>
                    <a:off x="6748984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577782-E2B2-F44A-BECB-F39AED5CF599}"/>
                  </a:ext>
                </a:extLst>
              </p:cNvPr>
              <p:cNvGrpSpPr/>
              <p:nvPr/>
            </p:nvGrpSpPr>
            <p:grpSpPr>
              <a:xfrm>
                <a:off x="7634638" y="1161350"/>
                <a:ext cx="1362821" cy="764912"/>
                <a:chOff x="8150791" y="996272"/>
                <a:chExt cx="1362821" cy="764912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F1A21431-203F-F945-AF48-8AFC2F49A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75733" y="1136784"/>
                  <a:ext cx="837879" cy="62440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4F97D20-1F86-AA42-AF7E-44714C0D591C}"/>
                    </a:ext>
                  </a:extLst>
                </p:cNvPr>
                <p:cNvSpPr txBox="1"/>
                <p:nvPr/>
              </p:nvSpPr>
              <p:spPr>
                <a:xfrm>
                  <a:off x="8150791" y="996272"/>
                  <a:ext cx="11711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42 volumes</a:t>
                  </a:r>
                </a:p>
              </p:txBody>
            </p: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54902A0-9FEA-634F-87C7-FEA9F8B61BD0}"/>
              </a:ext>
            </a:extLst>
          </p:cNvPr>
          <p:cNvSpPr/>
          <p:nvPr/>
        </p:nvSpPr>
        <p:spPr>
          <a:xfrm>
            <a:off x="2960097" y="4332632"/>
            <a:ext cx="55453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51</a:t>
            </a:r>
            <a:r>
              <a:rPr lang="en-US" dirty="0"/>
              <a:t> temperatures, ranging from 200 to 400 K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Tisochore</a:t>
            </a:r>
            <a:r>
              <a:rPr lang="en-US" dirty="0"/>
              <a:t> = [200.0 204.0 208.0 212.0 216.0 220.0 … 400] </a:t>
            </a: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A3C773DB-5A61-984E-AB70-D0149E707696}"/>
              </a:ext>
            </a:extLst>
          </p:cNvPr>
          <p:cNvSpPr/>
          <p:nvPr/>
        </p:nvSpPr>
        <p:spPr>
          <a:xfrm>
            <a:off x="3925824" y="3382870"/>
            <a:ext cx="1889760" cy="31130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06A1E7-407D-7442-97C4-D5FEC7B4B39E}"/>
              </a:ext>
            </a:extLst>
          </p:cNvPr>
          <p:cNvSpPr/>
          <p:nvPr/>
        </p:nvSpPr>
        <p:spPr>
          <a:xfrm>
            <a:off x="4907084" y="1512254"/>
            <a:ext cx="796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Tgrid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555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Temperature along an isotherm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38647B0-D170-0F4D-AC65-B506EEC97DA4}"/>
              </a:ext>
            </a:extLst>
          </p:cNvPr>
          <p:cNvGrpSpPr/>
          <p:nvPr/>
        </p:nvGrpSpPr>
        <p:grpSpPr>
          <a:xfrm>
            <a:off x="3522578" y="2404289"/>
            <a:ext cx="4033107" cy="1640346"/>
            <a:chOff x="7634638" y="809153"/>
            <a:chExt cx="4033107" cy="164034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C3B5E47-1537-AE43-B086-CCAD1A192C24}"/>
                </a:ext>
              </a:extLst>
            </p:cNvPr>
            <p:cNvGrpSpPr/>
            <p:nvPr/>
          </p:nvGrpSpPr>
          <p:grpSpPr>
            <a:xfrm>
              <a:off x="9241635" y="809153"/>
              <a:ext cx="2426109" cy="385663"/>
              <a:chOff x="9241635" y="809153"/>
              <a:chExt cx="2426109" cy="385663"/>
            </a:xfrm>
          </p:grpSpPr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55E52A48-40E6-1647-A019-191FD4DB2A48}"/>
                  </a:ext>
                </a:extLst>
              </p:cNvPr>
              <p:cNvCxnSpPr/>
              <p:nvPr/>
            </p:nvCxnSpPr>
            <p:spPr>
              <a:xfrm>
                <a:off x="9241635" y="1194816"/>
                <a:ext cx="1762075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2BF4F22-0C0B-2944-9E7A-F5E5ECCEBAAD}"/>
                  </a:ext>
                </a:extLst>
              </p:cNvPr>
              <p:cNvSpPr txBox="1"/>
              <p:nvPr/>
            </p:nvSpPr>
            <p:spPr>
              <a:xfrm>
                <a:off x="9602287" y="809153"/>
                <a:ext cx="2065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51</a:t>
                </a:r>
                <a:r>
                  <a:rPr lang="en-US" dirty="0"/>
                  <a:t> temperatures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88AE94E-8F33-5A4A-AEFE-C08A5990196F}"/>
                </a:ext>
              </a:extLst>
            </p:cNvPr>
            <p:cNvGrpSpPr/>
            <p:nvPr/>
          </p:nvGrpSpPr>
          <p:grpSpPr>
            <a:xfrm>
              <a:off x="7634638" y="1161350"/>
              <a:ext cx="4033107" cy="1288149"/>
              <a:chOff x="7634638" y="1161350"/>
              <a:chExt cx="4033107" cy="1288149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D8A1D5D8-4BB2-1F4E-A330-61FC4B3E98A0}"/>
                  </a:ext>
                </a:extLst>
              </p:cNvPr>
              <p:cNvGrpSpPr/>
              <p:nvPr/>
            </p:nvGrpSpPr>
            <p:grpSpPr>
              <a:xfrm>
                <a:off x="8326643" y="1357163"/>
                <a:ext cx="3341102" cy="1092336"/>
                <a:chOff x="7354053" y="1277215"/>
                <a:chExt cx="2904905" cy="109233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F795D6F3-A213-8544-ABE9-828E143AC76B}"/>
                    </a:ext>
                  </a:extLst>
                </p:cNvPr>
                <p:cNvGrpSpPr/>
                <p:nvPr/>
              </p:nvGrpSpPr>
              <p:grpSpPr>
                <a:xfrm>
                  <a:off x="7354053" y="1277215"/>
                  <a:ext cx="2904905" cy="1092336"/>
                  <a:chOff x="5522026" y="2805621"/>
                  <a:chExt cx="2904905" cy="1092336"/>
                </a:xfrm>
              </p:grpSpPr>
              <p:sp>
                <p:nvSpPr>
                  <p:cNvPr id="83" name="Parallelogram 82">
                    <a:extLst>
                      <a:ext uri="{FF2B5EF4-FFF2-40B4-BE49-F238E27FC236}">
                        <a16:creationId xmlns:a16="http://schemas.microsoft.com/office/drawing/2014/main" id="{7122BBE9-BEEB-E740-9225-A850F2DB3C81}"/>
                      </a:ext>
                    </a:extLst>
                  </p:cNvPr>
                  <p:cNvSpPr/>
                  <p:nvPr/>
                </p:nvSpPr>
                <p:spPr>
                  <a:xfrm>
                    <a:off x="5522026" y="2805621"/>
                    <a:ext cx="2327564" cy="630672"/>
                  </a:xfrm>
                  <a:prstGeom prst="parallelogram">
                    <a:avLst>
                      <a:gd name="adj" fmla="val 135421"/>
                    </a:avLst>
                  </a:prstGeom>
                  <a:pattFill prst="ltDnDiag">
                    <a:fgClr>
                      <a:schemeClr val="accent1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AAC71229-611F-8D4B-82F0-A31CF08D695A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545" y="3436292"/>
                    <a:ext cx="9025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T 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ED5E6F03-4FEC-E44A-92AA-4791779527D6}"/>
                      </a:ext>
                    </a:extLst>
                  </p:cNvPr>
                  <p:cNvSpPr txBox="1"/>
                  <p:nvPr/>
                </p:nvSpPr>
                <p:spPr>
                  <a:xfrm>
                    <a:off x="7524406" y="3175616"/>
                    <a:ext cx="9025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2B965EB2-CCC1-6A4D-B6A1-12CB5B79DAFE}"/>
                    </a:ext>
                  </a:extLst>
                </p:cNvPr>
                <p:cNvGrpSpPr/>
                <p:nvPr/>
              </p:nvGrpSpPr>
              <p:grpSpPr>
                <a:xfrm rot="19409985">
                  <a:off x="7498792" y="1630007"/>
                  <a:ext cx="638180" cy="77348"/>
                  <a:chOff x="6182056" y="1995767"/>
                  <a:chExt cx="638180" cy="77348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23515346-09D1-FD4C-8721-B5901171E01F}"/>
                      </a:ext>
                    </a:extLst>
                  </p:cNvPr>
                  <p:cNvSpPr/>
                  <p:nvPr/>
                </p:nvSpPr>
                <p:spPr>
                  <a:xfrm>
                    <a:off x="6182056" y="1995767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0F08061E-2417-C64E-A5C3-C61D8A7F7127}"/>
                      </a:ext>
                    </a:extLst>
                  </p:cNvPr>
                  <p:cNvSpPr/>
                  <p:nvPr/>
                </p:nvSpPr>
                <p:spPr>
                  <a:xfrm>
                    <a:off x="6334456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6C7D2107-5D1B-FC42-AFC7-65458E300EEF}"/>
                      </a:ext>
                    </a:extLst>
                  </p:cNvPr>
                  <p:cNvSpPr/>
                  <p:nvPr/>
                </p:nvSpPr>
                <p:spPr>
                  <a:xfrm>
                    <a:off x="6468568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CBB83FA3-5531-9147-8538-36AF92D5E0C8}"/>
                      </a:ext>
                    </a:extLst>
                  </p:cNvPr>
                  <p:cNvSpPr/>
                  <p:nvPr/>
                </p:nvSpPr>
                <p:spPr>
                  <a:xfrm>
                    <a:off x="6614872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C91E584-F0B8-7342-99CA-14325FF4B90E}"/>
                      </a:ext>
                    </a:extLst>
                  </p:cNvPr>
                  <p:cNvSpPr/>
                  <p:nvPr/>
                </p:nvSpPr>
                <p:spPr>
                  <a:xfrm>
                    <a:off x="6748984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FEBED1D1-A9E2-1848-B1AB-DC4A94EC8E85}"/>
                    </a:ext>
                  </a:extLst>
                </p:cNvPr>
                <p:cNvGrpSpPr/>
                <p:nvPr/>
              </p:nvGrpSpPr>
              <p:grpSpPr>
                <a:xfrm>
                  <a:off x="7699960" y="1806791"/>
                  <a:ext cx="638180" cy="77348"/>
                  <a:chOff x="6182056" y="1995767"/>
                  <a:chExt cx="638180" cy="77348"/>
                </a:xfrm>
              </p:grpSpPr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76D6D79F-23F0-7749-95D5-487AE7743084}"/>
                      </a:ext>
                    </a:extLst>
                  </p:cNvPr>
                  <p:cNvSpPr/>
                  <p:nvPr/>
                </p:nvSpPr>
                <p:spPr>
                  <a:xfrm>
                    <a:off x="6182056" y="1995767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5A3F8B7C-9C95-0547-8369-BBB9BFB146DC}"/>
                      </a:ext>
                    </a:extLst>
                  </p:cNvPr>
                  <p:cNvSpPr/>
                  <p:nvPr/>
                </p:nvSpPr>
                <p:spPr>
                  <a:xfrm>
                    <a:off x="6334456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D9162942-8DC0-8041-A95A-A888A4CC48BE}"/>
                      </a:ext>
                    </a:extLst>
                  </p:cNvPr>
                  <p:cNvSpPr/>
                  <p:nvPr/>
                </p:nvSpPr>
                <p:spPr>
                  <a:xfrm>
                    <a:off x="6468568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793184D7-09E4-A640-90A5-1C5A2B93D0F8}"/>
                      </a:ext>
                    </a:extLst>
                  </p:cNvPr>
                  <p:cNvSpPr/>
                  <p:nvPr/>
                </p:nvSpPr>
                <p:spPr>
                  <a:xfrm>
                    <a:off x="6614872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17BB8452-DA99-C04D-9979-BDF2B911F5FA}"/>
                      </a:ext>
                    </a:extLst>
                  </p:cNvPr>
                  <p:cNvSpPr/>
                  <p:nvPr/>
                </p:nvSpPr>
                <p:spPr>
                  <a:xfrm>
                    <a:off x="6748984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577782-E2B2-F44A-BECB-F39AED5CF599}"/>
                  </a:ext>
                </a:extLst>
              </p:cNvPr>
              <p:cNvGrpSpPr/>
              <p:nvPr/>
            </p:nvGrpSpPr>
            <p:grpSpPr>
              <a:xfrm>
                <a:off x="7634638" y="1161350"/>
                <a:ext cx="1362821" cy="764912"/>
                <a:chOff x="8150791" y="996272"/>
                <a:chExt cx="1362821" cy="764912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F1A21431-203F-F945-AF48-8AFC2F49A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75733" y="1136784"/>
                  <a:ext cx="837879" cy="62440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4F97D20-1F86-AA42-AF7E-44714C0D591C}"/>
                    </a:ext>
                  </a:extLst>
                </p:cNvPr>
                <p:cNvSpPr txBox="1"/>
                <p:nvPr/>
              </p:nvSpPr>
              <p:spPr>
                <a:xfrm>
                  <a:off x="8150791" y="996272"/>
                  <a:ext cx="11711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42 volumes</a:t>
                  </a:r>
                </a:p>
              </p:txBody>
            </p:sp>
          </p:grpSp>
        </p:grpSp>
      </p:grpSp>
      <p:sp>
        <p:nvSpPr>
          <p:cNvPr id="5" name="Donut 4">
            <a:extLst>
              <a:ext uri="{FF2B5EF4-FFF2-40B4-BE49-F238E27FC236}">
                <a16:creationId xmlns:a16="http://schemas.microsoft.com/office/drawing/2014/main" id="{A3C773DB-5A61-984E-AB70-D0149E707696}"/>
              </a:ext>
            </a:extLst>
          </p:cNvPr>
          <p:cNvSpPr/>
          <p:nvPr/>
        </p:nvSpPr>
        <p:spPr>
          <a:xfrm rot="19399235">
            <a:off x="4082391" y="3180009"/>
            <a:ext cx="1290336" cy="35107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E4FC4E-53F3-A647-BAB5-7D1F2094774E}"/>
              </a:ext>
            </a:extLst>
          </p:cNvPr>
          <p:cNvSpPr/>
          <p:nvPr/>
        </p:nvSpPr>
        <p:spPr>
          <a:xfrm>
            <a:off x="2960097" y="4332632"/>
            <a:ext cx="51860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b="1" dirty="0"/>
              <a:t>42</a:t>
            </a:r>
            <a:r>
              <a:rPr lang="en-US" dirty="0"/>
              <a:t> temperatures, all 200 K (1</a:t>
            </a:r>
            <a:r>
              <a:rPr lang="en-US" baseline="30000" dirty="0"/>
              <a:t>st</a:t>
            </a:r>
            <a:r>
              <a:rPr lang="en-US" dirty="0"/>
              <a:t> isotherm)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Tisotherm</a:t>
            </a:r>
            <a:r>
              <a:rPr lang="en-US" dirty="0"/>
              <a:t> = [200.0 200.0 200.0 200.0 200.0 … 200.0 ]</a:t>
            </a:r>
          </a:p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A0614E-8509-7642-AB22-291E5C45912C}"/>
              </a:ext>
            </a:extLst>
          </p:cNvPr>
          <p:cNvSpPr/>
          <p:nvPr/>
        </p:nvSpPr>
        <p:spPr>
          <a:xfrm>
            <a:off x="4907084" y="1512254"/>
            <a:ext cx="796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Tgrid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824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Temperature along another isotherm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38647B0-D170-0F4D-AC65-B506EEC97DA4}"/>
              </a:ext>
            </a:extLst>
          </p:cNvPr>
          <p:cNvGrpSpPr/>
          <p:nvPr/>
        </p:nvGrpSpPr>
        <p:grpSpPr>
          <a:xfrm>
            <a:off x="3522578" y="2404289"/>
            <a:ext cx="4033107" cy="1640346"/>
            <a:chOff x="7634638" y="809153"/>
            <a:chExt cx="4033107" cy="164034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C3B5E47-1537-AE43-B086-CCAD1A192C24}"/>
                </a:ext>
              </a:extLst>
            </p:cNvPr>
            <p:cNvGrpSpPr/>
            <p:nvPr/>
          </p:nvGrpSpPr>
          <p:grpSpPr>
            <a:xfrm>
              <a:off x="9241635" y="809153"/>
              <a:ext cx="2426109" cy="385663"/>
              <a:chOff x="9241635" y="809153"/>
              <a:chExt cx="2426109" cy="385663"/>
            </a:xfrm>
          </p:grpSpPr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55E52A48-40E6-1647-A019-191FD4DB2A48}"/>
                  </a:ext>
                </a:extLst>
              </p:cNvPr>
              <p:cNvCxnSpPr/>
              <p:nvPr/>
            </p:nvCxnSpPr>
            <p:spPr>
              <a:xfrm>
                <a:off x="9241635" y="1194816"/>
                <a:ext cx="1762075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2BF4F22-0C0B-2944-9E7A-F5E5ECCEBAAD}"/>
                  </a:ext>
                </a:extLst>
              </p:cNvPr>
              <p:cNvSpPr txBox="1"/>
              <p:nvPr/>
            </p:nvSpPr>
            <p:spPr>
              <a:xfrm>
                <a:off x="9602287" y="809153"/>
                <a:ext cx="2065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51</a:t>
                </a:r>
                <a:r>
                  <a:rPr lang="en-US" dirty="0"/>
                  <a:t> temperatures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88AE94E-8F33-5A4A-AEFE-C08A5990196F}"/>
                </a:ext>
              </a:extLst>
            </p:cNvPr>
            <p:cNvGrpSpPr/>
            <p:nvPr/>
          </p:nvGrpSpPr>
          <p:grpSpPr>
            <a:xfrm>
              <a:off x="7634638" y="1161350"/>
              <a:ext cx="4033107" cy="1288149"/>
              <a:chOff x="7634638" y="1161350"/>
              <a:chExt cx="4033107" cy="1288149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D8A1D5D8-4BB2-1F4E-A330-61FC4B3E98A0}"/>
                  </a:ext>
                </a:extLst>
              </p:cNvPr>
              <p:cNvGrpSpPr/>
              <p:nvPr/>
            </p:nvGrpSpPr>
            <p:grpSpPr>
              <a:xfrm>
                <a:off x="8326643" y="1357163"/>
                <a:ext cx="3341102" cy="1092336"/>
                <a:chOff x="7354053" y="1277215"/>
                <a:chExt cx="2904905" cy="1092336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F795D6F3-A213-8544-ABE9-828E143AC76B}"/>
                    </a:ext>
                  </a:extLst>
                </p:cNvPr>
                <p:cNvGrpSpPr/>
                <p:nvPr/>
              </p:nvGrpSpPr>
              <p:grpSpPr>
                <a:xfrm>
                  <a:off x="7354053" y="1277215"/>
                  <a:ext cx="2904905" cy="1092336"/>
                  <a:chOff x="5522026" y="2805621"/>
                  <a:chExt cx="2904905" cy="1092336"/>
                </a:xfrm>
              </p:grpSpPr>
              <p:sp>
                <p:nvSpPr>
                  <p:cNvPr id="83" name="Parallelogram 82">
                    <a:extLst>
                      <a:ext uri="{FF2B5EF4-FFF2-40B4-BE49-F238E27FC236}">
                        <a16:creationId xmlns:a16="http://schemas.microsoft.com/office/drawing/2014/main" id="{7122BBE9-BEEB-E740-9225-A850F2DB3C81}"/>
                      </a:ext>
                    </a:extLst>
                  </p:cNvPr>
                  <p:cNvSpPr/>
                  <p:nvPr/>
                </p:nvSpPr>
                <p:spPr>
                  <a:xfrm>
                    <a:off x="5522026" y="2805621"/>
                    <a:ext cx="2327564" cy="630672"/>
                  </a:xfrm>
                  <a:prstGeom prst="parallelogram">
                    <a:avLst>
                      <a:gd name="adj" fmla="val 135421"/>
                    </a:avLst>
                  </a:prstGeom>
                  <a:pattFill prst="ltDnDiag">
                    <a:fgClr>
                      <a:schemeClr val="accent1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AAC71229-611F-8D4B-82F0-A31CF08D695A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545" y="3436292"/>
                    <a:ext cx="9025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T 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ED5E6F03-4FEC-E44A-92AA-4791779527D6}"/>
                      </a:ext>
                    </a:extLst>
                  </p:cNvPr>
                  <p:cNvSpPr txBox="1"/>
                  <p:nvPr/>
                </p:nvSpPr>
                <p:spPr>
                  <a:xfrm>
                    <a:off x="7524406" y="3175616"/>
                    <a:ext cx="9025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</p:grp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23515346-09D1-FD4C-8721-B5901171E01F}"/>
                    </a:ext>
                  </a:extLst>
                </p:cNvPr>
                <p:cNvSpPr/>
                <p:nvPr/>
              </p:nvSpPr>
              <p:spPr>
                <a:xfrm rot="19409985">
                  <a:off x="7552816" y="1806024"/>
                  <a:ext cx="71252" cy="712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FEBED1D1-A9E2-1848-B1AB-DC4A94EC8E85}"/>
                    </a:ext>
                  </a:extLst>
                </p:cNvPr>
                <p:cNvGrpSpPr/>
                <p:nvPr/>
              </p:nvGrpSpPr>
              <p:grpSpPr>
                <a:xfrm>
                  <a:off x="7699960" y="1806791"/>
                  <a:ext cx="638180" cy="77348"/>
                  <a:chOff x="6182056" y="1995767"/>
                  <a:chExt cx="638180" cy="77348"/>
                </a:xfrm>
              </p:grpSpPr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76D6D79F-23F0-7749-95D5-487AE7743084}"/>
                      </a:ext>
                    </a:extLst>
                  </p:cNvPr>
                  <p:cNvSpPr/>
                  <p:nvPr/>
                </p:nvSpPr>
                <p:spPr>
                  <a:xfrm>
                    <a:off x="6182056" y="1995767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5A3F8B7C-9C95-0547-8369-BBB9BFB146DC}"/>
                      </a:ext>
                    </a:extLst>
                  </p:cNvPr>
                  <p:cNvSpPr/>
                  <p:nvPr/>
                </p:nvSpPr>
                <p:spPr>
                  <a:xfrm>
                    <a:off x="6334456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D9162942-8DC0-8041-A95A-A888A4CC48BE}"/>
                      </a:ext>
                    </a:extLst>
                  </p:cNvPr>
                  <p:cNvSpPr/>
                  <p:nvPr/>
                </p:nvSpPr>
                <p:spPr>
                  <a:xfrm>
                    <a:off x="6468568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793184D7-09E4-A640-90A5-1C5A2B93D0F8}"/>
                      </a:ext>
                    </a:extLst>
                  </p:cNvPr>
                  <p:cNvSpPr/>
                  <p:nvPr/>
                </p:nvSpPr>
                <p:spPr>
                  <a:xfrm>
                    <a:off x="6614872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17BB8452-DA99-C04D-9979-BDF2B911F5FA}"/>
                      </a:ext>
                    </a:extLst>
                  </p:cNvPr>
                  <p:cNvSpPr/>
                  <p:nvPr/>
                </p:nvSpPr>
                <p:spPr>
                  <a:xfrm>
                    <a:off x="6748984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577782-E2B2-F44A-BECB-F39AED5CF599}"/>
                  </a:ext>
                </a:extLst>
              </p:cNvPr>
              <p:cNvGrpSpPr/>
              <p:nvPr/>
            </p:nvGrpSpPr>
            <p:grpSpPr>
              <a:xfrm>
                <a:off x="7634638" y="1161350"/>
                <a:ext cx="1362821" cy="764912"/>
                <a:chOff x="8150791" y="996272"/>
                <a:chExt cx="1362821" cy="764912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F1A21431-203F-F945-AF48-8AFC2F49A0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75733" y="1136784"/>
                  <a:ext cx="837879" cy="62440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4F97D20-1F86-AA42-AF7E-44714C0D591C}"/>
                    </a:ext>
                  </a:extLst>
                </p:cNvPr>
                <p:cNvSpPr txBox="1"/>
                <p:nvPr/>
              </p:nvSpPr>
              <p:spPr>
                <a:xfrm>
                  <a:off x="8150791" y="996272"/>
                  <a:ext cx="11711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42 volumes</a:t>
                  </a:r>
                </a:p>
              </p:txBody>
            </p:sp>
          </p:grpSp>
        </p:grpSp>
      </p:grpSp>
      <p:sp>
        <p:nvSpPr>
          <p:cNvPr id="5" name="Donut 4">
            <a:extLst>
              <a:ext uri="{FF2B5EF4-FFF2-40B4-BE49-F238E27FC236}">
                <a16:creationId xmlns:a16="http://schemas.microsoft.com/office/drawing/2014/main" id="{A3C773DB-5A61-984E-AB70-D0149E707696}"/>
              </a:ext>
            </a:extLst>
          </p:cNvPr>
          <p:cNvSpPr/>
          <p:nvPr/>
        </p:nvSpPr>
        <p:spPr>
          <a:xfrm rot="19399235">
            <a:off x="4238807" y="3155945"/>
            <a:ext cx="1290336" cy="351073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E4FC4E-53F3-A647-BAB5-7D1F2094774E}"/>
              </a:ext>
            </a:extLst>
          </p:cNvPr>
          <p:cNvSpPr/>
          <p:nvPr/>
        </p:nvSpPr>
        <p:spPr>
          <a:xfrm>
            <a:off x="2960097" y="4332632"/>
            <a:ext cx="51860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  </a:t>
            </a:r>
            <a:r>
              <a:rPr lang="en-US" b="1" dirty="0"/>
              <a:t>42</a:t>
            </a:r>
            <a:r>
              <a:rPr lang="en-US" dirty="0"/>
              <a:t> temperatures, all 204 K (2</a:t>
            </a:r>
            <a:r>
              <a:rPr lang="en-US" baseline="30000" dirty="0"/>
              <a:t>nd</a:t>
            </a:r>
            <a:r>
              <a:rPr lang="en-US" dirty="0"/>
              <a:t> isotherm)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Tisotherm</a:t>
            </a:r>
            <a:r>
              <a:rPr lang="en-US" dirty="0"/>
              <a:t> = [204.0 204.0 204.0 204.0 204.0 … 204.0 ]</a:t>
            </a:r>
          </a:p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A0614E-8509-7642-AB22-291E5C45912C}"/>
              </a:ext>
            </a:extLst>
          </p:cNvPr>
          <p:cNvSpPr/>
          <p:nvPr/>
        </p:nvSpPr>
        <p:spPr>
          <a:xfrm>
            <a:off x="4907084" y="1512254"/>
            <a:ext cx="796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Tgrid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3BC0F6-F127-B148-8F08-3B2A1DFFE2F8}"/>
              </a:ext>
            </a:extLst>
          </p:cNvPr>
          <p:cNvGrpSpPr/>
          <p:nvPr/>
        </p:nvGrpSpPr>
        <p:grpSpPr>
          <a:xfrm>
            <a:off x="4740121" y="3088587"/>
            <a:ext cx="465207" cy="354849"/>
            <a:chOff x="4740121" y="3269059"/>
            <a:chExt cx="465207" cy="35484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F58F1BD-2F69-1E49-B126-76A0800CA391}"/>
                </a:ext>
              </a:extLst>
            </p:cNvPr>
            <p:cNvSpPr/>
            <p:nvPr/>
          </p:nvSpPr>
          <p:spPr>
            <a:xfrm rot="19409985">
              <a:off x="4740121" y="3552656"/>
              <a:ext cx="81951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578E417-82E9-824C-8ABA-643D4C3D02A9}"/>
                </a:ext>
              </a:extLst>
            </p:cNvPr>
            <p:cNvSpPr/>
            <p:nvPr/>
          </p:nvSpPr>
          <p:spPr>
            <a:xfrm rot="19409985">
              <a:off x="4864116" y="3460904"/>
              <a:ext cx="81951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DD463AB-C6E1-0B45-97C4-88B6B822F72A}"/>
                </a:ext>
              </a:extLst>
            </p:cNvPr>
            <p:cNvSpPr/>
            <p:nvPr/>
          </p:nvSpPr>
          <p:spPr>
            <a:xfrm rot="19409985">
              <a:off x="4999382" y="3360811"/>
              <a:ext cx="81951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BAC849-51B5-824C-BD2C-8D4BF73970A9}"/>
                </a:ext>
              </a:extLst>
            </p:cNvPr>
            <p:cNvSpPr/>
            <p:nvPr/>
          </p:nvSpPr>
          <p:spPr>
            <a:xfrm rot="19409985">
              <a:off x="5123377" y="3269059"/>
              <a:ext cx="81951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53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Vgrid</a:t>
            </a:r>
            <a:r>
              <a:rPr lang="en-US" sz="2400" b="1" dirty="0"/>
              <a:t>: representation of the volume state space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BEC06-5985-804E-BB4F-4D4C0BA44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6" y="1163287"/>
            <a:ext cx="6563614" cy="3814618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1D2DD77E-7848-244E-AEEC-862E6B866130}"/>
              </a:ext>
            </a:extLst>
          </p:cNvPr>
          <p:cNvGrpSpPr/>
          <p:nvPr/>
        </p:nvGrpSpPr>
        <p:grpSpPr>
          <a:xfrm>
            <a:off x="7323612" y="1887247"/>
            <a:ext cx="4868387" cy="1997366"/>
            <a:chOff x="7421148" y="3442204"/>
            <a:chExt cx="4868387" cy="199736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3DDF4EE-45F8-D148-8C52-805A771CDA9A}"/>
                </a:ext>
              </a:extLst>
            </p:cNvPr>
            <p:cNvGrpSpPr/>
            <p:nvPr/>
          </p:nvGrpSpPr>
          <p:grpSpPr>
            <a:xfrm>
              <a:off x="9054024" y="3442204"/>
              <a:ext cx="2478808" cy="385663"/>
              <a:chOff x="9241635" y="809153"/>
              <a:chExt cx="2478808" cy="385663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746DCB87-4D5D-CA4A-AB4E-3FB3ADE632C5}"/>
                  </a:ext>
                </a:extLst>
              </p:cNvPr>
              <p:cNvCxnSpPr/>
              <p:nvPr/>
            </p:nvCxnSpPr>
            <p:spPr>
              <a:xfrm>
                <a:off x="9241635" y="1194816"/>
                <a:ext cx="1762075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4AC2B19-C293-AD4A-AAA5-8135B01E1E49}"/>
                  </a:ext>
                </a:extLst>
              </p:cNvPr>
              <p:cNvSpPr txBox="1"/>
              <p:nvPr/>
            </p:nvSpPr>
            <p:spPr>
              <a:xfrm>
                <a:off x="9602287" y="809153"/>
                <a:ext cx="2118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51 temperatures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CAB0A18-8C9D-EF4A-8AD6-8BDBB0BB60C2}"/>
                </a:ext>
              </a:extLst>
            </p:cNvPr>
            <p:cNvGrpSpPr/>
            <p:nvPr/>
          </p:nvGrpSpPr>
          <p:grpSpPr>
            <a:xfrm>
              <a:off x="7421148" y="3881108"/>
              <a:ext cx="4868387" cy="1558462"/>
              <a:chOff x="7421148" y="3881108"/>
              <a:chExt cx="4868387" cy="155846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AAB3C00-E501-C548-93EB-CE79626990AC}"/>
                  </a:ext>
                </a:extLst>
              </p:cNvPr>
              <p:cNvGrpSpPr/>
              <p:nvPr/>
            </p:nvGrpSpPr>
            <p:grpSpPr>
              <a:xfrm>
                <a:off x="7717536" y="4010566"/>
                <a:ext cx="4571999" cy="1429004"/>
                <a:chOff x="6941767" y="1277215"/>
                <a:chExt cx="3975103" cy="142900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22B7C71-0968-BE45-B57F-54A2B34BEBC4}"/>
                    </a:ext>
                  </a:extLst>
                </p:cNvPr>
                <p:cNvGrpSpPr/>
                <p:nvPr/>
              </p:nvGrpSpPr>
              <p:grpSpPr>
                <a:xfrm>
                  <a:off x="6941767" y="1277215"/>
                  <a:ext cx="3975103" cy="1429004"/>
                  <a:chOff x="414828" y="1683417"/>
                  <a:chExt cx="3975103" cy="1429004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BB72BBF0-74C6-394A-9808-D8C32B57F876}"/>
                      </a:ext>
                    </a:extLst>
                  </p:cNvPr>
                  <p:cNvGrpSpPr/>
                  <p:nvPr/>
                </p:nvGrpSpPr>
                <p:grpSpPr>
                  <a:xfrm>
                    <a:off x="827114" y="1683417"/>
                    <a:ext cx="2904905" cy="1092336"/>
                    <a:chOff x="5522026" y="2805621"/>
                    <a:chExt cx="2904905" cy="1092336"/>
                  </a:xfrm>
                </p:grpSpPr>
                <p:sp>
                  <p:nvSpPr>
                    <p:cNvPr id="42" name="Parallelogram 41">
                      <a:extLst>
                        <a:ext uri="{FF2B5EF4-FFF2-40B4-BE49-F238E27FC236}">
                          <a16:creationId xmlns:a16="http://schemas.microsoft.com/office/drawing/2014/main" id="{BE22219A-A0BA-1749-987B-E3119CC59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22026" y="2805621"/>
                      <a:ext cx="2327564" cy="630672"/>
                    </a:xfrm>
                    <a:prstGeom prst="parallelogram">
                      <a:avLst>
                        <a:gd name="adj" fmla="val 135421"/>
                      </a:avLst>
                    </a:prstGeom>
                    <a:blipFill>
                      <a:blip r:embed="rId3"/>
                      <a:tile tx="0" ty="0" sx="100000" sy="100000" flip="none" algn="tl"/>
                    </a:blipFill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A5F6E61-5FDF-3941-A4F9-849A29E2D0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34545" y="3436292"/>
                      <a:ext cx="9025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T </a:t>
                      </a: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F09608FE-278E-0040-AC8C-CAB4E90BD9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24406" y="3175616"/>
                      <a:ext cx="9025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</p:grp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4442C70-E1EE-F044-A928-D21D2E487105}"/>
                      </a:ext>
                    </a:extLst>
                  </p:cNvPr>
                  <p:cNvSpPr txBox="1"/>
                  <p:nvPr/>
                </p:nvSpPr>
                <p:spPr>
                  <a:xfrm>
                    <a:off x="414828" y="2650756"/>
                    <a:ext cx="3975103" cy="461665"/>
                  </a:xfrm>
                  <a:prstGeom prst="rect">
                    <a:avLst/>
                  </a:prstGeom>
                  <a:pattFill prst="pct5">
                    <a:fgClr>
                      <a:schemeClr val="accent4"/>
                    </a:fgClr>
                    <a:bgClr>
                      <a:schemeClr val="bg1"/>
                    </a:bgClr>
                  </a:patt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err="1"/>
                      <a:t>Vgrid</a:t>
                    </a:r>
                    <a:r>
                      <a:rPr lang="en-US" sz="2400" dirty="0"/>
                      <a:t> is also a </a:t>
                    </a:r>
                    <a:r>
                      <a:rPr lang="en-US" sz="2400" b="1" dirty="0"/>
                      <a:t>grid</a:t>
                    </a:r>
                    <a:r>
                      <a:rPr lang="en-US" sz="2400" dirty="0"/>
                      <a:t> = T,V state space</a:t>
                    </a:r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376BF708-640F-DE46-9AA9-4D734B93D123}"/>
                    </a:ext>
                  </a:extLst>
                </p:cNvPr>
                <p:cNvGrpSpPr/>
                <p:nvPr/>
              </p:nvGrpSpPr>
              <p:grpSpPr>
                <a:xfrm rot="19409985">
                  <a:off x="7498792" y="1630007"/>
                  <a:ext cx="638180" cy="77348"/>
                  <a:chOff x="6182056" y="1995767"/>
                  <a:chExt cx="638180" cy="77348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B2D42EFD-3B9C-6D46-82F6-8C263F62A2FF}"/>
                      </a:ext>
                    </a:extLst>
                  </p:cNvPr>
                  <p:cNvSpPr/>
                  <p:nvPr/>
                </p:nvSpPr>
                <p:spPr>
                  <a:xfrm>
                    <a:off x="6182056" y="1995767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725C970F-7429-0546-98D5-4EB86F280E92}"/>
                      </a:ext>
                    </a:extLst>
                  </p:cNvPr>
                  <p:cNvSpPr/>
                  <p:nvPr/>
                </p:nvSpPr>
                <p:spPr>
                  <a:xfrm>
                    <a:off x="6334456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7F075C75-18EC-CC45-9460-E8A6407B9A7E}"/>
                      </a:ext>
                    </a:extLst>
                  </p:cNvPr>
                  <p:cNvSpPr/>
                  <p:nvPr/>
                </p:nvSpPr>
                <p:spPr>
                  <a:xfrm>
                    <a:off x="6468568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F209DE6C-AB2E-1145-8071-04F136A0B8B9}"/>
                      </a:ext>
                    </a:extLst>
                  </p:cNvPr>
                  <p:cNvSpPr/>
                  <p:nvPr/>
                </p:nvSpPr>
                <p:spPr>
                  <a:xfrm>
                    <a:off x="6614872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6EA83654-A17B-8A4C-AA43-BCD49E51BB3E}"/>
                      </a:ext>
                    </a:extLst>
                  </p:cNvPr>
                  <p:cNvSpPr/>
                  <p:nvPr/>
                </p:nvSpPr>
                <p:spPr>
                  <a:xfrm>
                    <a:off x="6748984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623BF14B-27BF-544D-9A1E-15006642A09B}"/>
                    </a:ext>
                  </a:extLst>
                </p:cNvPr>
                <p:cNvGrpSpPr/>
                <p:nvPr/>
              </p:nvGrpSpPr>
              <p:grpSpPr>
                <a:xfrm>
                  <a:off x="7699960" y="1806791"/>
                  <a:ext cx="638180" cy="77348"/>
                  <a:chOff x="6182056" y="1995767"/>
                  <a:chExt cx="638180" cy="77348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F9E3448-5EEB-D143-AF78-5C5A27383C07}"/>
                      </a:ext>
                    </a:extLst>
                  </p:cNvPr>
                  <p:cNvSpPr/>
                  <p:nvPr/>
                </p:nvSpPr>
                <p:spPr>
                  <a:xfrm>
                    <a:off x="6182056" y="1995767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52B32079-5AD1-A34A-92EA-E885DB34C13D}"/>
                      </a:ext>
                    </a:extLst>
                  </p:cNvPr>
                  <p:cNvSpPr/>
                  <p:nvPr/>
                </p:nvSpPr>
                <p:spPr>
                  <a:xfrm>
                    <a:off x="6334456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A470DFB3-9705-5D46-957A-9BE4233D3807}"/>
                      </a:ext>
                    </a:extLst>
                  </p:cNvPr>
                  <p:cNvSpPr/>
                  <p:nvPr/>
                </p:nvSpPr>
                <p:spPr>
                  <a:xfrm>
                    <a:off x="6468568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A8EA493C-ADA3-6740-B43C-8D68DB807752}"/>
                      </a:ext>
                    </a:extLst>
                  </p:cNvPr>
                  <p:cNvSpPr/>
                  <p:nvPr/>
                </p:nvSpPr>
                <p:spPr>
                  <a:xfrm>
                    <a:off x="6614872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F6BE4AAA-ECF4-AE41-9E91-74A8C961994E}"/>
                      </a:ext>
                    </a:extLst>
                  </p:cNvPr>
                  <p:cNvSpPr/>
                  <p:nvPr/>
                </p:nvSpPr>
                <p:spPr>
                  <a:xfrm>
                    <a:off x="6748984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A16F77E-A557-444E-B757-492B7220D60B}"/>
                  </a:ext>
                </a:extLst>
              </p:cNvPr>
              <p:cNvGrpSpPr/>
              <p:nvPr/>
            </p:nvGrpSpPr>
            <p:grpSpPr>
              <a:xfrm>
                <a:off x="7421148" y="3881108"/>
                <a:ext cx="1362821" cy="764912"/>
                <a:chOff x="8150791" y="996272"/>
                <a:chExt cx="1362821" cy="764912"/>
              </a:xfrm>
            </p:grpSpPr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B678A08B-F24A-8947-ABF9-01C257E7E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75733" y="1136784"/>
                  <a:ext cx="837879" cy="62440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AFC32D3-6786-7547-90D4-605A0F7715F8}"/>
                    </a:ext>
                  </a:extLst>
                </p:cNvPr>
                <p:cNvSpPr txBox="1"/>
                <p:nvPr/>
              </p:nvSpPr>
              <p:spPr>
                <a:xfrm>
                  <a:off x="8150791" y="996272"/>
                  <a:ext cx="11711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42 volumes</a:t>
                  </a:r>
                </a:p>
              </p:txBody>
            </p:sp>
          </p:grpSp>
        </p:grp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781BC2-5D27-5C4D-BC02-87B0D5EEFD0D}"/>
              </a:ext>
            </a:extLst>
          </p:cNvPr>
          <p:cNvCxnSpPr>
            <a:cxnSpLocks/>
          </p:cNvCxnSpPr>
          <p:nvPr/>
        </p:nvCxnSpPr>
        <p:spPr>
          <a:xfrm flipV="1">
            <a:off x="6005037" y="3287269"/>
            <a:ext cx="1362535" cy="205375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65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Volume along an isochore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4902A0-9FEA-634F-87C7-FEA9F8B61BD0}"/>
              </a:ext>
            </a:extLst>
          </p:cNvPr>
          <p:cNvSpPr/>
          <p:nvPr/>
        </p:nvSpPr>
        <p:spPr>
          <a:xfrm>
            <a:off x="2960097" y="4332632"/>
            <a:ext cx="37034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51</a:t>
            </a:r>
            <a:r>
              <a:rPr lang="en-US" dirty="0"/>
              <a:t> values, all 1 Liter</a:t>
            </a:r>
          </a:p>
          <a:p>
            <a:endParaRPr lang="en-US" dirty="0"/>
          </a:p>
          <a:p>
            <a:r>
              <a:rPr lang="en-US" dirty="0" err="1"/>
              <a:t>Visochore</a:t>
            </a:r>
            <a:r>
              <a:rPr lang="en-US" dirty="0"/>
              <a:t> = [1.0 1.0 1.0 1.0 1.0 … 1.0]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06A1E7-407D-7442-97C4-D5FEC7B4B39E}"/>
              </a:ext>
            </a:extLst>
          </p:cNvPr>
          <p:cNvSpPr/>
          <p:nvPr/>
        </p:nvSpPr>
        <p:spPr>
          <a:xfrm>
            <a:off x="4907084" y="1512254"/>
            <a:ext cx="828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Vgrid</a:t>
            </a:r>
            <a:endParaRPr lang="en-US" sz="2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9E7C9-6B4A-6E49-AE88-8F956AABC14A}"/>
              </a:ext>
            </a:extLst>
          </p:cNvPr>
          <p:cNvGrpSpPr/>
          <p:nvPr/>
        </p:nvGrpSpPr>
        <p:grpSpPr>
          <a:xfrm>
            <a:off x="2987492" y="1969927"/>
            <a:ext cx="4111685" cy="1660698"/>
            <a:chOff x="7421148" y="3442204"/>
            <a:chExt cx="4111685" cy="166069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924D195-8FE5-DE4F-A52E-6F6436B10E0C}"/>
                </a:ext>
              </a:extLst>
            </p:cNvPr>
            <p:cNvGrpSpPr/>
            <p:nvPr/>
          </p:nvGrpSpPr>
          <p:grpSpPr>
            <a:xfrm>
              <a:off x="9054024" y="3442204"/>
              <a:ext cx="2478808" cy="385663"/>
              <a:chOff x="9241635" y="809153"/>
              <a:chExt cx="2478808" cy="385663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7C57DFD-D0EE-E542-9D0C-282AF0532F40}"/>
                  </a:ext>
                </a:extLst>
              </p:cNvPr>
              <p:cNvCxnSpPr/>
              <p:nvPr/>
            </p:nvCxnSpPr>
            <p:spPr>
              <a:xfrm>
                <a:off x="9241635" y="1194816"/>
                <a:ext cx="1762075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AD48FB-C823-394E-BD51-A3F7D55E644E}"/>
                  </a:ext>
                </a:extLst>
              </p:cNvPr>
              <p:cNvSpPr txBox="1"/>
              <p:nvPr/>
            </p:nvSpPr>
            <p:spPr>
              <a:xfrm>
                <a:off x="9602287" y="809153"/>
                <a:ext cx="2118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51 temperatures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DB5F632-3727-3644-A161-9E9E0D3D87FD}"/>
                </a:ext>
              </a:extLst>
            </p:cNvPr>
            <p:cNvGrpSpPr/>
            <p:nvPr/>
          </p:nvGrpSpPr>
          <p:grpSpPr>
            <a:xfrm>
              <a:off x="7421148" y="3881108"/>
              <a:ext cx="4111685" cy="1221794"/>
              <a:chOff x="7421148" y="3881108"/>
              <a:chExt cx="4111685" cy="1221794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DA14181-7EDC-134E-AEBA-73E8D5B14B21}"/>
                  </a:ext>
                </a:extLst>
              </p:cNvPr>
              <p:cNvGrpSpPr/>
              <p:nvPr/>
            </p:nvGrpSpPr>
            <p:grpSpPr>
              <a:xfrm>
                <a:off x="8191731" y="4010566"/>
                <a:ext cx="3341102" cy="1092336"/>
                <a:chOff x="7354053" y="1277215"/>
                <a:chExt cx="2904905" cy="1092336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EDC300FE-9E26-DF45-8969-4F559B976747}"/>
                    </a:ext>
                  </a:extLst>
                </p:cNvPr>
                <p:cNvGrpSpPr/>
                <p:nvPr/>
              </p:nvGrpSpPr>
              <p:grpSpPr>
                <a:xfrm>
                  <a:off x="7354053" y="1277215"/>
                  <a:ext cx="2904905" cy="1092336"/>
                  <a:chOff x="5522026" y="2805621"/>
                  <a:chExt cx="2904905" cy="1092336"/>
                </a:xfrm>
              </p:grpSpPr>
              <p:sp>
                <p:nvSpPr>
                  <p:cNvPr id="53" name="Parallelogram 52">
                    <a:extLst>
                      <a:ext uri="{FF2B5EF4-FFF2-40B4-BE49-F238E27FC236}">
                        <a16:creationId xmlns:a16="http://schemas.microsoft.com/office/drawing/2014/main" id="{2AB46447-B4CA-2041-B48A-295EE34BD80D}"/>
                      </a:ext>
                    </a:extLst>
                  </p:cNvPr>
                  <p:cNvSpPr/>
                  <p:nvPr/>
                </p:nvSpPr>
                <p:spPr>
                  <a:xfrm>
                    <a:off x="5522026" y="2805621"/>
                    <a:ext cx="2327564" cy="630672"/>
                  </a:xfrm>
                  <a:prstGeom prst="parallelogram">
                    <a:avLst>
                      <a:gd name="adj" fmla="val 135421"/>
                    </a:avLst>
                  </a:prstGeom>
                  <a:blipFill>
                    <a:blip r:embed="rId2"/>
                    <a:tile tx="0" ty="0" sx="100000" sy="100000" flip="none" algn="tl"/>
                  </a:blipFill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13C71D3-A152-9045-8460-6DBA8B21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545" y="3436292"/>
                    <a:ext cx="9025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T 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340E95E-4CF8-A546-9DA1-CC7F02903CAC}"/>
                      </a:ext>
                    </a:extLst>
                  </p:cNvPr>
                  <p:cNvSpPr txBox="1"/>
                  <p:nvPr/>
                </p:nvSpPr>
                <p:spPr>
                  <a:xfrm>
                    <a:off x="7524406" y="3175616"/>
                    <a:ext cx="9025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CA72C3E-CE7A-CC40-A950-A010EAFDC107}"/>
                    </a:ext>
                  </a:extLst>
                </p:cNvPr>
                <p:cNvGrpSpPr/>
                <p:nvPr/>
              </p:nvGrpSpPr>
              <p:grpSpPr>
                <a:xfrm rot="19409985">
                  <a:off x="7498792" y="1630007"/>
                  <a:ext cx="638180" cy="77348"/>
                  <a:chOff x="6182056" y="1995767"/>
                  <a:chExt cx="638180" cy="77348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26641321-384C-9D48-B059-E8CDFF13D403}"/>
                      </a:ext>
                    </a:extLst>
                  </p:cNvPr>
                  <p:cNvSpPr/>
                  <p:nvPr/>
                </p:nvSpPr>
                <p:spPr>
                  <a:xfrm>
                    <a:off x="6182056" y="1995767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8997D60-1F86-EF41-9C87-DF93DE6B9D19}"/>
                      </a:ext>
                    </a:extLst>
                  </p:cNvPr>
                  <p:cNvSpPr/>
                  <p:nvPr/>
                </p:nvSpPr>
                <p:spPr>
                  <a:xfrm>
                    <a:off x="6334456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AFBAC1C0-2800-EE41-8432-28CA8005D10E}"/>
                      </a:ext>
                    </a:extLst>
                  </p:cNvPr>
                  <p:cNvSpPr/>
                  <p:nvPr/>
                </p:nvSpPr>
                <p:spPr>
                  <a:xfrm>
                    <a:off x="6468568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C2D671F-031E-CE45-9BA3-2F4FCFA9F776}"/>
                      </a:ext>
                    </a:extLst>
                  </p:cNvPr>
                  <p:cNvSpPr/>
                  <p:nvPr/>
                </p:nvSpPr>
                <p:spPr>
                  <a:xfrm>
                    <a:off x="6614872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B4B76F71-DA2E-334D-B20A-0C387A34B1DE}"/>
                      </a:ext>
                    </a:extLst>
                  </p:cNvPr>
                  <p:cNvSpPr/>
                  <p:nvPr/>
                </p:nvSpPr>
                <p:spPr>
                  <a:xfrm>
                    <a:off x="6748984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07FB95F-D0A5-4A4C-95AB-CEC2BD8EF5DB}"/>
                    </a:ext>
                  </a:extLst>
                </p:cNvPr>
                <p:cNvGrpSpPr/>
                <p:nvPr/>
              </p:nvGrpSpPr>
              <p:grpSpPr>
                <a:xfrm>
                  <a:off x="7699960" y="1806791"/>
                  <a:ext cx="638180" cy="77348"/>
                  <a:chOff x="6182056" y="1995767"/>
                  <a:chExt cx="638180" cy="77348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77540F16-6F0D-AE40-BDD3-6C6EBC988424}"/>
                      </a:ext>
                    </a:extLst>
                  </p:cNvPr>
                  <p:cNvSpPr/>
                  <p:nvPr/>
                </p:nvSpPr>
                <p:spPr>
                  <a:xfrm>
                    <a:off x="6182056" y="1995767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19B744F5-CD25-9E48-8928-976EDE5E6622}"/>
                      </a:ext>
                    </a:extLst>
                  </p:cNvPr>
                  <p:cNvSpPr/>
                  <p:nvPr/>
                </p:nvSpPr>
                <p:spPr>
                  <a:xfrm>
                    <a:off x="6334456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28C29E7B-23EF-7B4B-8399-AAA419FEE3D1}"/>
                      </a:ext>
                    </a:extLst>
                  </p:cNvPr>
                  <p:cNvSpPr/>
                  <p:nvPr/>
                </p:nvSpPr>
                <p:spPr>
                  <a:xfrm>
                    <a:off x="6468568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EB340D9A-57C5-C043-A74E-1722DCA1EE77}"/>
                      </a:ext>
                    </a:extLst>
                  </p:cNvPr>
                  <p:cNvSpPr/>
                  <p:nvPr/>
                </p:nvSpPr>
                <p:spPr>
                  <a:xfrm>
                    <a:off x="6614872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CF1334EF-1ACE-4449-A6FC-C88CBC2CC3A7}"/>
                      </a:ext>
                    </a:extLst>
                  </p:cNvPr>
                  <p:cNvSpPr/>
                  <p:nvPr/>
                </p:nvSpPr>
                <p:spPr>
                  <a:xfrm>
                    <a:off x="6748984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EAF4532-C149-9341-AFF8-BF57C1B00563}"/>
                  </a:ext>
                </a:extLst>
              </p:cNvPr>
              <p:cNvGrpSpPr/>
              <p:nvPr/>
            </p:nvGrpSpPr>
            <p:grpSpPr>
              <a:xfrm>
                <a:off x="7421148" y="3881108"/>
                <a:ext cx="1362821" cy="764912"/>
                <a:chOff x="8150791" y="996272"/>
                <a:chExt cx="1362821" cy="764912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B1096672-25C1-3B4F-B233-40862ED0CF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75733" y="1136784"/>
                  <a:ext cx="837879" cy="62440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5B35312-DF43-4943-9405-010A65B950F6}"/>
                    </a:ext>
                  </a:extLst>
                </p:cNvPr>
                <p:cNvSpPr txBox="1"/>
                <p:nvPr/>
              </p:nvSpPr>
              <p:spPr>
                <a:xfrm>
                  <a:off x="8150791" y="996272"/>
                  <a:ext cx="11711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42 volumes</a:t>
                  </a:r>
                </a:p>
              </p:txBody>
            </p:sp>
          </p:grpSp>
        </p:grpSp>
      </p:grpSp>
      <p:sp>
        <p:nvSpPr>
          <p:cNvPr id="5" name="Donut 4">
            <a:extLst>
              <a:ext uri="{FF2B5EF4-FFF2-40B4-BE49-F238E27FC236}">
                <a16:creationId xmlns:a16="http://schemas.microsoft.com/office/drawing/2014/main" id="{A3C773DB-5A61-984E-AB70-D0149E707696}"/>
              </a:ext>
            </a:extLst>
          </p:cNvPr>
          <p:cNvSpPr/>
          <p:nvPr/>
        </p:nvSpPr>
        <p:spPr>
          <a:xfrm>
            <a:off x="3659309" y="2947838"/>
            <a:ext cx="1889760" cy="31130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9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Volume along an isotherm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4902A0-9FEA-634F-87C7-FEA9F8B61BD0}"/>
              </a:ext>
            </a:extLst>
          </p:cNvPr>
          <p:cNvSpPr/>
          <p:nvPr/>
        </p:nvSpPr>
        <p:spPr>
          <a:xfrm>
            <a:off x="2960097" y="4332632"/>
            <a:ext cx="37034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51</a:t>
            </a:r>
            <a:r>
              <a:rPr lang="en-US" dirty="0"/>
              <a:t> values, all 2 Liter</a:t>
            </a:r>
          </a:p>
          <a:p>
            <a:endParaRPr lang="en-US" dirty="0"/>
          </a:p>
          <a:p>
            <a:r>
              <a:rPr lang="en-US" dirty="0" err="1"/>
              <a:t>Visochore</a:t>
            </a:r>
            <a:r>
              <a:rPr lang="en-US" dirty="0"/>
              <a:t> = [2.0 2.0 2.0 2.0 2.0 … 2.0]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06A1E7-407D-7442-97C4-D5FEC7B4B39E}"/>
              </a:ext>
            </a:extLst>
          </p:cNvPr>
          <p:cNvSpPr/>
          <p:nvPr/>
        </p:nvSpPr>
        <p:spPr>
          <a:xfrm>
            <a:off x="4907084" y="1512254"/>
            <a:ext cx="828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Vgrid</a:t>
            </a:r>
            <a:endParaRPr lang="en-US" sz="2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39E7C9-6B4A-6E49-AE88-8F956AABC14A}"/>
              </a:ext>
            </a:extLst>
          </p:cNvPr>
          <p:cNvGrpSpPr/>
          <p:nvPr/>
        </p:nvGrpSpPr>
        <p:grpSpPr>
          <a:xfrm>
            <a:off x="2987492" y="1969927"/>
            <a:ext cx="4111685" cy="1660698"/>
            <a:chOff x="7421148" y="3442204"/>
            <a:chExt cx="4111685" cy="166069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924D195-8FE5-DE4F-A52E-6F6436B10E0C}"/>
                </a:ext>
              </a:extLst>
            </p:cNvPr>
            <p:cNvGrpSpPr/>
            <p:nvPr/>
          </p:nvGrpSpPr>
          <p:grpSpPr>
            <a:xfrm>
              <a:off x="9054024" y="3442204"/>
              <a:ext cx="2478808" cy="385663"/>
              <a:chOff x="9241635" y="809153"/>
              <a:chExt cx="2478808" cy="385663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7C57DFD-D0EE-E542-9D0C-282AF0532F40}"/>
                  </a:ext>
                </a:extLst>
              </p:cNvPr>
              <p:cNvCxnSpPr/>
              <p:nvPr/>
            </p:nvCxnSpPr>
            <p:spPr>
              <a:xfrm>
                <a:off x="9241635" y="1194816"/>
                <a:ext cx="1762075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AD48FB-C823-394E-BD51-A3F7D55E644E}"/>
                  </a:ext>
                </a:extLst>
              </p:cNvPr>
              <p:cNvSpPr txBox="1"/>
              <p:nvPr/>
            </p:nvSpPr>
            <p:spPr>
              <a:xfrm>
                <a:off x="9602287" y="809153"/>
                <a:ext cx="21181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51 temperatures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DB5F632-3727-3644-A161-9E9E0D3D87FD}"/>
                </a:ext>
              </a:extLst>
            </p:cNvPr>
            <p:cNvGrpSpPr/>
            <p:nvPr/>
          </p:nvGrpSpPr>
          <p:grpSpPr>
            <a:xfrm>
              <a:off x="7421148" y="3881108"/>
              <a:ext cx="4111685" cy="1221794"/>
              <a:chOff x="7421148" y="3881108"/>
              <a:chExt cx="4111685" cy="1221794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DA14181-7EDC-134E-AEBA-73E8D5B14B21}"/>
                  </a:ext>
                </a:extLst>
              </p:cNvPr>
              <p:cNvGrpSpPr/>
              <p:nvPr/>
            </p:nvGrpSpPr>
            <p:grpSpPr>
              <a:xfrm>
                <a:off x="8191731" y="4010566"/>
                <a:ext cx="3341102" cy="1092336"/>
                <a:chOff x="7354053" y="1277215"/>
                <a:chExt cx="2904905" cy="1092336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EDC300FE-9E26-DF45-8969-4F559B976747}"/>
                    </a:ext>
                  </a:extLst>
                </p:cNvPr>
                <p:cNvGrpSpPr/>
                <p:nvPr/>
              </p:nvGrpSpPr>
              <p:grpSpPr>
                <a:xfrm>
                  <a:off x="7354053" y="1277215"/>
                  <a:ext cx="2904905" cy="1092336"/>
                  <a:chOff x="5522026" y="2805621"/>
                  <a:chExt cx="2904905" cy="1092336"/>
                </a:xfrm>
              </p:grpSpPr>
              <p:sp>
                <p:nvSpPr>
                  <p:cNvPr id="53" name="Parallelogram 52">
                    <a:extLst>
                      <a:ext uri="{FF2B5EF4-FFF2-40B4-BE49-F238E27FC236}">
                        <a16:creationId xmlns:a16="http://schemas.microsoft.com/office/drawing/2014/main" id="{2AB46447-B4CA-2041-B48A-295EE34BD80D}"/>
                      </a:ext>
                    </a:extLst>
                  </p:cNvPr>
                  <p:cNvSpPr/>
                  <p:nvPr/>
                </p:nvSpPr>
                <p:spPr>
                  <a:xfrm>
                    <a:off x="5522026" y="2805621"/>
                    <a:ext cx="2327564" cy="630672"/>
                  </a:xfrm>
                  <a:prstGeom prst="parallelogram">
                    <a:avLst>
                      <a:gd name="adj" fmla="val 135421"/>
                    </a:avLst>
                  </a:prstGeom>
                  <a:blipFill>
                    <a:blip r:embed="rId2"/>
                    <a:tile tx="0" ty="0" sx="100000" sy="100000" flip="none" algn="tl"/>
                  </a:blipFill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13C71D3-A152-9045-8460-6DBA8B21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545" y="3436292"/>
                    <a:ext cx="9025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T 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340E95E-4CF8-A546-9DA1-CC7F02903CAC}"/>
                      </a:ext>
                    </a:extLst>
                  </p:cNvPr>
                  <p:cNvSpPr txBox="1"/>
                  <p:nvPr/>
                </p:nvSpPr>
                <p:spPr>
                  <a:xfrm>
                    <a:off x="7524406" y="3175616"/>
                    <a:ext cx="9025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CA72C3E-CE7A-CC40-A950-A010EAFDC107}"/>
                    </a:ext>
                  </a:extLst>
                </p:cNvPr>
                <p:cNvGrpSpPr/>
                <p:nvPr/>
              </p:nvGrpSpPr>
              <p:grpSpPr>
                <a:xfrm rot="19409985">
                  <a:off x="7498792" y="1630007"/>
                  <a:ext cx="638180" cy="77348"/>
                  <a:chOff x="6182056" y="1995767"/>
                  <a:chExt cx="638180" cy="77348"/>
                </a:xfrm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26641321-384C-9D48-B059-E8CDFF13D403}"/>
                      </a:ext>
                    </a:extLst>
                  </p:cNvPr>
                  <p:cNvSpPr/>
                  <p:nvPr/>
                </p:nvSpPr>
                <p:spPr>
                  <a:xfrm>
                    <a:off x="6182056" y="1995767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8997D60-1F86-EF41-9C87-DF93DE6B9D19}"/>
                      </a:ext>
                    </a:extLst>
                  </p:cNvPr>
                  <p:cNvSpPr/>
                  <p:nvPr/>
                </p:nvSpPr>
                <p:spPr>
                  <a:xfrm>
                    <a:off x="6334456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AFBAC1C0-2800-EE41-8432-28CA8005D10E}"/>
                      </a:ext>
                    </a:extLst>
                  </p:cNvPr>
                  <p:cNvSpPr/>
                  <p:nvPr/>
                </p:nvSpPr>
                <p:spPr>
                  <a:xfrm>
                    <a:off x="6468568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C2D671F-031E-CE45-9BA3-2F4FCFA9F776}"/>
                      </a:ext>
                    </a:extLst>
                  </p:cNvPr>
                  <p:cNvSpPr/>
                  <p:nvPr/>
                </p:nvSpPr>
                <p:spPr>
                  <a:xfrm>
                    <a:off x="6614872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B4B76F71-DA2E-334D-B20A-0C387A34B1DE}"/>
                      </a:ext>
                    </a:extLst>
                  </p:cNvPr>
                  <p:cNvSpPr/>
                  <p:nvPr/>
                </p:nvSpPr>
                <p:spPr>
                  <a:xfrm>
                    <a:off x="6748984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07FB95F-D0A5-4A4C-95AB-CEC2BD8EF5DB}"/>
                    </a:ext>
                  </a:extLst>
                </p:cNvPr>
                <p:cNvGrpSpPr/>
                <p:nvPr/>
              </p:nvGrpSpPr>
              <p:grpSpPr>
                <a:xfrm>
                  <a:off x="7699960" y="1806791"/>
                  <a:ext cx="638180" cy="77348"/>
                  <a:chOff x="6182056" y="1995767"/>
                  <a:chExt cx="638180" cy="77348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77540F16-6F0D-AE40-BDD3-6C6EBC988424}"/>
                      </a:ext>
                    </a:extLst>
                  </p:cNvPr>
                  <p:cNvSpPr/>
                  <p:nvPr/>
                </p:nvSpPr>
                <p:spPr>
                  <a:xfrm>
                    <a:off x="6182056" y="1995767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19B744F5-CD25-9E48-8928-976EDE5E6622}"/>
                      </a:ext>
                    </a:extLst>
                  </p:cNvPr>
                  <p:cNvSpPr/>
                  <p:nvPr/>
                </p:nvSpPr>
                <p:spPr>
                  <a:xfrm>
                    <a:off x="6334456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28C29E7B-23EF-7B4B-8399-AAA419FEE3D1}"/>
                      </a:ext>
                    </a:extLst>
                  </p:cNvPr>
                  <p:cNvSpPr/>
                  <p:nvPr/>
                </p:nvSpPr>
                <p:spPr>
                  <a:xfrm>
                    <a:off x="6468568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EB340D9A-57C5-C043-A74E-1722DCA1EE77}"/>
                      </a:ext>
                    </a:extLst>
                  </p:cNvPr>
                  <p:cNvSpPr/>
                  <p:nvPr/>
                </p:nvSpPr>
                <p:spPr>
                  <a:xfrm>
                    <a:off x="6614872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CF1334EF-1ACE-4449-A6FC-C88CBC2CC3A7}"/>
                      </a:ext>
                    </a:extLst>
                  </p:cNvPr>
                  <p:cNvSpPr/>
                  <p:nvPr/>
                </p:nvSpPr>
                <p:spPr>
                  <a:xfrm>
                    <a:off x="6748984" y="2001863"/>
                    <a:ext cx="71252" cy="7125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EAF4532-C149-9341-AFF8-BF57C1B00563}"/>
                  </a:ext>
                </a:extLst>
              </p:cNvPr>
              <p:cNvGrpSpPr/>
              <p:nvPr/>
            </p:nvGrpSpPr>
            <p:grpSpPr>
              <a:xfrm>
                <a:off x="7421148" y="3881108"/>
                <a:ext cx="1362821" cy="764912"/>
                <a:chOff x="8150791" y="996272"/>
                <a:chExt cx="1362821" cy="764912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B1096672-25C1-3B4F-B233-40862ED0CF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75733" y="1136784"/>
                  <a:ext cx="837879" cy="62440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5B35312-DF43-4943-9405-010A65B950F6}"/>
                    </a:ext>
                  </a:extLst>
                </p:cNvPr>
                <p:cNvSpPr txBox="1"/>
                <p:nvPr/>
              </p:nvSpPr>
              <p:spPr>
                <a:xfrm>
                  <a:off x="8150791" y="996272"/>
                  <a:ext cx="11711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42 volumes</a:t>
                  </a:r>
                </a:p>
              </p:txBody>
            </p:sp>
          </p:grpSp>
        </p:grpSp>
      </p:grpSp>
      <p:sp>
        <p:nvSpPr>
          <p:cNvPr id="5" name="Donut 4">
            <a:extLst>
              <a:ext uri="{FF2B5EF4-FFF2-40B4-BE49-F238E27FC236}">
                <a16:creationId xmlns:a16="http://schemas.microsoft.com/office/drawing/2014/main" id="{A3C773DB-5A61-984E-AB70-D0149E707696}"/>
              </a:ext>
            </a:extLst>
          </p:cNvPr>
          <p:cNvSpPr/>
          <p:nvPr/>
        </p:nvSpPr>
        <p:spPr>
          <a:xfrm>
            <a:off x="3851817" y="2863614"/>
            <a:ext cx="1889760" cy="31130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D40F59-C95E-644B-B4C9-6317DB1842EA}"/>
              </a:ext>
            </a:extLst>
          </p:cNvPr>
          <p:cNvGrpSpPr/>
          <p:nvPr/>
        </p:nvGrpSpPr>
        <p:grpSpPr>
          <a:xfrm rot="2193377">
            <a:off x="4355105" y="2847955"/>
            <a:ext cx="465207" cy="354849"/>
            <a:chOff x="4740121" y="3269059"/>
            <a:chExt cx="465207" cy="35484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0853382-491F-2048-BC41-3C5D6651BCCC}"/>
                </a:ext>
              </a:extLst>
            </p:cNvPr>
            <p:cNvSpPr/>
            <p:nvPr/>
          </p:nvSpPr>
          <p:spPr>
            <a:xfrm rot="19409985">
              <a:off x="4740121" y="3552656"/>
              <a:ext cx="81951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60A43BD-F4E2-8E4A-83BD-B8BC81D6448E}"/>
                </a:ext>
              </a:extLst>
            </p:cNvPr>
            <p:cNvSpPr/>
            <p:nvPr/>
          </p:nvSpPr>
          <p:spPr>
            <a:xfrm rot="19409985">
              <a:off x="4864116" y="3460904"/>
              <a:ext cx="81951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5F7A4F3-88A9-6346-B556-C0D2B8A4B5D3}"/>
                </a:ext>
              </a:extLst>
            </p:cNvPr>
            <p:cNvSpPr/>
            <p:nvPr/>
          </p:nvSpPr>
          <p:spPr>
            <a:xfrm rot="19409985">
              <a:off x="4999382" y="3360811"/>
              <a:ext cx="81951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E113EA4-693F-1249-B2BD-B7AC94759F6B}"/>
                </a:ext>
              </a:extLst>
            </p:cNvPr>
            <p:cNvSpPr/>
            <p:nvPr/>
          </p:nvSpPr>
          <p:spPr>
            <a:xfrm rot="19409985">
              <a:off x="5123377" y="3269059"/>
              <a:ext cx="81951" cy="712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7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Plotting pressure as a function of temperature along an isochore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1B2A73E-9E03-1140-8555-9E2A2B565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664" y="1290386"/>
            <a:ext cx="6204284" cy="465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7525F2-65AC-B648-AE2A-63BB75B0071C}"/>
              </a:ext>
            </a:extLst>
          </p:cNvPr>
          <p:cNvSpPr txBox="1"/>
          <p:nvPr/>
        </p:nvSpPr>
        <p:spPr>
          <a:xfrm>
            <a:off x="8289757" y="1768642"/>
            <a:ext cx="238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= 1 Liter isochore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A7F5D-208D-FB4F-9E71-D48736F8632C}"/>
              </a:ext>
            </a:extLst>
          </p:cNvPr>
          <p:cNvSpPr txBox="1"/>
          <p:nvPr/>
        </p:nvSpPr>
        <p:spPr>
          <a:xfrm>
            <a:off x="8289757" y="5061284"/>
            <a:ext cx="238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= 42 Liters isochore</a:t>
            </a:r>
          </a:p>
        </p:txBody>
      </p:sp>
    </p:spTree>
    <p:extLst>
      <p:ext uri="{BB962C8B-B14F-4D97-AF65-F5344CB8AC3E}">
        <p14:creationId xmlns:p14="http://schemas.microsoft.com/office/powerpoint/2010/main" val="4012845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Plotting pressure as a function of volume along an isotherm (“Boyle isotherms”)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CC5840-35C6-2140-9F44-FCB67BE0B173}"/>
              </a:ext>
            </a:extLst>
          </p:cNvPr>
          <p:cNvGrpSpPr/>
          <p:nvPr/>
        </p:nvGrpSpPr>
        <p:grpSpPr>
          <a:xfrm>
            <a:off x="2578771" y="891841"/>
            <a:ext cx="6765756" cy="5074317"/>
            <a:chOff x="1267328" y="891841"/>
            <a:chExt cx="6765756" cy="5074317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06B35205-FE54-2742-8B2D-250ACAB62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328" y="891841"/>
              <a:ext cx="6765756" cy="5074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7525F2-65AC-B648-AE2A-63BB75B0071C}"/>
                </a:ext>
              </a:extLst>
            </p:cNvPr>
            <p:cNvSpPr txBox="1"/>
            <p:nvPr/>
          </p:nvSpPr>
          <p:spPr>
            <a:xfrm>
              <a:off x="2622883" y="3886201"/>
              <a:ext cx="2382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 = 400 K isotherm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6269F9-B505-5A44-82B3-352D80CF85E0}"/>
                </a:ext>
              </a:extLst>
            </p:cNvPr>
            <p:cNvSpPr txBox="1"/>
            <p:nvPr/>
          </p:nvSpPr>
          <p:spPr>
            <a:xfrm>
              <a:off x="2201780" y="5061285"/>
              <a:ext cx="2382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 = 200 K isotherm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20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254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54</cp:revision>
  <dcterms:created xsi:type="dcterms:W3CDTF">2018-08-07T04:05:17Z</dcterms:created>
  <dcterms:modified xsi:type="dcterms:W3CDTF">2021-09-08T15:27:41Z</dcterms:modified>
</cp:coreProperties>
</file>