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1" r:id="rId2"/>
    <p:sldId id="315" r:id="rId3"/>
    <p:sldId id="310" r:id="rId4"/>
    <p:sldId id="316" r:id="rId5"/>
    <p:sldId id="317" r:id="rId6"/>
    <p:sldId id="318" r:id="rId7"/>
    <p:sldId id="320" r:id="rId8"/>
    <p:sldId id="322" r:id="rId9"/>
    <p:sldId id="323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2F67-8FCB-1044-8D19-C9FDFDA7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D1394-13AA-E04D-A681-DEF4F390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9EB6-9BB7-8F4F-B351-5174E471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9755-8B51-D947-BAFD-08AB5BDE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822E-28A5-E34E-B894-5347E298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2ED4-C3D6-6641-AE8C-E44E678C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D6D0F-500E-1B45-B646-0480F556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6DEC-05E2-9942-8A5C-2DAF65E9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DB9C-EFAA-4A4E-811D-C9478B36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7C71-D117-DE48-8363-AD85B2D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6F6E4-0524-4C40-9495-3CD53DEE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08EA-10F7-E844-9F18-EDFBF5AE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3B4C-258D-BD40-B894-F6ABAD72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B0D0-91B8-C240-ACC0-08E1AEB1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67A4-594D-FC4C-A62B-0C9D01A8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C4CA-BE6A-854C-8BE5-9E01E133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01EA-BA64-844B-A0CC-650F0F11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D610-CC57-D848-A2DE-7D2F1F68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1C5A-11D8-844D-9DCB-92316F08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67DD-5711-984C-B814-B264289C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23A3-A301-BA46-B140-72C54316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834D-9305-F547-90B9-B3584356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094C-6505-6E4C-9D80-C2004CC4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7CA8-6678-7E47-892A-03EDD0F2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26F4-ED03-954F-9885-0E5258B4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5AF1-3CC8-FC4D-AE3F-EB83B082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014C-032E-FC4C-80CA-7FCF31D19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F37D-F314-974F-858C-1EDBEF3E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DF8F-9F2B-1A4E-B932-AE8BBEB8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6AB33-6C3D-DB48-84C7-4853D121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8CF1-8DEC-5941-BC05-6F04BBF6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85-2C25-CE4A-8034-1A89DEF8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A7BD-D61D-614C-936D-C5A9458F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D855-3061-414E-B192-4891105D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A570-C69D-B248-911C-61309B042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3162D-60E8-E44C-852E-EA528F82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98DE1-EAE3-F542-A006-DF7D4032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5B7A5-0AA5-F046-8373-E5943E86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066CE-002F-2147-A106-89F73A0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21-22DB-B04D-9323-B1EDADE8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FF2FE-CDE5-754E-9A5C-09CC1030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470B0-9066-824D-A096-02CA2663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86FE-2355-6F47-982C-F7E74B4C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5E850-2693-6A40-8D11-FE0CF0D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407BA-CDC9-0B44-B139-F900CC26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2D64-BEB6-8449-B39C-828AE89C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3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67FE-A5FE-9F41-AB3D-40F81F90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A09B-FF7E-174C-A098-3B06632D6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D0B9D-3AF7-1041-A4D5-DC8E6182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F66CE-7B26-E54A-A828-99531693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0A970-C306-4B46-8539-B7CE8042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0B5F-9A6F-2B42-9D3A-52995C1D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5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644F-6AAE-1644-909E-1E183FF4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3D83C-754D-6C4B-B444-E427514FE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507CA-3860-6740-A646-979DFB01F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E796C-81AE-C342-8982-81C3CFA4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833E9-6B8F-C34F-B1D7-2BA4C52D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DD75-FE27-A84B-9F09-968356A0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CB9EB-515A-2247-BEC1-D5DBDBAD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F6E0-E522-3D48-94C5-C6731F582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CA27-86B3-4F46-B1BA-44C69F304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9527-0F98-C146-9AA5-592AE02837F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9B72-B8DE-F848-8DBC-C53EA3D7A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5EC9-B837-DB4C-AA18-03B3F696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11745" y="1486949"/>
            <a:ext cx="5699500" cy="2326715"/>
            <a:chOff x="1856511" y="661746"/>
            <a:chExt cx="6103829" cy="23496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21" t="11998" r="43759"/>
            <a:stretch/>
          </p:blipFill>
          <p:spPr>
            <a:xfrm>
              <a:off x="1856511" y="661746"/>
              <a:ext cx="6103829" cy="23496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695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  <a:blipFill>
                  <a:blip r:embed="rId5"/>
                  <a:stretch>
                    <a:fillRect r="-1274" b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7" y="46923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probability distributions and the three c’s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CF5324-7FA4-F547-B762-7E43DAE40A48}"/>
              </a:ext>
            </a:extLst>
          </p:cNvPr>
          <p:cNvGrpSpPr/>
          <p:nvPr/>
        </p:nvGrpSpPr>
        <p:grpSpPr>
          <a:xfrm>
            <a:off x="6679398" y="400083"/>
            <a:ext cx="5389257" cy="5779579"/>
            <a:chOff x="6679398" y="400083"/>
            <a:chExt cx="5389257" cy="57795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A7FF34-17D8-6946-A327-B5A6E4B950D4}"/>
                </a:ext>
              </a:extLst>
            </p:cNvPr>
            <p:cNvGrpSpPr/>
            <p:nvPr/>
          </p:nvGrpSpPr>
          <p:grpSpPr>
            <a:xfrm>
              <a:off x="6679398" y="400083"/>
              <a:ext cx="5389257" cy="5779579"/>
              <a:chOff x="6714123" y="1001977"/>
              <a:chExt cx="5389257" cy="577957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7878C6D-C71F-A449-9661-0AAEC63A5BF2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779579"/>
                <a:chOff x="5823454" y="731182"/>
                <a:chExt cx="5272855" cy="444448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26C769E-8418-D946-9551-00166D766B74}"/>
                    </a:ext>
                  </a:extLst>
                </p:cNvPr>
                <p:cNvGrpSpPr/>
                <p:nvPr/>
              </p:nvGrpSpPr>
              <p:grpSpPr>
                <a:xfrm>
                  <a:off x="5823454" y="731182"/>
                  <a:ext cx="5272855" cy="4084164"/>
                  <a:chOff x="1630144" y="1415748"/>
                  <a:chExt cx="2847813" cy="1916955"/>
                </a:xfrm>
              </p:grpSpPr>
              <p:pic>
                <p:nvPicPr>
                  <p:cNvPr id="23" name="Picture 2" descr="Maxwell-Boltzmann distribution pdf.svg">
                    <a:extLst>
                      <a:ext uri="{FF2B5EF4-FFF2-40B4-BE49-F238E27FC236}">
                        <a16:creationId xmlns:a16="http://schemas.microsoft.com/office/drawing/2014/main" id="{9FB6F5B4-2FB7-3140-A4CF-E9BFE993CF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2" b="9868"/>
                  <a:stretch/>
                </p:blipFill>
                <p:spPr bwMode="auto">
                  <a:xfrm>
                    <a:off x="1917186" y="1415748"/>
                    <a:ext cx="2560771" cy="167801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a14:m>
                        <a:r>
                          <a:rPr lang="en-US" sz="2400" dirty="0"/>
                          <a:t> (speed)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8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9302"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CCFAF19-1091-0149-B0CE-B3F8818F20E4}"/>
                    </a:ext>
                  </a:extLst>
                </p:cNvPr>
                <p:cNvGrpSpPr/>
                <p:nvPr/>
              </p:nvGrpSpPr>
              <p:grpSpPr>
                <a:xfrm>
                  <a:off x="7314443" y="4306280"/>
                  <a:ext cx="1667125" cy="869382"/>
                  <a:chOff x="5677860" y="3859968"/>
                  <a:chExt cx="1667125" cy="8693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>
                            <a:solidFill>
                              <a:srgbClr val="00B050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16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7A2BFE98-151D-9548-99EF-C2A16ED8D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65487" y="3859968"/>
                    <a:ext cx="302202" cy="514363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5414D243-9687-1046-B22E-E32C5E91DD7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511422" y="3859969"/>
                    <a:ext cx="0" cy="514362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37DCCAC-6BC8-9F49-99B8-1EF65B0A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755155" y="3859968"/>
                    <a:ext cx="238626" cy="509067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D2BA563-F438-424D-9D1A-2DDEF64D6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81E24-0D95-8C4F-AB1D-8C63B0C912CA}"/>
                </a:ext>
              </a:extLst>
            </p:cNvPr>
            <p:cNvGrpSpPr/>
            <p:nvPr/>
          </p:nvGrpSpPr>
          <p:grpSpPr>
            <a:xfrm>
              <a:off x="8851530" y="4197527"/>
              <a:ext cx="452849" cy="810316"/>
              <a:chOff x="8851530" y="4197527"/>
              <a:chExt cx="452849" cy="810316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DE5E039-B846-CF47-965E-560E89295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379" y="428461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0B90EC8-42A6-FE44-8263-01FCF83DE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7953" y="4228009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7E9406D-FFDB-5D4D-A9B5-48B250DA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530" y="419752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59D3E-7D0C-A041-8894-B0F8CA25CBFF}"/>
                  </a:ext>
                </a:extLst>
              </p:cNvPr>
              <p:cNvSpPr txBox="1"/>
              <p:nvPr/>
            </p:nvSpPr>
            <p:spPr>
              <a:xfrm>
                <a:off x="646671" y="4027411"/>
                <a:ext cx="55716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&lt;…&gt; </m:t>
                    </m:r>
                  </m:oMath>
                </a14:m>
                <a:r>
                  <a:rPr lang="en-US" sz="2400" dirty="0"/>
                  <a:t>notation means “take the average of what’s inside the brackets”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59D3E-7D0C-A041-8894-B0F8CA25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1" y="4027411"/>
                <a:ext cx="5571656" cy="830997"/>
              </a:xfrm>
              <a:prstGeom prst="rect">
                <a:avLst/>
              </a:prstGeom>
              <a:blipFill>
                <a:blip r:embed="rId11"/>
                <a:stretch>
                  <a:fillRect l="-1591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86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4B2B0-4BE9-F647-9544-5F0F6F5F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5" y="920909"/>
            <a:ext cx="10613569" cy="28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we’re up to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B8F658-BA5A-C24A-9D9F-15416DD9E847}"/>
                  </a:ext>
                </a:extLst>
              </p:cNvPr>
              <p:cNvSpPr txBox="1"/>
              <p:nvPr/>
            </p:nvSpPr>
            <p:spPr>
              <a:xfrm>
                <a:off x="798653" y="1481560"/>
                <a:ext cx="90166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Using pint’s </a:t>
                </a:r>
                <a:r>
                  <a:rPr lang="en-US" sz="2400" dirty="0" err="1"/>
                  <a:t>AssignQuantity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Using Python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Using Python to visualize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B8F658-BA5A-C24A-9D9F-15416DD9E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53" y="1481560"/>
                <a:ext cx="9016679" cy="1200329"/>
              </a:xfrm>
              <a:prstGeom prst="rect">
                <a:avLst/>
              </a:prstGeom>
              <a:blipFill>
                <a:blip r:embed="rId2"/>
                <a:stretch>
                  <a:fillRect l="-985" t="-5208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8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 pint’s </a:t>
            </a:r>
            <a:r>
              <a:rPr lang="en-US" sz="2400" b="1" dirty="0" err="1"/>
              <a:t>AssignQuantity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49052-11F9-D64B-8915-4B7F2D27D4EE}"/>
              </a:ext>
            </a:extLst>
          </p:cNvPr>
          <p:cNvSpPr txBox="1"/>
          <p:nvPr/>
        </p:nvSpPr>
        <p:spPr>
          <a:xfrm>
            <a:off x="182706" y="700951"/>
            <a:ext cx="867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AssignQuantity</a:t>
            </a:r>
            <a:r>
              <a:rPr lang="en-US" sz="2400" dirty="0"/>
              <a:t> gets defined at the start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95BAB1-FFA9-FA45-9E4B-B35630B5BC92}"/>
              </a:ext>
            </a:extLst>
          </p:cNvPr>
          <p:cNvGrpSpPr/>
          <p:nvPr/>
        </p:nvGrpSpPr>
        <p:grpSpPr>
          <a:xfrm>
            <a:off x="1328632" y="1806293"/>
            <a:ext cx="7526001" cy="3245413"/>
            <a:chOff x="1328632" y="1806293"/>
            <a:chExt cx="7526001" cy="3245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B720F8-A03E-7B44-AB01-31CA9F0E2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632" y="1806293"/>
              <a:ext cx="7526001" cy="3245413"/>
            </a:xfrm>
            <a:prstGeom prst="rect">
              <a:avLst/>
            </a:prstGeom>
          </p:spPr>
        </p:pic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BA6BACA-389A-9E4D-8269-8621A334BB27}"/>
                </a:ext>
              </a:extLst>
            </p:cNvPr>
            <p:cNvSpPr/>
            <p:nvPr/>
          </p:nvSpPr>
          <p:spPr>
            <a:xfrm>
              <a:off x="7141580" y="3622876"/>
              <a:ext cx="243068" cy="856527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3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 pint’s </a:t>
            </a:r>
            <a:r>
              <a:rPr lang="en-US" sz="2400" b="1" dirty="0" err="1"/>
              <a:t>AssignQuantity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4CB95C-DFB5-5542-AB13-1438F62D0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13"/>
          <a:stretch/>
        </p:blipFill>
        <p:spPr>
          <a:xfrm>
            <a:off x="182706" y="3429000"/>
            <a:ext cx="6680802" cy="2636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8013D-D18B-BF4A-9389-D7CA55421760}"/>
              </a:ext>
            </a:extLst>
          </p:cNvPr>
          <p:cNvSpPr txBox="1"/>
          <p:nvPr/>
        </p:nvSpPr>
        <p:spPr>
          <a:xfrm>
            <a:off x="182706" y="700951"/>
            <a:ext cx="445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 did before: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1A1F1-BF2C-C842-A2D2-A36CE9452F8B}"/>
              </a:ext>
            </a:extLst>
          </p:cNvPr>
          <p:cNvSpPr txBox="1"/>
          <p:nvPr/>
        </p:nvSpPr>
        <p:spPr>
          <a:xfrm>
            <a:off x="182706" y="2887485"/>
            <a:ext cx="445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 need to do now: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BE381-79E2-0644-B485-F4F1BD93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1" y="1354978"/>
            <a:ext cx="6637338" cy="12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EA4C81A-72D5-0640-9095-9411DA2B239D}"/>
              </a:ext>
            </a:extLst>
          </p:cNvPr>
          <p:cNvGrpSpPr/>
          <p:nvPr/>
        </p:nvGrpSpPr>
        <p:grpSpPr>
          <a:xfrm>
            <a:off x="2255983" y="531418"/>
            <a:ext cx="4661698" cy="2272545"/>
            <a:chOff x="2255983" y="1005980"/>
            <a:chExt cx="4661698" cy="22725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0240C7-AFB7-7A45-B98D-227520E7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5983" y="1490476"/>
              <a:ext cx="4661698" cy="178804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3ED0E1-881A-A94A-8616-E776CC7D3ECC}"/>
                </a:ext>
              </a:extLst>
            </p:cNvPr>
            <p:cNvSpPr/>
            <p:nvPr/>
          </p:nvSpPr>
          <p:spPr>
            <a:xfrm>
              <a:off x="2255983" y="1005980"/>
              <a:ext cx="7944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Text:</a:t>
              </a:r>
              <a:endParaRPr lang="en-US" sz="2400" b="1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F97505-8433-5448-AA7C-756F16AB7278}"/>
                  </a:ext>
                </a:extLst>
              </p:cNvPr>
              <p:cNvSpPr/>
              <p:nvPr/>
            </p:nvSpPr>
            <p:spPr>
              <a:xfrm>
                <a:off x="2255983" y="3810308"/>
                <a:ext cx="6096000" cy="247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F97505-8433-5448-AA7C-756F16AB7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983" y="3810308"/>
                <a:ext cx="6096000" cy="2470548"/>
              </a:xfrm>
              <a:prstGeom prst="rect">
                <a:avLst/>
              </a:prstGeom>
              <a:blipFill>
                <a:blip r:embed="rId3"/>
                <a:stretch>
                  <a:fillRect l="-830" b="-15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295098D-8D1C-3047-977B-81929392BCD9}"/>
              </a:ext>
            </a:extLst>
          </p:cNvPr>
          <p:cNvSpPr/>
          <p:nvPr/>
        </p:nvSpPr>
        <p:spPr>
          <a:xfrm>
            <a:off x="2255983" y="3311289"/>
            <a:ext cx="191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Our notation:</a:t>
            </a:r>
            <a:endParaRPr lang="en-US" sz="2400" b="1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3890CA-24CE-0444-BC12-701C68D92442}"/>
                  </a:ext>
                </a:extLst>
              </p:cNvPr>
              <p:cNvSpPr txBox="1"/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Python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3890CA-24CE-0444-BC12-701C68D92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blipFill>
                <a:blip r:embed="rId4"/>
                <a:stretch>
                  <a:fillRect l="-7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66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/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Python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blipFill>
                <a:blip r:embed="rId2"/>
                <a:stretch>
                  <a:fillRect l="-7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F6517C5-74FD-914B-B0A9-0AC6B79B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5" y="1210518"/>
            <a:ext cx="9514390" cy="5411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08F442-4829-5744-8CCC-A02993BC263C}"/>
                  </a:ext>
                </a:extLst>
              </p:cNvPr>
              <p:cNvSpPr/>
              <p:nvPr/>
            </p:nvSpPr>
            <p:spPr>
              <a:xfrm>
                <a:off x="5948858" y="1763348"/>
                <a:ext cx="4515207" cy="247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08F442-4829-5744-8CCC-A02993BC2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58" y="1763348"/>
                <a:ext cx="4515207" cy="2470548"/>
              </a:xfrm>
              <a:prstGeom prst="rect">
                <a:avLst/>
              </a:prstGeom>
              <a:blipFill>
                <a:blip r:embed="rId4"/>
                <a:stretch>
                  <a:fillRect l="-1120" b="-10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24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/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Python to visualize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blipFill>
                <a:blip r:embed="rId2"/>
                <a:stretch>
                  <a:fillRect l="-7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BC1F354-254E-CE43-A2A4-9F4A63C80BE2}"/>
              </a:ext>
            </a:extLst>
          </p:cNvPr>
          <p:cNvGrpSpPr/>
          <p:nvPr/>
        </p:nvGrpSpPr>
        <p:grpSpPr>
          <a:xfrm>
            <a:off x="0" y="3429001"/>
            <a:ext cx="6852213" cy="3018098"/>
            <a:chOff x="59156" y="683441"/>
            <a:chExt cx="7526001" cy="32454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328AA3-948C-B243-813B-9CA3B401C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56" y="683441"/>
              <a:ext cx="7526001" cy="3245413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A8CBF3-1915-EF41-9279-9F19B1B9C386}"/>
                </a:ext>
              </a:extLst>
            </p:cNvPr>
            <p:cNvCxnSpPr/>
            <p:nvPr/>
          </p:nvCxnSpPr>
          <p:spPr>
            <a:xfrm flipH="1">
              <a:off x="5004927" y="3501570"/>
              <a:ext cx="78377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C5FF836-A6B2-8B42-9197-F3751734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8" y="610870"/>
            <a:ext cx="5655464" cy="260712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118946-34E1-F640-95E4-8ACCC101C0B2}"/>
              </a:ext>
            </a:extLst>
          </p:cNvPr>
          <p:cNvCxnSpPr>
            <a:cxnSpLocks/>
          </p:cNvCxnSpPr>
          <p:nvPr/>
        </p:nvCxnSpPr>
        <p:spPr>
          <a:xfrm flipH="1">
            <a:off x="5399217" y="2872557"/>
            <a:ext cx="10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44D28-DC8A-7D4F-9382-028E0B093117}"/>
              </a:ext>
            </a:extLst>
          </p:cNvPr>
          <p:cNvSpPr txBox="1"/>
          <p:nvPr/>
        </p:nvSpPr>
        <p:spPr>
          <a:xfrm>
            <a:off x="6732128" y="2423886"/>
            <a:ext cx="545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file contains our </a:t>
            </a:r>
            <a:r>
              <a:rPr lang="en-US" sz="2400" dirty="0" err="1"/>
              <a:t>Statespace</a:t>
            </a:r>
            <a:r>
              <a:rPr lang="en-US" sz="2400" dirty="0"/>
              <a:t> function!</a:t>
            </a:r>
          </a:p>
          <a:p>
            <a:r>
              <a:rPr lang="en-US" sz="2400" dirty="0"/>
              <a:t>(also </a:t>
            </a:r>
            <a:r>
              <a:rPr lang="en-US" sz="2400" dirty="0" err="1"/>
              <a:t>dF_dx</a:t>
            </a:r>
            <a:r>
              <a:rPr lang="en-US" sz="2400" dirty="0"/>
              <a:t> and </a:t>
            </a:r>
            <a:r>
              <a:rPr lang="en-US" sz="2400" dirty="0" err="1"/>
              <a:t>dF_dy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5D1AE-CC43-EC48-9E70-B7B444DE4721}"/>
              </a:ext>
            </a:extLst>
          </p:cNvPr>
          <p:cNvSpPr txBox="1"/>
          <p:nvPr/>
        </p:nvSpPr>
        <p:spPr>
          <a:xfrm>
            <a:off x="5590572" y="5792971"/>
            <a:ext cx="545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line imports those functions!</a:t>
            </a:r>
          </a:p>
        </p:txBody>
      </p:sp>
    </p:spTree>
    <p:extLst>
      <p:ext uri="{BB962C8B-B14F-4D97-AF65-F5344CB8AC3E}">
        <p14:creationId xmlns:p14="http://schemas.microsoft.com/office/powerpoint/2010/main" val="10067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/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Python to visualize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blipFill>
                <a:blip r:embed="rId2"/>
                <a:stretch>
                  <a:fillRect l="-7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CBCC08E-9CCF-C948-AD5C-F9F0D265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9" y="1638298"/>
            <a:ext cx="10559044" cy="2632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66E4C-CFE9-0140-BB05-85883E2C7DBE}"/>
              </a:ext>
            </a:extLst>
          </p:cNvPr>
          <p:cNvSpPr txBox="1"/>
          <p:nvPr/>
        </p:nvSpPr>
        <p:spPr>
          <a:xfrm>
            <a:off x="1081902" y="4804203"/>
            <a:ext cx="10028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Have to put “PL.” in front to use the functions in </a:t>
            </a:r>
            <a:r>
              <a:rPr lang="en-US" sz="2400" dirty="0" err="1"/>
              <a:t>PchemLibrary.py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“T” and “</a:t>
            </a:r>
            <a:r>
              <a:rPr lang="en-US" sz="2400" dirty="0" err="1"/>
              <a:t>vx</a:t>
            </a:r>
            <a:r>
              <a:rPr lang="en-US" sz="2400" dirty="0"/>
              <a:t>” are grids not but we didn’t name them “</a:t>
            </a:r>
            <a:r>
              <a:rPr lang="en-US" sz="2400" dirty="0" err="1"/>
              <a:t>Tgrid</a:t>
            </a:r>
            <a:r>
              <a:rPr lang="en-US" sz="2400" dirty="0"/>
              <a:t>” etc. because it’s a little clumsy.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Then we attach units using </a:t>
            </a:r>
            <a:r>
              <a:rPr lang="en-US" sz="2400" dirty="0" err="1"/>
              <a:t>AssignQuantity</a:t>
            </a:r>
            <a:r>
              <a:rPr lang="en-US" sz="2400" dirty="0"/>
              <a:t> again</a:t>
            </a:r>
          </a:p>
        </p:txBody>
      </p:sp>
    </p:spTree>
    <p:extLst>
      <p:ext uri="{BB962C8B-B14F-4D97-AF65-F5344CB8AC3E}">
        <p14:creationId xmlns:p14="http://schemas.microsoft.com/office/powerpoint/2010/main" val="46304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/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Python to visualize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blipFill>
                <a:blip r:embed="rId2"/>
                <a:stretch>
                  <a:fillRect l="-7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A47AF19-303B-0A4A-8E05-CE31A31F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21" y="1341216"/>
            <a:ext cx="5567423" cy="41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36100-5FBB-5143-980F-6882F02DA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6" y="700736"/>
            <a:ext cx="6714763" cy="57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5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281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58</cp:revision>
  <dcterms:created xsi:type="dcterms:W3CDTF">2021-09-13T16:58:16Z</dcterms:created>
  <dcterms:modified xsi:type="dcterms:W3CDTF">2021-09-15T15:05:27Z</dcterms:modified>
</cp:coreProperties>
</file>