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6" r:id="rId3"/>
    <p:sldId id="308" r:id="rId4"/>
    <p:sldId id="314" r:id="rId5"/>
    <p:sldId id="313" r:id="rId6"/>
    <p:sldId id="312" r:id="rId7"/>
    <p:sldId id="317" r:id="rId8"/>
    <p:sldId id="318" r:id="rId9"/>
    <p:sldId id="316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8F1"/>
    <a:srgbClr val="130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48"/>
    <p:restoredTop sz="95958"/>
  </p:normalViewPr>
  <p:slideViewPr>
    <p:cSldViewPr snapToGrid="0" snapToObjects="1">
      <p:cViewPr varScale="1">
        <p:scale>
          <a:sx n="81" d="100"/>
          <a:sy n="81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467883" y="253717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433094" cy="46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433094" cy="46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433095" cy="46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433095" cy="46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7" y="4692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averages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00083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3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A72C1-970A-D24B-BA52-267C03B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9" y="1851949"/>
            <a:ext cx="10439477" cy="31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Behind the c’s: Moments</a:t>
            </a:r>
            <a:endParaRPr lang="en-US" sz="2400" b="1" i="1" dirty="0">
              <a:latin typeface="Cambria Math" panose="020405030504060302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31C5E1-A08A-3142-AE25-1C7B5453E389}"/>
              </a:ext>
            </a:extLst>
          </p:cNvPr>
          <p:cNvGrpSpPr/>
          <p:nvPr/>
        </p:nvGrpSpPr>
        <p:grpSpPr>
          <a:xfrm>
            <a:off x="7781296" y="256040"/>
            <a:ext cx="3641893" cy="971904"/>
            <a:chOff x="7741540" y="518402"/>
            <a:chExt cx="3641893" cy="9719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0577C2-1372-F644-AD97-C3180079494C}"/>
                </a:ext>
              </a:extLst>
            </p:cNvPr>
            <p:cNvGrpSpPr/>
            <p:nvPr/>
          </p:nvGrpSpPr>
          <p:grpSpPr>
            <a:xfrm>
              <a:off x="8647612" y="786047"/>
              <a:ext cx="1133820" cy="704259"/>
              <a:chOff x="6322423" y="1359672"/>
              <a:chExt cx="1133820" cy="7042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892DCE9-3F57-934D-B716-E9D846CBBE19}"/>
                  </a:ext>
                </a:extLst>
              </p:cNvPr>
              <p:cNvSpPr/>
              <p:nvPr/>
            </p:nvSpPr>
            <p:spPr>
              <a:xfrm>
                <a:off x="6322423" y="1658983"/>
                <a:ext cx="431074" cy="404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92F35EC-B243-5047-A1C3-9B79FF23760A}"/>
                  </a:ext>
                </a:extLst>
              </p:cNvPr>
              <p:cNvCxnSpPr/>
              <p:nvPr/>
            </p:nvCxnSpPr>
            <p:spPr>
              <a:xfrm flipV="1">
                <a:off x="6776975" y="1359672"/>
                <a:ext cx="679268" cy="37882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346D5F-01AB-1342-9F74-D5C9A4733B35}"/>
                </a:ext>
              </a:extLst>
            </p:cNvPr>
            <p:cNvGrpSpPr/>
            <p:nvPr/>
          </p:nvGrpSpPr>
          <p:grpSpPr>
            <a:xfrm>
              <a:off x="7741540" y="518402"/>
              <a:ext cx="899257" cy="404948"/>
              <a:chOff x="5854240" y="1658983"/>
              <a:chExt cx="899257" cy="40494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FFEA358-0ED5-E045-9EDE-5D0C6CD732EC}"/>
                  </a:ext>
                </a:extLst>
              </p:cNvPr>
              <p:cNvSpPr/>
              <p:nvPr/>
            </p:nvSpPr>
            <p:spPr>
              <a:xfrm>
                <a:off x="6322423" y="1658983"/>
                <a:ext cx="431074" cy="4049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653A4D9-B645-9F49-9348-AD9A69378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4240" y="1872257"/>
                <a:ext cx="398418" cy="4019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01B2772-69A6-B042-8B11-D2A9E3F58D12}"/>
                </a:ext>
              </a:extLst>
            </p:cNvPr>
            <p:cNvGrpSpPr/>
            <p:nvPr/>
          </p:nvGrpSpPr>
          <p:grpSpPr>
            <a:xfrm>
              <a:off x="10361500" y="576667"/>
              <a:ext cx="1021933" cy="508691"/>
              <a:chOff x="6322423" y="1658983"/>
              <a:chExt cx="1021933" cy="50869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3A4199-5262-864D-9EB5-CDEFFDF59FEA}"/>
                  </a:ext>
                </a:extLst>
              </p:cNvPr>
              <p:cNvSpPr/>
              <p:nvPr/>
            </p:nvSpPr>
            <p:spPr>
              <a:xfrm>
                <a:off x="6322423" y="1658983"/>
                <a:ext cx="431074" cy="4049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765AB35-7421-5941-B261-8D7D339E2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975" y="1938691"/>
                <a:ext cx="567381" cy="22898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02469" y="775970"/>
                <a:ext cx="11246216" cy="6029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moment </a:t>
                </a:r>
                <a:r>
                  <a:rPr lang="en-US" sz="2400" dirty="0"/>
                  <a:t>of the speed (AKA mean speed)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moment </a:t>
                </a:r>
                <a:r>
                  <a:rPr lang="en-US" sz="2400" dirty="0"/>
                  <a:t>of the speed (AKA mean-squared-speed)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3</a:t>
                </a:r>
                <a:r>
                  <a:rPr lang="en-US" sz="2400" b="1" baseline="30000" dirty="0"/>
                  <a:t>rd</a:t>
                </a:r>
                <a:r>
                  <a:rPr lang="en-US" sz="2400" b="1" dirty="0"/>
                  <a:t> moment </a:t>
                </a:r>
                <a:r>
                  <a:rPr lang="en-US" sz="2400" dirty="0"/>
                  <a:t>of the speed (AKA mean-cubed-speed)   (etc.)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&lt;…&gt; </m:t>
                    </m:r>
                  </m:oMath>
                </a14:m>
                <a:r>
                  <a:rPr lang="en-US" sz="2400" dirty="0"/>
                  <a:t>notation means “take the average of what’s inside the brackets” </a:t>
                </a:r>
              </a:p>
              <a:p>
                <a:r>
                  <a:rPr lang="en-US" sz="2400" dirty="0"/>
                  <a:t>Note the dimensions: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has dimensions speed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has dimensions speed</a:t>
                </a:r>
                <a:r>
                  <a:rPr lang="en-US" sz="2400" baseline="30000" dirty="0"/>
                  <a:t>2</a:t>
                </a:r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has dimensions speed</a:t>
                </a:r>
                <a:r>
                  <a:rPr lang="en-US" sz="2400" baseline="30000" dirty="0"/>
                  <a:t>3</a:t>
                </a:r>
                <a:endParaRPr lang="en-US" sz="2400" dirty="0"/>
              </a:p>
              <a:p>
                <a:pPr algn="ctr"/>
                <a:r>
                  <a:rPr lang="en-US" sz="2400" dirty="0"/>
                  <a:t>(etc.)</a:t>
                </a:r>
              </a:p>
              <a:p>
                <a:r>
                  <a:rPr lang="en-US" sz="2400" dirty="0"/>
                  <a:t>Which leads to the definitions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9" y="775970"/>
                <a:ext cx="11246216" cy="6029215"/>
              </a:xfrm>
              <a:prstGeom prst="rect">
                <a:avLst/>
              </a:prstGeom>
              <a:blipFill>
                <a:blip r:embed="rId2"/>
                <a:stretch>
                  <a:fillRect l="-790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Ergodic hypothesis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C64D4-4953-4C4D-8245-C893E135C394}"/>
              </a:ext>
            </a:extLst>
          </p:cNvPr>
          <p:cNvSpPr txBox="1"/>
          <p:nvPr/>
        </p:nvSpPr>
        <p:spPr>
          <a:xfrm>
            <a:off x="168872" y="671701"/>
            <a:ext cx="62613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Thermodynamics offers three equivalent ways to think about averages: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</a:t>
            </a:r>
            <a:r>
              <a:rPr lang="en-US" sz="2400" b="1" dirty="0"/>
              <a:t>one molecule over time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a </a:t>
            </a:r>
            <a:r>
              <a:rPr lang="en-US" sz="2400" b="1" dirty="0"/>
              <a:t>snapshot of a bunch of molecules</a:t>
            </a:r>
            <a:r>
              <a:rPr lang="en-US" sz="2400" dirty="0"/>
              <a:t> at a given instant</a:t>
            </a:r>
          </a:p>
          <a:p>
            <a:endParaRPr lang="en-US" sz="2400" dirty="0"/>
          </a:p>
          <a:p>
            <a:r>
              <a:rPr lang="en-US" sz="2400" dirty="0"/>
              <a:t>Asserting the equivalence of #1 and #2 is called the </a:t>
            </a:r>
            <a:r>
              <a:rPr lang="en-US" sz="2400" b="1" dirty="0"/>
              <a:t>ergodic hypothesis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Weight each speed by its </a:t>
            </a:r>
            <a:r>
              <a:rPr lang="en-US" sz="2400" b="1" dirty="0"/>
              <a:t>probability</a:t>
            </a:r>
            <a:r>
              <a:rPr lang="en-US" sz="2400" dirty="0"/>
              <a:t> and add them.</a:t>
            </a:r>
          </a:p>
          <a:p>
            <a:endParaRPr lang="en-US" sz="2400" dirty="0"/>
          </a:p>
          <a:p>
            <a:r>
              <a:rPr lang="en-US" sz="2400" dirty="0"/>
              <a:t>Asserting #3 is just math.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36434-EBC9-5D48-B108-14415BF8F6D4}"/>
              </a:ext>
            </a:extLst>
          </p:cNvPr>
          <p:cNvGrpSpPr/>
          <p:nvPr/>
        </p:nvGrpSpPr>
        <p:grpSpPr>
          <a:xfrm>
            <a:off x="7076346" y="3975475"/>
            <a:ext cx="2832615" cy="2226924"/>
            <a:chOff x="6538393" y="1001977"/>
            <a:chExt cx="5564987" cy="53832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94A36E-59AD-4D4E-A1F3-0AADF7C3C57C}"/>
                </a:ext>
              </a:extLst>
            </p:cNvPr>
            <p:cNvGrpSpPr/>
            <p:nvPr/>
          </p:nvGrpSpPr>
          <p:grpSpPr>
            <a:xfrm>
              <a:off x="6538393" y="1001977"/>
              <a:ext cx="5564987" cy="5383268"/>
              <a:chOff x="1537284" y="1415748"/>
              <a:chExt cx="2940673" cy="1943030"/>
            </a:xfrm>
          </p:grpSpPr>
          <p:pic>
            <p:nvPicPr>
              <p:cNvPr id="49" name="Picture 2" descr="Maxwell-Boltzmann distribution pdf.svg">
                <a:extLst>
                  <a:ext uri="{FF2B5EF4-FFF2-40B4-BE49-F238E27FC236}">
                    <a16:creationId xmlns:a16="http://schemas.microsoft.com/office/drawing/2014/main" id="{DFCE706B-428B-5342-9E46-9C54C0E3F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22" b="9868"/>
              <a:stretch/>
            </p:blipFill>
            <p:spPr bwMode="auto">
              <a:xfrm>
                <a:off x="1917186" y="1415748"/>
                <a:ext cx="2560771" cy="1678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1F4868E-E896-2B40-BB91-A28B92DED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811" y="3083850"/>
                    <a:ext cx="868289" cy="2749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1F4868E-E896-2B40-BB91-A28B92DED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811" y="3083850"/>
                    <a:ext cx="868289" cy="2749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5015480-3EF1-5945-8FE0-8DD31781BB9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7284" y="1808040"/>
                    <a:ext cx="287043" cy="166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5015480-3EF1-5945-8FE0-8DD31781B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284" y="1808040"/>
                    <a:ext cx="287043" cy="1666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793" r="-31034" b="-913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16680DE-9705-D549-A8FC-85F848C3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6990" y="1222771"/>
              <a:ext cx="1537990" cy="139310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FB82A-13FA-074B-AE5A-42FD69FB89BE}"/>
              </a:ext>
            </a:extLst>
          </p:cNvPr>
          <p:cNvGrpSpPr/>
          <p:nvPr/>
        </p:nvGrpSpPr>
        <p:grpSpPr>
          <a:xfrm>
            <a:off x="6478488" y="2584562"/>
            <a:ext cx="3268765" cy="571347"/>
            <a:chOff x="7167656" y="2710114"/>
            <a:chExt cx="3891433" cy="7970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ADC5E0-8816-234D-B691-2C1C3C828D54}"/>
                </a:ext>
              </a:extLst>
            </p:cNvPr>
            <p:cNvGrpSpPr/>
            <p:nvPr/>
          </p:nvGrpSpPr>
          <p:grpSpPr>
            <a:xfrm>
              <a:off x="7167656" y="2963120"/>
              <a:ext cx="2012723" cy="544010"/>
              <a:chOff x="7274976" y="518402"/>
              <a:chExt cx="4108457" cy="9719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0E871B-B4D8-544A-A35B-24D7AFE854EA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C60501-500C-0047-AA1A-9F746CC9490D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99E14D-0F29-EB4D-BD6D-ED609DC0FF1E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753BD4-3578-514F-85BC-69D423DAC55A}"/>
                  </a:ext>
                </a:extLst>
              </p:cNvPr>
              <p:cNvGrpSpPr/>
              <p:nvPr/>
            </p:nvGrpSpPr>
            <p:grpSpPr>
              <a:xfrm>
                <a:off x="7274976" y="518402"/>
                <a:ext cx="1365821" cy="682345"/>
                <a:chOff x="5387676" y="1658983"/>
                <a:chExt cx="1365821" cy="68234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248A872-8C94-D840-830A-8A9477397764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562E96D-B35A-F243-8122-29EDBB6C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87676" y="1987647"/>
                  <a:ext cx="864982" cy="35368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5CFC53E-AF3F-A04B-BE65-AD57B88AB447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852E53C-60F8-DB47-9914-3F49F68FA7E5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0AFD022-DD4F-2442-9293-097D9E040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BA2FC4-271D-C24F-A67D-5DAE8AFBD3F4}"/>
                </a:ext>
              </a:extLst>
            </p:cNvPr>
            <p:cNvGrpSpPr/>
            <p:nvPr/>
          </p:nvGrpSpPr>
          <p:grpSpPr>
            <a:xfrm>
              <a:off x="9201030" y="2710114"/>
              <a:ext cx="1858059" cy="778272"/>
              <a:chOff x="7590683" y="99883"/>
              <a:chExt cx="3792750" cy="13904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FD29309-1820-1B48-B83F-4804DCBC464B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9BDE47-11DF-9643-9D78-75E6C1134070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CAD1E09-E30A-8B41-AF90-3CE450468396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996227-AD1D-4749-8AFE-D912389E702C}"/>
                  </a:ext>
                </a:extLst>
              </p:cNvPr>
              <p:cNvGrpSpPr/>
              <p:nvPr/>
            </p:nvGrpSpPr>
            <p:grpSpPr>
              <a:xfrm>
                <a:off x="7590683" y="99883"/>
                <a:ext cx="1050114" cy="823467"/>
                <a:chOff x="5703383" y="1240464"/>
                <a:chExt cx="1050114" cy="8234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F22071-D185-E14F-B433-891C9D4D369B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F1E4BE9-72EF-1C42-9650-1EB26AAC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03383" y="1240464"/>
                  <a:ext cx="521146" cy="42986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14DF1AF-35DC-D148-81C2-771AD7BB439A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9363C4B-C815-F444-AFAF-32EDF4E9F0EF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235BF55-E66E-8C44-935A-5C20D4E87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8ADCE-3B81-C44D-9EDD-7AB0489A9C92}"/>
              </a:ext>
            </a:extLst>
          </p:cNvPr>
          <p:cNvGrpSpPr/>
          <p:nvPr/>
        </p:nvGrpSpPr>
        <p:grpSpPr>
          <a:xfrm rot="546582">
            <a:off x="5238685" y="1150714"/>
            <a:ext cx="4087433" cy="1203328"/>
            <a:chOff x="5275529" y="501933"/>
            <a:chExt cx="5387286" cy="17722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609FB-046D-144D-8236-B2F33D0742E3}"/>
                </a:ext>
              </a:extLst>
            </p:cNvPr>
            <p:cNvGrpSpPr/>
            <p:nvPr/>
          </p:nvGrpSpPr>
          <p:grpSpPr>
            <a:xfrm rot="756156">
              <a:off x="5275529" y="1083770"/>
              <a:ext cx="2534429" cy="1190452"/>
              <a:chOff x="7672628" y="828845"/>
              <a:chExt cx="2534429" cy="119045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C6C94D-7512-7C44-83BB-D8D79D69B0F3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CF984B8-3101-D44C-9805-303F84A34B9C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8A31135-A1E1-214D-8816-A03C2C206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5693049-D1D8-C742-A00C-491FE83BC68D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666B558-E2B4-AB42-B64E-9C47F39B4600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9459EF-D91A-4C45-A018-1DF9B12A0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63A12EF-6BB3-0647-8DAF-7652225A7F7F}"/>
                  </a:ext>
                </a:extLst>
              </p:cNvPr>
              <p:cNvGrpSpPr/>
              <p:nvPr/>
            </p:nvGrpSpPr>
            <p:grpSpPr>
              <a:xfrm>
                <a:off x="9549889" y="1292203"/>
                <a:ext cx="226587" cy="628275"/>
                <a:chOff x="7559240" y="1501435"/>
                <a:chExt cx="226587" cy="628275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50FA93-F050-614D-BEE6-66E12742E205}"/>
                    </a:ext>
                  </a:extLst>
                </p:cNvPr>
                <p:cNvSpPr/>
                <p:nvPr/>
              </p:nvSpPr>
              <p:spPr>
                <a:xfrm>
                  <a:off x="7559240" y="1903047"/>
                  <a:ext cx="211182" cy="2266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425B5796-AE0C-384D-8AEE-5D5C5A509D49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rot="20297262" flipV="1">
                  <a:off x="7595908" y="1501435"/>
                  <a:ext cx="189919" cy="37568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3553A39-25A6-5F45-98B8-8CC8A774382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F94BEFA-EDC9-FA4B-8B80-3663624DCFA6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E7196089-8C64-D046-8AC3-581B5F634B3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14D6E0-C53B-E243-889F-C80476649218}"/>
                </a:ext>
              </a:extLst>
            </p:cNvPr>
            <p:cNvGrpSpPr/>
            <p:nvPr/>
          </p:nvGrpSpPr>
          <p:grpSpPr>
            <a:xfrm rot="756156">
              <a:off x="8128386" y="501933"/>
              <a:ext cx="2534429" cy="1190452"/>
              <a:chOff x="7672628" y="828845"/>
              <a:chExt cx="2534429" cy="1190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FAE8E3-D9C5-214A-A3DC-6DB71E9299B0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54089C-1092-1944-8852-D53F5165A29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6C2061D6-9122-5245-91BB-D0960143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ED7F0BD-DBF7-2A4E-98DC-2EDBEF5E7BD3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51BCAE4-1042-5C4C-B185-31E9B231FD95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492FB82-1410-9743-95CE-ED202AD84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C0AC7BD-6CCB-BF42-8D87-F0D331768A48}"/>
                  </a:ext>
                </a:extLst>
              </p:cNvPr>
              <p:cNvGrpSpPr/>
              <p:nvPr/>
            </p:nvGrpSpPr>
            <p:grpSpPr>
              <a:xfrm>
                <a:off x="9663277" y="1266274"/>
                <a:ext cx="211182" cy="603751"/>
                <a:chOff x="7672628" y="1475506"/>
                <a:chExt cx="211182" cy="603751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E9C6C27-1709-1940-8CAF-285A85E79FA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B6EE7E8-4795-5843-97F0-29A370BF6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16903" y="1475506"/>
                  <a:ext cx="43499" cy="28915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AA7039-52E6-FD4F-8A55-783B12EBBB4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3065B47-5248-A340-98FD-BBDC5DAC5F29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F433666-4557-434C-8B7A-7C4FBDC1079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/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  <a:blipFill>
                <a:blip r:embed="rId7"/>
                <a:stretch>
                  <a:fillRect l="-79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/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𝑝𝑎𝑟𝑡𝑖𝑐𝑙𝑒𝑠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35978E5-7F36-FE44-9463-97ADD599CCC5}"/>
                  </a:ext>
                </a:extLst>
              </p:cNvPr>
              <p:cNvSpPr/>
              <p:nvPr/>
            </p:nvSpPr>
            <p:spPr>
              <a:xfrm>
                <a:off x="9937003" y="4747481"/>
                <a:ext cx="2360967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35978E5-7F36-FE44-9463-97ADD599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03" y="4747481"/>
                <a:ext cx="2360967" cy="49084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 #3: Probability-weighted averaging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185195" y="1720840"/>
                <a:ext cx="116441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1/2</a:t>
                </a:r>
                <a:r>
                  <a:rPr lang="en-US" sz="2400" dirty="0"/>
                  <a:t> of cars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1/2</a:t>
                </a:r>
                <a:r>
                  <a:rPr lang="en-US" sz="2400" dirty="0"/>
                  <a:t> of cars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=30×0.5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mph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1/3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1/3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1/3</a:t>
                </a:r>
                <a:r>
                  <a:rPr lang="en-US" sz="2400" dirty="0">
                    <a:sym typeface="Wingdings" pitchFamily="2" charset="2"/>
                  </a:rPr>
                  <a:t> at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50</a:t>
                </a:r>
                <a:r>
                  <a:rPr lang="en-US" sz="2400" dirty="0">
                    <a:sym typeface="Wingdings" pitchFamily="2" charset="2"/>
                  </a:rPr>
                  <a:t> mph  </a:t>
                </a: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=30×0.3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400" dirty="0"/>
                  <a:t> mph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5" y="1720840"/>
                <a:ext cx="11644132" cy="4524315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/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  <a:blipFill>
                <a:blip r:embed="rId3"/>
                <a:stretch>
                  <a:fillRect l="-346" t="-117391" b="-18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D041A3E-D0A0-9A45-8B69-BF038DB5DE8F}"/>
              </a:ext>
            </a:extLst>
          </p:cNvPr>
          <p:cNvGrpSpPr/>
          <p:nvPr/>
        </p:nvGrpSpPr>
        <p:grpSpPr>
          <a:xfrm>
            <a:off x="5716383" y="1194264"/>
            <a:ext cx="2097578" cy="763693"/>
            <a:chOff x="5716383" y="1194264"/>
            <a:chExt cx="2097578" cy="763693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D9693F-DBFB-F944-9949-B6E1F7DE70C8}"/>
                </a:ext>
              </a:extLst>
            </p:cNvPr>
            <p:cNvSpPr/>
            <p:nvPr/>
          </p:nvSpPr>
          <p:spPr>
            <a:xfrm rot="5400000">
              <a:off x="6281649" y="628999"/>
              <a:ext cx="302027" cy="14325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240606-A737-434F-80DB-4E0C9B9002D8}"/>
                </a:ext>
              </a:extLst>
            </p:cNvPr>
            <p:cNvSpPr txBox="1"/>
            <p:nvPr/>
          </p:nvSpPr>
          <p:spPr>
            <a:xfrm>
              <a:off x="5716383" y="1496292"/>
              <a:ext cx="209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probability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0CC2FE-46A5-754A-83B6-7ACD4B2F8326}"/>
              </a:ext>
            </a:extLst>
          </p:cNvPr>
          <p:cNvGrpSpPr/>
          <p:nvPr/>
        </p:nvGrpSpPr>
        <p:grpSpPr>
          <a:xfrm>
            <a:off x="4754529" y="1228344"/>
            <a:ext cx="2097578" cy="729613"/>
            <a:chOff x="5466650" y="1175696"/>
            <a:chExt cx="2097578" cy="72961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5857284-B4E1-5849-A877-FF0FDBAFB177}"/>
                </a:ext>
              </a:extLst>
            </p:cNvPr>
            <p:cNvSpPr/>
            <p:nvPr/>
          </p:nvSpPr>
          <p:spPr>
            <a:xfrm rot="5400000">
              <a:off x="5864627" y="1160457"/>
              <a:ext cx="218902" cy="24938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9ED7F-3936-2D46-A6BA-7C24E0476B1D}"/>
                </a:ext>
              </a:extLst>
            </p:cNvPr>
            <p:cNvSpPr txBox="1"/>
            <p:nvPr/>
          </p:nvSpPr>
          <p:spPr>
            <a:xfrm>
              <a:off x="5466650" y="1443644"/>
              <a:ext cx="209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9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979977-5230-D04A-8CBA-27C16F9B077C}"/>
                  </a:ext>
                </a:extLst>
              </p:cNvPr>
              <p:cNvSpPr txBox="1"/>
              <p:nvPr/>
            </p:nvSpPr>
            <p:spPr>
              <a:xfrm>
                <a:off x="1015495" y="668150"/>
                <a:ext cx="10077225" cy="382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 			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moment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			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moment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			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moment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			n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moment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979977-5230-D04A-8CBA-27C16F9B0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95" y="668150"/>
                <a:ext cx="10077225" cy="3820277"/>
              </a:xfrm>
              <a:prstGeom prst="rect">
                <a:avLst/>
              </a:prstGeom>
              <a:blipFill>
                <a:blip r:embed="rId2"/>
                <a:stretch>
                  <a:fillRect t="-8609" b="-17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7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approach – first we slice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D67C96-0E24-2549-81BC-F7D2FF24B78D}"/>
              </a:ext>
            </a:extLst>
          </p:cNvPr>
          <p:cNvGrpSpPr/>
          <p:nvPr/>
        </p:nvGrpSpPr>
        <p:grpSpPr>
          <a:xfrm>
            <a:off x="330870" y="1273216"/>
            <a:ext cx="5660021" cy="4490977"/>
            <a:chOff x="740780" y="1273216"/>
            <a:chExt cx="5660021" cy="44909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F8465B-DAA6-2941-AE4D-BCA37DE57A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1" t="15378" r="6702" b="6634"/>
            <a:stretch/>
          </p:blipFill>
          <p:spPr bwMode="auto">
            <a:xfrm>
              <a:off x="740780" y="1273216"/>
              <a:ext cx="5660021" cy="449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181DE7-D320-E840-8839-23000803BA56}"/>
                </a:ext>
              </a:extLst>
            </p:cNvPr>
            <p:cNvGrpSpPr/>
            <p:nvPr/>
          </p:nvGrpSpPr>
          <p:grpSpPr>
            <a:xfrm>
              <a:off x="879676" y="2118167"/>
              <a:ext cx="3076025" cy="3142514"/>
              <a:chOff x="879676" y="2118167"/>
              <a:chExt cx="3076025" cy="3142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D9391C0-1B5A-DB4D-A461-A2B4A8A40DEF}"/>
                  </a:ext>
                </a:extLst>
              </p:cNvPr>
              <p:cNvCxnSpPr/>
              <p:nvPr/>
            </p:nvCxnSpPr>
            <p:spPr>
              <a:xfrm>
                <a:off x="879676" y="2118167"/>
                <a:ext cx="3044142" cy="5903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183C3A5-2860-D24B-A73C-C8E4F6131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6200" y="2708476"/>
                <a:ext cx="69501" cy="25120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0F3955-A958-5748-9FF0-EBD19E30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000" y="4546600"/>
                <a:ext cx="2907818" cy="7140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E6354D8-19ED-E04E-A47C-BFD85B6CA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9676" y="2118167"/>
                <a:ext cx="104441" cy="242843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27914-46EE-9C47-9B53-CEC5274384CE}"/>
                </a:ext>
              </a:extLst>
            </p:cNvPr>
            <p:cNvGrpSpPr/>
            <p:nvPr/>
          </p:nvGrpSpPr>
          <p:grpSpPr>
            <a:xfrm>
              <a:off x="2536543" y="1400537"/>
              <a:ext cx="2825337" cy="2744928"/>
              <a:chOff x="1117385" y="2515753"/>
              <a:chExt cx="2825337" cy="27449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0F206D-7F79-3641-B983-64C7AC7CE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289" y="2515753"/>
                <a:ext cx="2778172" cy="49394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85BEA48-E2DD-8F43-B4EB-CFD353806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6200" y="2994816"/>
                <a:ext cx="56522" cy="2225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4E1BA9-3452-3F4D-A8DE-C0D470C1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842" y="5220478"/>
                <a:ext cx="280976" cy="402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14982E9-7DDD-5E45-A024-CBEF8C0E2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7385" y="2537616"/>
                <a:ext cx="37808" cy="180334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32055B66-D7AC-1A4C-A77E-158FD621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62" y="1188119"/>
            <a:ext cx="5718037" cy="4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Then we </a:t>
            </a:r>
            <a:r>
              <a:rPr lang="en-US" sz="2400" b="1" i="1" dirty="0"/>
              <a:t>compute</a:t>
            </a:r>
            <a:r>
              <a:rPr lang="en-US" sz="2400" b="1" dirty="0"/>
              <a:t> the integrand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5D88C-FFB7-BA4D-A969-E244121C8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" b="19753"/>
          <a:stretch/>
        </p:blipFill>
        <p:spPr>
          <a:xfrm>
            <a:off x="3935962" y="2897969"/>
            <a:ext cx="6129847" cy="32341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A8D2D66-42CF-D646-82E7-256C37BE5737}"/>
              </a:ext>
            </a:extLst>
          </p:cNvPr>
          <p:cNvGrpSpPr/>
          <p:nvPr/>
        </p:nvGrpSpPr>
        <p:grpSpPr>
          <a:xfrm>
            <a:off x="3100727" y="481982"/>
            <a:ext cx="6096000" cy="1860958"/>
            <a:chOff x="3100727" y="481982"/>
            <a:chExt cx="6096000" cy="18609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/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  <a:blipFill>
                  <a:blip r:embed="rId3"/>
                  <a:stretch>
                    <a:fillRect t="-70000" b="-1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916B2C-7257-0048-AF6E-42E6FF736C05}"/>
                </a:ext>
              </a:extLst>
            </p:cNvPr>
            <p:cNvGrpSpPr/>
            <p:nvPr/>
          </p:nvGrpSpPr>
          <p:grpSpPr>
            <a:xfrm>
              <a:off x="4725664" y="1560715"/>
              <a:ext cx="2027480" cy="782225"/>
              <a:chOff x="4725664" y="1560715"/>
              <a:chExt cx="2027480" cy="782225"/>
            </a:xfrm>
          </p:grpSpPr>
          <p:sp>
            <p:nvSpPr>
              <p:cNvPr id="2" name="Right Brace 1">
                <a:extLst>
                  <a:ext uri="{FF2B5EF4-FFF2-40B4-BE49-F238E27FC236}">
                    <a16:creationId xmlns:a16="http://schemas.microsoft.com/office/drawing/2014/main" id="{B04A7FD4-A2A0-7F4D-9CC1-4BD178AF43E5}"/>
                  </a:ext>
                </a:extLst>
              </p:cNvPr>
              <p:cNvSpPr/>
              <p:nvPr/>
            </p:nvSpPr>
            <p:spPr>
              <a:xfrm rot="5400000">
                <a:off x="5329206" y="1104451"/>
                <a:ext cx="221789" cy="1134318"/>
              </a:xfrm>
              <a:prstGeom prst="righ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6E4CE-3E30-0F4A-AD74-72DAE68F3B08}"/>
                  </a:ext>
                </a:extLst>
              </p:cNvPr>
              <p:cNvSpPr txBox="1"/>
              <p:nvPr/>
            </p:nvSpPr>
            <p:spPr>
              <a:xfrm>
                <a:off x="4725664" y="1881275"/>
                <a:ext cx="2027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integrand</a:t>
                </a:r>
                <a:endParaRPr lang="en-US" sz="2400" dirty="0">
                  <a:solidFill>
                    <a:srgbClr val="1308F1"/>
                  </a:solidFill>
                </a:endParaRPr>
              </a:p>
            </p:txBody>
          </p:sp>
        </p:grpSp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35C4F9E5-FF81-6B45-9475-EC6E373AAA2F}"/>
              </a:ext>
            </a:extLst>
          </p:cNvPr>
          <p:cNvSpPr/>
          <p:nvPr/>
        </p:nvSpPr>
        <p:spPr>
          <a:xfrm flipH="1">
            <a:off x="2376804" y="2112108"/>
            <a:ext cx="5569016" cy="1316892"/>
          </a:xfrm>
          <a:prstGeom prst="arc">
            <a:avLst>
              <a:gd name="adj1" fmla="val 17999743"/>
              <a:gd name="adj2" fmla="val 1278652"/>
            </a:avLst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Then we </a:t>
            </a:r>
            <a:r>
              <a:rPr lang="en-US" sz="2400" b="1" i="1" dirty="0"/>
              <a:t>graph</a:t>
            </a:r>
            <a:r>
              <a:rPr lang="en-US" sz="2400" b="1" dirty="0"/>
              <a:t> the integrand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1298BC0-6C73-DD4B-B668-27462AB7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20" y="1881275"/>
            <a:ext cx="6362364" cy="47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BB5322-0C51-EF49-A897-01E2978CC25E}"/>
              </a:ext>
            </a:extLst>
          </p:cNvPr>
          <p:cNvGrpSpPr/>
          <p:nvPr/>
        </p:nvGrpSpPr>
        <p:grpSpPr>
          <a:xfrm>
            <a:off x="3100727" y="481982"/>
            <a:ext cx="6096000" cy="1860958"/>
            <a:chOff x="3100727" y="481982"/>
            <a:chExt cx="6096000" cy="18609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EA1B30-3C80-8642-832E-D169795DF3B5}"/>
                    </a:ext>
                  </a:extLst>
                </p:cNvPr>
                <p:cNvSpPr/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EA1B30-3C80-8642-832E-D169795DF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  <a:blipFill>
                  <a:blip r:embed="rId3"/>
                  <a:stretch>
                    <a:fillRect t="-70000" b="-1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CF8851-4C40-A249-8F7D-DF0D5D689F55}"/>
                </a:ext>
              </a:extLst>
            </p:cNvPr>
            <p:cNvGrpSpPr/>
            <p:nvPr/>
          </p:nvGrpSpPr>
          <p:grpSpPr>
            <a:xfrm>
              <a:off x="4725664" y="1560715"/>
              <a:ext cx="2027480" cy="782225"/>
              <a:chOff x="4725664" y="1560715"/>
              <a:chExt cx="2027480" cy="78222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E487AD20-A405-7142-8989-C57FF4DCA916}"/>
                  </a:ext>
                </a:extLst>
              </p:cNvPr>
              <p:cNvSpPr/>
              <p:nvPr/>
            </p:nvSpPr>
            <p:spPr>
              <a:xfrm rot="5400000">
                <a:off x="5329206" y="1104451"/>
                <a:ext cx="221789" cy="1134318"/>
              </a:xfrm>
              <a:prstGeom prst="righ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41A8A-0F50-BB40-A221-D092D6E23E25}"/>
                  </a:ext>
                </a:extLst>
              </p:cNvPr>
              <p:cNvSpPr txBox="1"/>
              <p:nvPr/>
            </p:nvSpPr>
            <p:spPr>
              <a:xfrm>
                <a:off x="4725664" y="1881275"/>
                <a:ext cx="2027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integrand</a:t>
                </a:r>
                <a:endParaRPr lang="en-US" sz="2400" dirty="0">
                  <a:solidFill>
                    <a:srgbClr val="1308F1"/>
                  </a:solidFill>
                </a:endParaRPr>
              </a:p>
            </p:txBody>
          </p:sp>
        </p:grp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FF259D4F-CC11-4940-A95C-DE7CE7AF3376}"/>
              </a:ext>
            </a:extLst>
          </p:cNvPr>
          <p:cNvSpPr/>
          <p:nvPr/>
        </p:nvSpPr>
        <p:spPr>
          <a:xfrm>
            <a:off x="425493" y="1977927"/>
            <a:ext cx="6921238" cy="1618814"/>
          </a:xfrm>
          <a:prstGeom prst="arc">
            <a:avLst>
              <a:gd name="adj1" fmla="val 20663076"/>
              <a:gd name="adj2" fmla="val 2199693"/>
            </a:avLst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Then we </a:t>
            </a:r>
            <a:r>
              <a:rPr lang="en-US" sz="2400" b="1" i="1" dirty="0"/>
              <a:t>integrate numerically</a:t>
            </a:r>
            <a:r>
              <a:rPr lang="en-US" sz="2400" b="1" dirty="0"/>
              <a:t> using the trapezoidal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5D88C-FFB7-BA4D-A969-E244121C8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6"/>
          <a:stretch/>
        </p:blipFill>
        <p:spPr>
          <a:xfrm>
            <a:off x="6258064" y="3210136"/>
            <a:ext cx="5387164" cy="354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AC9A54-19B4-FC4F-9CD0-A57C9E136397}"/>
                  </a:ext>
                </a:extLst>
              </p:cNvPr>
              <p:cNvSpPr/>
              <p:nvPr/>
            </p:nvSpPr>
            <p:spPr>
              <a:xfrm>
                <a:off x="546772" y="4166881"/>
                <a:ext cx="6096000" cy="16301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AC9A54-19B4-FC4F-9CD0-A57C9E136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2" y="4166881"/>
                <a:ext cx="6096000" cy="1630126"/>
              </a:xfrm>
              <a:prstGeom prst="rect">
                <a:avLst/>
              </a:prstGeom>
              <a:blipFill>
                <a:blip r:embed="rId3"/>
                <a:stretch>
                  <a:fillRect t="-71318" b="-1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5E5695-869D-3247-ABB8-CA4C89F696FF}"/>
              </a:ext>
            </a:extLst>
          </p:cNvPr>
          <p:cNvGrpSpPr/>
          <p:nvPr/>
        </p:nvGrpSpPr>
        <p:grpSpPr>
          <a:xfrm>
            <a:off x="6682985" y="474516"/>
            <a:ext cx="3831493" cy="2769693"/>
            <a:chOff x="6909803" y="2063102"/>
            <a:chExt cx="4927600" cy="36957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9D31DB55-30A4-C045-A76A-7C3569A35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803" y="2063102"/>
              <a:ext cx="4927600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A10A652-A2CE-F94D-8424-1051139AEA72}"/>
                </a:ext>
              </a:extLst>
            </p:cNvPr>
            <p:cNvSpPr/>
            <p:nvPr/>
          </p:nvSpPr>
          <p:spPr>
            <a:xfrm>
              <a:off x="7712938" y="2674887"/>
              <a:ext cx="954712" cy="2556200"/>
            </a:xfrm>
            <a:custGeom>
              <a:avLst/>
              <a:gdLst>
                <a:gd name="connsiteX0" fmla="*/ 42100 w 954712"/>
                <a:gd name="connsiteY0" fmla="*/ 2522146 h 2556200"/>
                <a:gd name="connsiteX1" fmla="*/ 134697 w 954712"/>
                <a:gd name="connsiteY1" fmla="*/ 2244354 h 2556200"/>
                <a:gd name="connsiteX2" fmla="*/ 123123 w 954712"/>
                <a:gd name="connsiteY2" fmla="*/ 2209629 h 2556200"/>
                <a:gd name="connsiteX3" fmla="*/ 180996 w 954712"/>
                <a:gd name="connsiteY3" fmla="*/ 1711918 h 2556200"/>
                <a:gd name="connsiteX4" fmla="*/ 215720 w 954712"/>
                <a:gd name="connsiteY4" fmla="*/ 1121609 h 2556200"/>
                <a:gd name="connsiteX5" fmla="*/ 250444 w 954712"/>
                <a:gd name="connsiteY5" fmla="*/ 785943 h 2556200"/>
                <a:gd name="connsiteX6" fmla="*/ 308318 w 954712"/>
                <a:gd name="connsiteY6" fmla="*/ 218784 h 2556200"/>
                <a:gd name="connsiteX7" fmla="*/ 366191 w 954712"/>
                <a:gd name="connsiteY7" fmla="*/ 10440 h 2556200"/>
                <a:gd name="connsiteX8" fmla="*/ 481938 w 954712"/>
                <a:gd name="connsiteY8" fmla="*/ 508151 h 2556200"/>
                <a:gd name="connsiteX9" fmla="*/ 562961 w 954712"/>
                <a:gd name="connsiteY9" fmla="*/ 1364678 h 2556200"/>
                <a:gd name="connsiteX10" fmla="*/ 620834 w 954712"/>
                <a:gd name="connsiteY10" fmla="*/ 1885538 h 2556200"/>
                <a:gd name="connsiteX11" fmla="*/ 678708 w 954712"/>
                <a:gd name="connsiteY11" fmla="*/ 2244354 h 2556200"/>
                <a:gd name="connsiteX12" fmla="*/ 806029 w 954712"/>
                <a:gd name="connsiteY12" fmla="*/ 2475847 h 2556200"/>
                <a:gd name="connsiteX13" fmla="*/ 910201 w 954712"/>
                <a:gd name="connsiteY13" fmla="*/ 2545295 h 2556200"/>
                <a:gd name="connsiteX14" fmla="*/ 42100 w 954712"/>
                <a:gd name="connsiteY14" fmla="*/ 2522146 h 255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4712" h="2556200">
                  <a:moveTo>
                    <a:pt x="42100" y="2522146"/>
                  </a:moveTo>
                  <a:cubicBezTo>
                    <a:pt x="-87151" y="2471989"/>
                    <a:pt x="121193" y="2296440"/>
                    <a:pt x="134697" y="2244354"/>
                  </a:cubicBezTo>
                  <a:cubicBezTo>
                    <a:pt x="148201" y="2192268"/>
                    <a:pt x="115407" y="2298368"/>
                    <a:pt x="123123" y="2209629"/>
                  </a:cubicBezTo>
                  <a:cubicBezTo>
                    <a:pt x="130839" y="2120890"/>
                    <a:pt x="165563" y="1893255"/>
                    <a:pt x="180996" y="1711918"/>
                  </a:cubicBezTo>
                  <a:cubicBezTo>
                    <a:pt x="196429" y="1530581"/>
                    <a:pt x="204145" y="1275938"/>
                    <a:pt x="215720" y="1121609"/>
                  </a:cubicBezTo>
                  <a:cubicBezTo>
                    <a:pt x="227295" y="967280"/>
                    <a:pt x="235011" y="936414"/>
                    <a:pt x="250444" y="785943"/>
                  </a:cubicBezTo>
                  <a:cubicBezTo>
                    <a:pt x="265877" y="635472"/>
                    <a:pt x="289027" y="348034"/>
                    <a:pt x="308318" y="218784"/>
                  </a:cubicBezTo>
                  <a:cubicBezTo>
                    <a:pt x="327609" y="89534"/>
                    <a:pt x="337254" y="-37788"/>
                    <a:pt x="366191" y="10440"/>
                  </a:cubicBezTo>
                  <a:cubicBezTo>
                    <a:pt x="395128" y="58668"/>
                    <a:pt x="449143" y="282445"/>
                    <a:pt x="481938" y="508151"/>
                  </a:cubicBezTo>
                  <a:cubicBezTo>
                    <a:pt x="514733" y="733857"/>
                    <a:pt x="539812" y="1135114"/>
                    <a:pt x="562961" y="1364678"/>
                  </a:cubicBezTo>
                  <a:cubicBezTo>
                    <a:pt x="586110" y="1594242"/>
                    <a:pt x="601543" y="1738925"/>
                    <a:pt x="620834" y="1885538"/>
                  </a:cubicBezTo>
                  <a:cubicBezTo>
                    <a:pt x="640125" y="2032151"/>
                    <a:pt x="647842" y="2145969"/>
                    <a:pt x="678708" y="2244354"/>
                  </a:cubicBezTo>
                  <a:cubicBezTo>
                    <a:pt x="709574" y="2342739"/>
                    <a:pt x="767447" y="2425690"/>
                    <a:pt x="806029" y="2475847"/>
                  </a:cubicBezTo>
                  <a:cubicBezTo>
                    <a:pt x="844611" y="2526004"/>
                    <a:pt x="1041381" y="2535649"/>
                    <a:pt x="910201" y="2545295"/>
                  </a:cubicBezTo>
                  <a:cubicBezTo>
                    <a:pt x="779021" y="2554941"/>
                    <a:pt x="171351" y="2572303"/>
                    <a:pt x="42100" y="2522146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solidFill>
                <a:schemeClr val="accent1">
                  <a:shade val="50000"/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6164E-437A-9242-A206-153A3761A458}"/>
              </a:ext>
            </a:extLst>
          </p:cNvPr>
          <p:cNvGrpSpPr/>
          <p:nvPr/>
        </p:nvGrpSpPr>
        <p:grpSpPr>
          <a:xfrm>
            <a:off x="103424" y="537911"/>
            <a:ext cx="6036844" cy="2759767"/>
            <a:chOff x="7269742" y="323922"/>
            <a:chExt cx="4567661" cy="193084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ED2C797F-0AA9-1646-9F8D-7DC0A9AFD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966" y="624639"/>
              <a:ext cx="1949359" cy="163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DB6316-05A0-A64D-9A41-05B17C1BFA15}"/>
                </a:ext>
              </a:extLst>
            </p:cNvPr>
            <p:cNvSpPr/>
            <p:nvPr/>
          </p:nvSpPr>
          <p:spPr>
            <a:xfrm>
              <a:off x="7269742" y="323922"/>
              <a:ext cx="4567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en.wikipedia.org</a:t>
              </a:r>
              <a:r>
                <a:rPr lang="en-US" dirty="0"/>
                <a:t>/wiki/</a:t>
              </a:r>
              <a:r>
                <a:rPr lang="en-US" dirty="0" err="1"/>
                <a:t>Trapezoidal_rule</a:t>
              </a:r>
              <a:endParaRPr lang="en-US" dirty="0"/>
            </a:p>
          </p:txBody>
        </p:sp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09FDA50D-4000-AD4F-A651-5508C9F2E134}"/>
              </a:ext>
            </a:extLst>
          </p:cNvPr>
          <p:cNvSpPr/>
          <p:nvPr/>
        </p:nvSpPr>
        <p:spPr>
          <a:xfrm>
            <a:off x="2198434" y="4754881"/>
            <a:ext cx="1379713" cy="482138"/>
          </a:xfrm>
          <a:prstGeom prst="frame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A2CB0C-E69A-AA4B-828B-B45241EEE6C2}"/>
              </a:ext>
            </a:extLst>
          </p:cNvPr>
          <p:cNvCxnSpPr>
            <a:cxnSpLocks/>
          </p:cNvCxnSpPr>
          <p:nvPr/>
        </p:nvCxnSpPr>
        <p:spPr>
          <a:xfrm>
            <a:off x="3594772" y="5237019"/>
            <a:ext cx="2663292" cy="95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357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32</cp:revision>
  <dcterms:created xsi:type="dcterms:W3CDTF">2021-09-15T13:12:24Z</dcterms:created>
  <dcterms:modified xsi:type="dcterms:W3CDTF">2021-09-17T15:45:13Z</dcterms:modified>
</cp:coreProperties>
</file>