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7" r:id="rId3"/>
    <p:sldId id="296" r:id="rId4"/>
    <p:sldId id="313" r:id="rId5"/>
    <p:sldId id="297" r:id="rId6"/>
    <p:sldId id="298" r:id="rId7"/>
    <p:sldId id="299" r:id="rId8"/>
    <p:sldId id="303" r:id="rId9"/>
    <p:sldId id="304" r:id="rId10"/>
    <p:sldId id="305" r:id="rId11"/>
    <p:sldId id="306" r:id="rId12"/>
    <p:sldId id="307" r:id="rId13"/>
    <p:sldId id="311" r:id="rId14"/>
    <p:sldId id="280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9"/>
    <p:restoredTop sz="95958"/>
  </p:normalViewPr>
  <p:slideViewPr>
    <p:cSldViewPr snapToGrid="0" snapToObjects="1">
      <p:cViewPr varScale="1">
        <p:scale>
          <a:sx n="92" d="100"/>
          <a:sy n="92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9052-AB02-BA43-AEE8-6221B229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6BA2-202E-594B-8CB5-EF0AF97B4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60D-356C-9C47-9559-570EF055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2E12-7699-744B-B01E-CF711B1A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B24FD-EFEF-E64A-AD24-F507C566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57B-1850-F74A-AB3C-F5998DD8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C37F-CF99-A243-87D5-B3340A8E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A9EA-077A-B745-A0EF-1A4CD966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2503-4E28-9B4A-8D08-B7748C61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B946-C90B-0244-8C63-7D3EF68F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3CE6-9539-9747-9636-117EFC106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42110-C260-3745-A2AD-61EE83031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66CDD-9344-E848-8953-070AC8F3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BD9C-E921-9142-80C7-4ABF7C79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692B-9645-744C-97FE-3179352E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5DFE-E9E3-8F40-8480-CEF53C9B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79-FA48-DE45-9A72-FA24D4931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9DAFF-90D1-2E47-82D4-1A7330A1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31E8-18CB-A14C-8256-8DC9A28C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AF0C-292F-F94D-B3A7-86A46607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E345-899A-294E-BD6A-9781F8AF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D5EE-BCC9-A545-B999-96E2E9F49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A0BA-CE60-D742-9BFB-1033DE78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0F29D-9280-7C4C-BF38-419A5596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966-1D4E-5841-8029-3A166D43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D1C2-B5A0-3D49-9AA6-7EC8574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A2E5-2F99-324A-94A6-C17DF3B5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31DB-F4CF-BD4E-A652-CF20D8AF7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3995-880F-024D-B6E7-35DCC76A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0A8A6-44A4-BD4E-9807-EB7319A8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7C30E-800F-E044-8279-1F94E54D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CFD-E0D8-4644-A424-EB6AD89E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40BA-851F-1B47-A19D-1CB3A11F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5024-F29E-4F47-940D-8547F855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8B0AC-BFBF-4C48-94BF-F2FB0E402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FEAB-85BF-7F4C-A73D-857B201CD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4A09-4ACF-A447-B884-FB635A69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D04C-3C97-924C-81D2-89DEE57E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47C4E-0AC1-6746-9E36-49A74301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5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D17-D13D-6F4B-8E12-7422680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8CD55-5CA4-9848-A2C4-F24D126E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A0EB5-315B-194B-9A55-FAFC89CD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1565-0529-6C42-A7E3-C44D9DDC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862B8-4CC5-854C-A37B-D16965D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2848B-89DD-AB4B-A7B8-3DA59413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A8735-E515-6247-BF4F-0CCEC923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3FBE-684D-D448-AAD6-998828DE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82415-87D1-9A4F-B9BF-977D39C89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D61EB-6777-9940-975E-39B5CC9E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78DC-7C1B-8049-BF8C-DE3BBE6F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F487-29D8-F942-B146-E868C542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70AF-BB2A-924F-A7FB-F93FFF49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C16D-85CA-2D4C-AEEB-95D957B7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FEC26-2E0F-9245-9D0B-FF6243D60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A40C8-F440-774C-8327-48B4FE8E0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E6A3-5D22-8D46-8F32-AEF911F5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A13DA-CCC8-074C-A380-3F84913F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0D2-10DF-E64C-844A-C3AAA8B9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CC679-9A41-BE47-88FE-AD4DF26C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67156-8082-BC45-B39B-B868355D2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52812-AA05-9E45-BEFE-49872E57E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3E4-F61B-1542-AB25-C66EF644964A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94DF-8D26-984E-ADF6-054AA9FFE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CB343-20AA-C141-A680-F6717AA2C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CA8-65FB-7844-8C56-8C3556C6D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FC806F-A981-8744-9F19-6F78563BAAAE}"/>
              </a:ext>
            </a:extLst>
          </p:cNvPr>
          <p:cNvGrpSpPr/>
          <p:nvPr/>
        </p:nvGrpSpPr>
        <p:grpSpPr>
          <a:xfrm>
            <a:off x="396500" y="1486949"/>
            <a:ext cx="5699500" cy="2326715"/>
            <a:chOff x="1856511" y="661746"/>
            <a:chExt cx="6103829" cy="234967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F39AA69-F24D-0A45-83F1-EC0B557C7D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21" t="11998" r="43759"/>
            <a:stretch/>
          </p:blipFill>
          <p:spPr>
            <a:xfrm>
              <a:off x="1856511" y="661746"/>
              <a:ext cx="6103829" cy="23496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/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&lt;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063D135-8509-0A47-929B-AC1F19881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684035"/>
                  <a:ext cx="1594796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840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/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32B8009-BC43-744D-8603-89BB4012A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452" y="1075813"/>
                  <a:ext cx="53142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/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&lt;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6CF2A-DEB0-3B49-9175-1D742DA66B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669" y="2351547"/>
                  <a:ext cx="2122889" cy="475451"/>
                </a:xfrm>
                <a:prstGeom prst="rect">
                  <a:avLst/>
                </a:prstGeom>
                <a:blipFill>
                  <a:blip r:embed="rId5"/>
                  <a:stretch>
                    <a:fillRect r="-637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7" y="4692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 of the averages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8CF5324-7FA4-F547-B762-7E43DAE40A48}"/>
              </a:ext>
            </a:extLst>
          </p:cNvPr>
          <p:cNvGrpSpPr/>
          <p:nvPr/>
        </p:nvGrpSpPr>
        <p:grpSpPr>
          <a:xfrm>
            <a:off x="6679398" y="400083"/>
            <a:ext cx="5389257" cy="5779579"/>
            <a:chOff x="6679398" y="400083"/>
            <a:chExt cx="5389257" cy="577957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A7FF34-17D8-6946-A327-B5A6E4B950D4}"/>
                </a:ext>
              </a:extLst>
            </p:cNvPr>
            <p:cNvGrpSpPr/>
            <p:nvPr/>
          </p:nvGrpSpPr>
          <p:grpSpPr>
            <a:xfrm>
              <a:off x="6679398" y="400083"/>
              <a:ext cx="5389257" cy="5779579"/>
              <a:chOff x="6714123" y="1001977"/>
              <a:chExt cx="5389257" cy="577957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7878C6D-C71F-A449-9661-0AAEC63A5BF2}"/>
                  </a:ext>
                </a:extLst>
              </p:cNvPr>
              <p:cNvGrpSpPr/>
              <p:nvPr/>
            </p:nvGrpSpPr>
            <p:grpSpPr>
              <a:xfrm>
                <a:off x="6714123" y="1001977"/>
                <a:ext cx="5389257" cy="5779579"/>
                <a:chOff x="5823454" y="731182"/>
                <a:chExt cx="5272855" cy="444448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26C769E-8418-D946-9551-00166D766B74}"/>
                    </a:ext>
                  </a:extLst>
                </p:cNvPr>
                <p:cNvGrpSpPr/>
                <p:nvPr/>
              </p:nvGrpSpPr>
              <p:grpSpPr>
                <a:xfrm>
                  <a:off x="5823454" y="731182"/>
                  <a:ext cx="5272855" cy="4084164"/>
                  <a:chOff x="1630144" y="1415748"/>
                  <a:chExt cx="2847813" cy="1916955"/>
                </a:xfrm>
              </p:grpSpPr>
              <p:pic>
                <p:nvPicPr>
                  <p:cNvPr id="23" name="Picture 2" descr="Maxwell-Boltzmann distribution pdf.svg">
                    <a:extLst>
                      <a:ext uri="{FF2B5EF4-FFF2-40B4-BE49-F238E27FC236}">
                        <a16:creationId xmlns:a16="http://schemas.microsoft.com/office/drawing/2014/main" id="{9FB6F5B4-2FB7-3140-A4CF-E9BFE993CF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222" b="9868"/>
                  <a:stretch/>
                </p:blipFill>
                <p:spPr bwMode="auto">
                  <a:xfrm>
                    <a:off x="1917186" y="1415748"/>
                    <a:ext cx="2560771" cy="167801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a14:m>
                        <a:r>
                          <a:rPr lang="en-US" sz="2400" dirty="0"/>
                          <a:t> (speed)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72606BED-C417-E140-8459-3C65B25109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07687" y="3170881"/>
                        <a:ext cx="868289" cy="16182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8333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A91FC6EB-8E8B-394A-ABFD-DDABB48BA8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30144" y="1808040"/>
                        <a:ext cx="287043" cy="16663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9302" b="-1621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CCFAF19-1091-0149-B0CE-B3F8818F20E4}"/>
                    </a:ext>
                  </a:extLst>
                </p:cNvPr>
                <p:cNvGrpSpPr/>
                <p:nvPr/>
              </p:nvGrpSpPr>
              <p:grpSpPr>
                <a:xfrm>
                  <a:off x="7314443" y="4306280"/>
                  <a:ext cx="1667125" cy="869382"/>
                  <a:chOff x="5677860" y="3859968"/>
                  <a:chExt cx="1667125" cy="8693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>
                            <a:solidFill>
                              <a:srgbClr val="00B050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FBB1F2F7-FCD2-1746-8216-E253DE88F2A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77860" y="4374331"/>
                        <a:ext cx="1667125" cy="35501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7A2BFE98-151D-9548-99EF-C2A16ED8D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965487" y="3859968"/>
                    <a:ext cx="302202" cy="514363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5414D243-9687-1046-B22E-E32C5E91DD7E}"/>
                      </a:ext>
                    </a:extLst>
                  </p:cNvPr>
                  <p:cNvCxnSpPr>
                    <a:cxnSpLocks/>
                    <a:stCxn id="20" idx="0"/>
                  </p:cNvCxnSpPr>
                  <p:nvPr/>
                </p:nvCxnSpPr>
                <p:spPr>
                  <a:xfrm flipV="1">
                    <a:off x="6511422" y="3859969"/>
                    <a:ext cx="0" cy="514362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37DCCAC-6BC8-9F49-99B8-1EF65B0A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55155" y="3859968"/>
                    <a:ext cx="238626" cy="509067"/>
                  </a:xfrm>
                  <a:prstGeom prst="straightConnector1">
                    <a:avLst/>
                  </a:prstGeom>
                  <a:ln w="254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D2BA563-F438-424D-9D1A-2DDEF64D6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76990" y="1222771"/>
                <a:ext cx="1537990" cy="139310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0881E24-0D95-8C4F-AB1D-8C63B0C912CA}"/>
                </a:ext>
              </a:extLst>
            </p:cNvPr>
            <p:cNvGrpSpPr/>
            <p:nvPr/>
          </p:nvGrpSpPr>
          <p:grpSpPr>
            <a:xfrm>
              <a:off x="8851530" y="4197527"/>
              <a:ext cx="452849" cy="810316"/>
              <a:chOff x="8851530" y="4197527"/>
              <a:chExt cx="452849" cy="810316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DE5E039-B846-CF47-965E-560E89295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379" y="428461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B90EC8-42A6-FE44-8263-01FCF83DE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7953" y="4228009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7E9406D-FFDB-5D4D-A9B5-48B250DA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1530" y="4197527"/>
                <a:ext cx="0" cy="723226"/>
              </a:xfrm>
              <a:prstGeom prst="line">
                <a:avLst/>
              </a:prstGeom>
              <a:ln w="2540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2E59D3E-7D0C-A041-8894-B0F8CA25CBFF}"/>
              </a:ext>
            </a:extLst>
          </p:cNvPr>
          <p:cNvSpPr txBox="1"/>
          <p:nvPr/>
        </p:nvSpPr>
        <p:spPr>
          <a:xfrm>
            <a:off x="1967345" y="5117832"/>
            <a:ext cx="5214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down these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Next we’ll apply them to a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 we’ll derive them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14B00A-B330-104D-A7B6-3004702030D5}"/>
              </a:ext>
            </a:extLst>
          </p:cNvPr>
          <p:cNvCxnSpPr>
            <a:cxnSpLocks/>
          </p:cNvCxnSpPr>
          <p:nvPr/>
        </p:nvCxnSpPr>
        <p:spPr>
          <a:xfrm flipV="1">
            <a:off x="3810000" y="3813558"/>
            <a:ext cx="1880278" cy="1304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ame 6">
            <a:extLst>
              <a:ext uri="{FF2B5EF4-FFF2-40B4-BE49-F238E27FC236}">
                <a16:creationId xmlns:a16="http://schemas.microsoft.com/office/drawing/2014/main" id="{9AF833CC-5BB2-9D4B-A720-586CBB42612F}"/>
              </a:ext>
            </a:extLst>
          </p:cNvPr>
          <p:cNvSpPr/>
          <p:nvPr/>
        </p:nvSpPr>
        <p:spPr>
          <a:xfrm>
            <a:off x="5155096" y="2354123"/>
            <a:ext cx="1091542" cy="1376304"/>
          </a:xfrm>
          <a:prstGeom prst="frame">
            <a:avLst>
              <a:gd name="adj1" fmla="val 64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02059"/>
              </a:xfrm>
              <a:prstGeom prst="rect">
                <a:avLst/>
              </a:prstGeom>
              <a:blipFill>
                <a:blip r:embed="rId2"/>
                <a:stretch>
                  <a:fillRect l="-1224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24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21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7240804" cy="1933927"/>
              </a:xfrm>
              <a:prstGeom prst="rect">
                <a:avLst/>
              </a:prstGeom>
              <a:blipFill>
                <a:blip r:embed="rId2"/>
                <a:stretch>
                  <a:fillRect l="-1224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E6D792-DC9A-1C45-92D2-D1F0C949EC62}"/>
                  </a:ext>
                </a:extLst>
              </p:cNvPr>
              <p:cNvSpPr txBox="1"/>
              <p:nvPr/>
            </p:nvSpPr>
            <p:spPr>
              <a:xfrm>
                <a:off x="1975915" y="4117171"/>
                <a:ext cx="8013385" cy="993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a mole of molecules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E6D792-DC9A-1C45-92D2-D1F0C949E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15" y="4117171"/>
                <a:ext cx="8013385" cy="993413"/>
              </a:xfrm>
              <a:prstGeom prst="rect">
                <a:avLst/>
              </a:prstGeom>
              <a:blipFill>
                <a:blip r:embed="rId3"/>
                <a:stretch>
                  <a:fillRect l="-1266" t="-5063" r="-1741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03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8607181-191A-AF41-A80B-4F4A61E38D9C}"/>
              </a:ext>
            </a:extLst>
          </p:cNvPr>
          <p:cNvSpPr txBox="1"/>
          <p:nvPr/>
        </p:nvSpPr>
        <p:spPr>
          <a:xfrm>
            <a:off x="59157" y="14311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Remaining work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8545C0-33C2-C149-A856-8A4A99902425}"/>
                  </a:ext>
                </a:extLst>
              </p:cNvPr>
              <p:cNvSpPr txBox="1"/>
              <p:nvPr/>
            </p:nvSpPr>
            <p:spPr>
              <a:xfrm>
                <a:off x="486136" y="1564511"/>
                <a:ext cx="115399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Solve the integrals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analytically (integral tables)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Compare these analytical results to numerical one we got before (Python)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8545C0-33C2-C149-A856-8A4A99902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6" y="1564511"/>
                <a:ext cx="11539960" cy="830997"/>
              </a:xfrm>
              <a:prstGeom prst="rect">
                <a:avLst/>
              </a:prstGeom>
              <a:blipFill>
                <a:blip r:embed="rId2"/>
                <a:stretch>
                  <a:fillRect l="-879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30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Integral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258F-D2CE-2048-9F9A-A3299B1B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1406" r="21348" b="64728"/>
          <a:stretch/>
        </p:blipFill>
        <p:spPr>
          <a:xfrm>
            <a:off x="4198511" y="1504396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/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blipFill>
                <a:blip r:embed="rId3"/>
                <a:stretch>
                  <a:fillRect t="-47451" b="-6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7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Integral tables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5258F-D2CE-2048-9F9A-A3299B1B9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20" t="11406" r="21348" b="64728"/>
          <a:stretch/>
        </p:blipFill>
        <p:spPr>
          <a:xfrm>
            <a:off x="4198511" y="1504396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/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D19B9-9074-5C4F-9E42-B49CA2729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4" y="1677886"/>
                <a:ext cx="4417678" cy="3228384"/>
              </a:xfrm>
              <a:prstGeom prst="rect">
                <a:avLst/>
              </a:prstGeom>
              <a:blipFill>
                <a:blip r:embed="rId3"/>
                <a:stretch>
                  <a:fillRect t="-47451" b="-6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4BFAB8FC-70D3-0549-94C8-D1A4BB2CA8AF}"/>
              </a:ext>
            </a:extLst>
          </p:cNvPr>
          <p:cNvSpPr/>
          <p:nvPr/>
        </p:nvSpPr>
        <p:spPr>
          <a:xfrm>
            <a:off x="2437343" y="990735"/>
            <a:ext cx="7157231" cy="3575363"/>
          </a:xfrm>
          <a:prstGeom prst="arc">
            <a:avLst>
              <a:gd name="adj1" fmla="val 11850939"/>
              <a:gd name="adj2" fmla="val 26792"/>
            </a:avLst>
          </a:prstGeom>
          <a:ln w="63500">
            <a:solidFill>
              <a:schemeClr val="accent1">
                <a:alpha val="4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4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4685122" cy="1891800"/>
              </a:xfrm>
              <a:prstGeom prst="rect">
                <a:avLst/>
              </a:prstGeom>
              <a:blipFill>
                <a:blip r:embed="rId2"/>
                <a:stretch>
                  <a:fillRect l="-1892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B998F8-AF50-C047-99AB-48F31268F622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86CA72-7557-0245-9C97-10257479F75A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F68A722-AAC0-1146-A272-C8D6D1EC18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8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658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2B70555-119A-0848-AE3D-7397AB2CF955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653BEA-5B49-B44D-81C9-560084DF9B19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6F0315-A870-214E-8071-19B8D0FEC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/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6B7BCC-F933-7144-A4A8-EC7944E59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19" y="4400903"/>
                <a:ext cx="8465126" cy="1260794"/>
              </a:xfrm>
              <a:prstGeom prst="rect">
                <a:avLst/>
              </a:prstGeom>
              <a:blipFill>
                <a:blip r:embed="rId3"/>
                <a:stretch>
                  <a:fillRect l="-10030" t="-121000" b="-14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AF88A1-4E3D-1943-9E78-0616F4DCBF51}"/>
              </a:ext>
            </a:extLst>
          </p:cNvPr>
          <p:cNvCxnSpPr>
            <a:cxnSpLocks/>
          </p:cNvCxnSpPr>
          <p:nvPr/>
        </p:nvCxnSpPr>
        <p:spPr>
          <a:xfrm>
            <a:off x="2452255" y="2869968"/>
            <a:ext cx="193963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3FF041-6AF2-0442-B601-5FEDEE202809}"/>
              </a:ext>
            </a:extLst>
          </p:cNvPr>
          <p:cNvCxnSpPr>
            <a:cxnSpLocks/>
          </p:cNvCxnSpPr>
          <p:nvPr/>
        </p:nvCxnSpPr>
        <p:spPr>
          <a:xfrm flipH="1" flipV="1">
            <a:off x="4585855" y="2869968"/>
            <a:ext cx="1911927" cy="136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891800"/>
              </a:xfrm>
              <a:prstGeom prst="rect">
                <a:avLst/>
              </a:prstGeom>
              <a:blipFill>
                <a:blip r:embed="rId2"/>
                <a:stretch>
                  <a:fillRect l="-806" t="-2649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031601-CDEC-7F4E-8135-10722A2DF909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E4E0CC-BE7B-DC43-A938-B5D791DE3075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289926-E75D-EC47-B77A-3F4665121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246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molecule: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" y="978168"/>
                <a:ext cx="11006409" cy="1933927"/>
              </a:xfrm>
              <a:prstGeom prst="rect">
                <a:avLst/>
              </a:prstGeom>
              <a:blipFill>
                <a:blip r:embed="rId2"/>
                <a:stretch>
                  <a:fillRect l="-806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/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At a given temperature  the average kinetic energy of one molecule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i="1" dirty="0"/>
                  <a:t>irrespective of the mass of the molecule!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0F740-CB9C-834D-A6F4-8AB53BB69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99" y="3720924"/>
                <a:ext cx="8181008" cy="1024696"/>
              </a:xfrm>
              <a:prstGeom prst="rect">
                <a:avLst/>
              </a:prstGeom>
              <a:blipFill>
                <a:blip r:embed="rId3"/>
                <a:stretch>
                  <a:fillRect l="-124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1B78C19-5352-C843-8340-5AD52890E651}"/>
              </a:ext>
            </a:extLst>
          </p:cNvPr>
          <p:cNvGrpSpPr/>
          <p:nvPr/>
        </p:nvGrpSpPr>
        <p:grpSpPr>
          <a:xfrm>
            <a:off x="4392597" y="978168"/>
            <a:ext cx="899257" cy="404948"/>
            <a:chOff x="4065445" y="5135675"/>
            <a:chExt cx="899257" cy="40494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AF315A-212B-D94D-9A20-829325D6244F}"/>
                </a:ext>
              </a:extLst>
            </p:cNvPr>
            <p:cNvSpPr/>
            <p:nvPr/>
          </p:nvSpPr>
          <p:spPr>
            <a:xfrm>
              <a:off x="4533628" y="5135675"/>
              <a:ext cx="431074" cy="40494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264312-D256-164E-AF9B-0C3ED70695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5445" y="5348949"/>
              <a:ext cx="398418" cy="4019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13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630055B-3161-8C4A-9F0F-AEAC167BE655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3F800A-3BE6-8343-A07D-C60D6569BA84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8542071-F44A-3642-A788-5126895B7248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EDF6E72-F1BC-3C48-B805-1B960B459009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80AF7CE-91C2-5242-8DC0-831FB4FE8C3A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AA43070-EA6D-AB40-BE4D-C02B00FD3E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A62B7DAB-FFC0-5145-9AEF-FAFAAC995243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6AC8A1C4-BD12-3B4C-B3E4-F996613E40D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AA82AC30-3837-F14A-9BF1-1939CB9F0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7BDA3B3-A1CE-494F-B6BF-F879FAF0760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C959CF0-A853-F044-862E-AA5594A3708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C3F1CEAC-D91B-BA48-85FB-8C0FC9DF1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7F8FC8F-E27F-EF44-BE99-05CFA832627F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D75B71EE-6F92-7C4A-AF23-9E99CBB89DDB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BFCF7ED5-CB8B-884A-9F57-DB2443C18C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193609D8-3651-D04F-8CB8-99A73B7599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4C899F1-5D2A-B247-A3ED-9EBE82EF718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AC238F1-2790-154B-8157-4FE3F4B4CD2E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496F9A5-CA71-3843-BD61-F4FF3CFAD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44E5138-83E3-8B41-B33C-9555D5593261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D5B9C0F-3B62-F947-835E-9312F177177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C7D81259-A91D-9742-8542-B856CC245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5A2FDE8-7288-164D-824E-D6FC67724C92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194C6C8-65C2-3F40-9B4D-8EA3F391B1A6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B9B6BAA-DE2F-D241-ACBD-4CF175E2E5C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FCEF025-4679-CC48-B053-C529276C37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5419668D-0023-2B40-BE64-EB768881E1FF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AC9F346-08E0-904D-BA45-265A920E0D02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E0D3A0E-A9F7-B143-8234-81ED01E92A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E40B77EA-939D-2C45-91C8-F7F2CA5431A8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A1315FC-BE28-2141-B1B2-099E4610003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A4B6C3F6-6086-0C49-BE6B-00ADDFBD43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5974ED7-8A55-894C-B198-EB83C6879817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51BE288-24DA-094C-94E0-CA8744F1972C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A24D8762-B664-164C-857E-BE0024D5F27D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213D9DA-1FCA-084D-AEC1-194095F7561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B96A1D82-746A-F644-9D8E-244DDC0593FC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3E2E793-6285-D84A-B777-11CAF836AFB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A0D2578D-2749-594B-B697-8537FBAC3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F1E235F-B5FB-3C46-95DB-1D34EAC3EA4C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E88AAB04-BD32-814B-AEB3-0EABCF374FE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A01CAB40-B1DA-3848-B600-2B3AAA55F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903039-2D5A-BE44-9F80-5B011049911C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7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06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AD1331-D841-7041-9C7D-81D8855141CE}"/>
              </a:ext>
            </a:extLst>
          </p:cNvPr>
          <p:cNvSpPr txBox="1"/>
          <p:nvPr/>
        </p:nvSpPr>
        <p:spPr>
          <a:xfrm>
            <a:off x="59156" y="46923"/>
            <a:ext cx="1213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/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Average</a:t>
                </a:r>
                <a:r>
                  <a:rPr lang="en-US" sz="2400" dirty="0"/>
                  <a:t> </a:t>
                </a:r>
                <a:r>
                  <a:rPr lang="en-US" sz="2400" b="1" dirty="0"/>
                  <a:t>KE</a:t>
                </a:r>
                <a:r>
                  <a:rPr lang="en-US" sz="2400" dirty="0"/>
                  <a:t> of one mole of molecules: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2B81764-ED72-BC4C-8468-3C4A103BE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" y="978168"/>
                <a:ext cx="5877818" cy="1891800"/>
              </a:xfrm>
              <a:prstGeom prst="rect">
                <a:avLst/>
              </a:prstGeom>
              <a:blipFill>
                <a:blip r:embed="rId2"/>
                <a:stretch>
                  <a:fillRect l="-1509" t="-2649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4F9508A-4075-E54E-9510-14C000BE921B}"/>
              </a:ext>
            </a:extLst>
          </p:cNvPr>
          <p:cNvGrpSpPr/>
          <p:nvPr/>
        </p:nvGrpSpPr>
        <p:grpSpPr>
          <a:xfrm>
            <a:off x="6096000" y="336312"/>
            <a:ext cx="5564039" cy="1581915"/>
            <a:chOff x="6321286" y="4534471"/>
            <a:chExt cx="5564039" cy="158191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549CC3-F910-A54B-A7AF-1207F852BD36}"/>
                </a:ext>
              </a:extLst>
            </p:cNvPr>
            <p:cNvGrpSpPr/>
            <p:nvPr/>
          </p:nvGrpSpPr>
          <p:grpSpPr>
            <a:xfrm>
              <a:off x="6321286" y="4534471"/>
              <a:ext cx="5136853" cy="1099826"/>
              <a:chOff x="4223036" y="4794146"/>
              <a:chExt cx="5749598" cy="1149266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C6B6BBA-39B4-3F41-A7C0-58F7221E9BC6}"/>
                  </a:ext>
                </a:extLst>
              </p:cNvPr>
              <p:cNvGrpSpPr/>
              <p:nvPr/>
            </p:nvGrpSpPr>
            <p:grpSpPr>
              <a:xfrm>
                <a:off x="6140941" y="5445651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290E728-BB8B-1A43-A5EC-23D0D0500D82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A7BD24A-1F4E-4E49-87E6-ADA784D6B585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04424BD5-74F1-A848-B2A3-475A9818CFD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87D1601C-C0FE-1648-8649-54D03C37192A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FE3F1C12-FBB3-F640-85E1-205AF80A445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48CD3119-5310-3145-A0DB-8D99B58ED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2E0B1DAD-7039-4D4B-9217-A503DCBBD0FF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AB0CDC-2835-4145-B1F5-DAF83854CF1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9A5094A8-9B09-AC4A-8DBD-F954D4CAE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83C52FB-FFD1-B840-99E1-E3C1FC20958A}"/>
                  </a:ext>
                </a:extLst>
              </p:cNvPr>
              <p:cNvGrpSpPr/>
              <p:nvPr/>
            </p:nvGrpSpPr>
            <p:grpSpPr>
              <a:xfrm flipH="1">
                <a:off x="4223036" y="5147200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E2B69870-EF06-B94A-BE78-760BA5D81EE1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898EA0D-A2A0-E24C-8C14-176E9707239F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89C9841E-D01F-5640-A36D-5D2AC9BAC1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052F84D3-48A2-2646-ABE0-C69622FD7E51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AAC864F-FB72-8C41-98B9-535A75A0F164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DCB97230-CADF-C34A-B7E7-9C7F3B89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94402A-736E-C743-BA17-7E7DBE8E12AD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3A8902EA-6158-474A-961A-638DB407D8CC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83A57DD0-1F49-BE40-99FE-920758AED6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A34F6E-7567-D645-A395-97204D891196}"/>
                  </a:ext>
                </a:extLst>
              </p:cNvPr>
              <p:cNvGrpSpPr/>
              <p:nvPr/>
            </p:nvGrpSpPr>
            <p:grpSpPr>
              <a:xfrm>
                <a:off x="8151688" y="5092597"/>
                <a:ext cx="1820946" cy="497761"/>
                <a:chOff x="7741540" y="518402"/>
                <a:chExt cx="3641893" cy="971904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6CCF7EA-FB91-4242-A27D-CE5CB770DC95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F05E214-EF87-A04C-B97E-C75969A4021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A38CF058-C99D-094C-915E-39CEA5EC753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EFC052F2-4A91-BA41-B448-9DA17DA6333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58372E1B-C14A-BC4C-9B01-68EE654EB21B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FBE512A-FC1F-DD4E-A5EF-9B12BE112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FE38F1C-A634-6644-AAFD-B582CC394CB4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5295BF79-9406-AE4E-A67B-5B4CD078A7F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E510285F-B08A-954F-A385-C68E1C600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C969B95-4842-DE4D-B721-6343781C93FD}"/>
                  </a:ext>
                </a:extLst>
              </p:cNvPr>
              <p:cNvGrpSpPr/>
              <p:nvPr/>
            </p:nvGrpSpPr>
            <p:grpSpPr>
              <a:xfrm flipH="1">
                <a:off x="6233783" y="4794146"/>
                <a:ext cx="1793874" cy="574345"/>
                <a:chOff x="7741540" y="518402"/>
                <a:chExt cx="3641893" cy="971904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2BD2E80D-210C-9A45-A348-E254D99A5F6A}"/>
                    </a:ext>
                  </a:extLst>
                </p:cNvPr>
                <p:cNvGrpSpPr/>
                <p:nvPr/>
              </p:nvGrpSpPr>
              <p:grpSpPr>
                <a:xfrm>
                  <a:off x="8647612" y="786047"/>
                  <a:ext cx="1133820" cy="704259"/>
                  <a:chOff x="6322423" y="1359672"/>
                  <a:chExt cx="1133820" cy="704259"/>
                </a:xfrm>
              </p:grpSpPr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9F1F102-274C-7C41-AFCE-80DA805D85B0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2EF6331-F8F6-2741-B0F0-CF9B4E4C03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76975" y="1359672"/>
                    <a:ext cx="679268" cy="37882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3D600C-C07A-3C4E-A4D2-E1F60E22326B}"/>
                    </a:ext>
                  </a:extLst>
                </p:cNvPr>
                <p:cNvGrpSpPr/>
                <p:nvPr/>
              </p:nvGrpSpPr>
              <p:grpSpPr>
                <a:xfrm>
                  <a:off x="7741540" y="518402"/>
                  <a:ext cx="899257" cy="404948"/>
                  <a:chOff x="5854240" y="1658983"/>
                  <a:chExt cx="899257" cy="404948"/>
                </a:xfrm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E1E5756E-51AD-AE45-8A5A-C058AFD30148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DC814AE0-F64A-1344-AA6C-5B8C228304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54240" y="1872257"/>
                    <a:ext cx="398418" cy="4019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F22EF52-60EB-5040-B5E7-1BCFFDCAF3C3}"/>
                    </a:ext>
                  </a:extLst>
                </p:cNvPr>
                <p:cNvGrpSpPr/>
                <p:nvPr/>
              </p:nvGrpSpPr>
              <p:grpSpPr>
                <a:xfrm>
                  <a:off x="10361500" y="576667"/>
                  <a:ext cx="1021933" cy="508691"/>
                  <a:chOff x="6322423" y="1658983"/>
                  <a:chExt cx="1021933" cy="508691"/>
                </a:xfrm>
              </p:grpSpPr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86D79763-6F42-D445-AF21-70E8AC7BE069}"/>
                      </a:ext>
                    </a:extLst>
                  </p:cNvPr>
                  <p:cNvSpPr/>
                  <p:nvPr/>
                </p:nvSpPr>
                <p:spPr>
                  <a:xfrm>
                    <a:off x="6322423" y="1658983"/>
                    <a:ext cx="431074" cy="404948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ED1FC689-5E6A-4741-8FD0-44A1AF6797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6975" y="1938691"/>
                    <a:ext cx="567381" cy="228983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114FD-0A6E-5E41-AE40-B7D7CCF26145}"/>
                </a:ext>
              </a:extLst>
            </p:cNvPr>
            <p:cNvSpPr txBox="1"/>
            <p:nvPr/>
          </p:nvSpPr>
          <p:spPr>
            <a:xfrm>
              <a:off x="6464336" y="5654721"/>
              <a:ext cx="5420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Pretend there are 6.02 x 10</a:t>
              </a:r>
              <a:r>
                <a:rPr lang="en-US" sz="2400" baseline="30000" dirty="0"/>
                <a:t>23</a:t>
              </a:r>
              <a:r>
                <a:rPr lang="en-US" sz="2400" dirty="0"/>
                <a:t> of these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252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500</Words>
  <Application>Microsoft Macintosh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2021-09-15T13:12:24Z</dcterms:created>
  <dcterms:modified xsi:type="dcterms:W3CDTF">2021-09-17T15:54:52Z</dcterms:modified>
</cp:coreProperties>
</file>