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83" r:id="rId3"/>
    <p:sldId id="285" r:id="rId4"/>
    <p:sldId id="286" r:id="rId5"/>
    <p:sldId id="282" r:id="rId6"/>
    <p:sldId id="287" r:id="rId7"/>
    <p:sldId id="288" r:id="rId8"/>
    <p:sldId id="289" r:id="rId9"/>
    <p:sldId id="307" r:id="rId10"/>
    <p:sldId id="320" r:id="rId11"/>
    <p:sldId id="290" r:id="rId12"/>
    <p:sldId id="291" r:id="rId13"/>
    <p:sldId id="296" r:id="rId14"/>
    <p:sldId id="294" r:id="rId15"/>
    <p:sldId id="295" r:id="rId16"/>
    <p:sldId id="297" r:id="rId17"/>
    <p:sldId id="298" r:id="rId18"/>
    <p:sldId id="299" r:id="rId19"/>
    <p:sldId id="300" r:id="rId20"/>
    <p:sldId id="315" r:id="rId21"/>
    <p:sldId id="303" r:id="rId22"/>
    <p:sldId id="279" r:id="rId23"/>
    <p:sldId id="305" r:id="rId24"/>
    <p:sldId id="306" r:id="rId25"/>
    <p:sldId id="310" r:id="rId26"/>
    <p:sldId id="311" r:id="rId27"/>
    <p:sldId id="31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7"/>
  </p:normalViewPr>
  <p:slideViewPr>
    <p:cSldViewPr snapToGrid="0" snapToObjects="1">
      <p:cViewPr varScale="1">
        <p:scale>
          <a:sx n="105" d="100"/>
          <a:sy n="105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0.png"/><Relationship Id="rId7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43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70.png"/><Relationship Id="rId7" Type="http://schemas.openxmlformats.org/officeDocument/2006/relationships/image" Target="../media/image48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180.png"/><Relationship Id="rId10" Type="http://schemas.openxmlformats.org/officeDocument/2006/relationships/image" Target="../media/image51.png"/><Relationship Id="rId4" Type="http://schemas.openxmlformats.org/officeDocument/2006/relationships/image" Target="../media/image80.png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33.png"/><Relationship Id="rId9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33.png"/><Relationship Id="rId9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33.png"/><Relationship Id="rId9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33.png"/><Relationship Id="rId9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33.png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04932" y="91961"/>
            <a:ext cx="839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Agenda for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48EA7-36EA-6E43-AF27-F1D07251C2A0}"/>
              </a:ext>
            </a:extLst>
          </p:cNvPr>
          <p:cNvSpPr txBox="1"/>
          <p:nvPr/>
        </p:nvSpPr>
        <p:spPr>
          <a:xfrm>
            <a:off x="104932" y="730202"/>
            <a:ext cx="4627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Heat, work, and the 1</a:t>
            </a:r>
            <a:r>
              <a:rPr lang="en-US" sz="2400" baseline="30000" dirty="0"/>
              <a:t>st</a:t>
            </a:r>
            <a:r>
              <a:rPr lang="en-US" sz="2400" dirty="0"/>
              <a:t> Law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Explore how that relates to the behavior of gases as they expand &amp; contract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E65EF-72C9-C248-A8A6-060B4F0BF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3"/>
          <a:stretch/>
        </p:blipFill>
        <p:spPr>
          <a:xfrm>
            <a:off x="5166243" y="156379"/>
            <a:ext cx="6028979" cy="654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0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-3403385" y="-1358805"/>
            <a:ext cx="13038371" cy="6444483"/>
            <a:chOff x="-2945614" y="-2503428"/>
            <a:chExt cx="16971298" cy="725814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45614" y="-2503428"/>
              <a:ext cx="16971298" cy="7258149"/>
              <a:chOff x="-7282087" y="-1507045"/>
              <a:chExt cx="16971298" cy="725815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5056269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620690" y="-1507045"/>
                <a:ext cx="16309901" cy="5521942"/>
              </a:xfrm>
              <a:prstGeom prst="arc">
                <a:avLst>
                  <a:gd name="adj1" fmla="val 1333856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82087" y="-1044571"/>
                <a:ext cx="16309900" cy="5521942"/>
              </a:xfrm>
              <a:prstGeom prst="arc">
                <a:avLst>
                  <a:gd name="adj1" fmla="val 1344915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0C80C21-6821-A341-8E4C-E914FE88E8CC}"/>
              </a:ext>
            </a:extLst>
          </p:cNvPr>
          <p:cNvSpPr txBox="1"/>
          <p:nvPr/>
        </p:nvSpPr>
        <p:spPr>
          <a:xfrm>
            <a:off x="-1" y="0"/>
            <a:ext cx="10041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Digression: Finding </a:t>
            </a:r>
            <a:r>
              <a:rPr lang="en-US" sz="2400" b="1" dirty="0" err="1"/>
              <a:t>dU</a:t>
            </a:r>
            <a:r>
              <a:rPr lang="en-US" sz="2400" b="1" dirty="0"/>
              <a:t> from dT and </a:t>
            </a:r>
            <a:r>
              <a:rPr lang="en-US" sz="2400" b="1" dirty="0" err="1"/>
              <a:t>dV</a:t>
            </a:r>
            <a:r>
              <a:rPr lang="en-US" sz="2400" b="1" dirty="0"/>
              <a:t>, for a single step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55523B-688C-6448-8FA1-440562B46087}"/>
              </a:ext>
            </a:extLst>
          </p:cNvPr>
          <p:cNvSpPr txBox="1"/>
          <p:nvPr/>
        </p:nvSpPr>
        <p:spPr>
          <a:xfrm>
            <a:off x="6371947" y="4695734"/>
            <a:ext cx="152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E4DBDC-2D52-4447-BF76-7581DF8BB494}"/>
              </a:ext>
            </a:extLst>
          </p:cNvPr>
          <p:cNvCxnSpPr/>
          <p:nvPr/>
        </p:nvCxnSpPr>
        <p:spPr>
          <a:xfrm flipV="1">
            <a:off x="5364528" y="2827444"/>
            <a:ext cx="3363836" cy="10518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480434-7FC6-7847-8DEE-A93877EE90E5}"/>
                  </a:ext>
                </a:extLst>
              </p:cNvPr>
              <p:cNvSpPr txBox="1"/>
              <p:nvPr/>
            </p:nvSpPr>
            <p:spPr>
              <a:xfrm>
                <a:off x="8779742" y="2502450"/>
                <a:ext cx="3232149" cy="1433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Slope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baseline="-250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𝒅𝑻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480434-7FC6-7847-8DEE-A93877EE9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42" y="2502450"/>
                <a:ext cx="3232149" cy="1433919"/>
              </a:xfrm>
              <a:prstGeom prst="rect">
                <a:avLst/>
              </a:prstGeom>
              <a:blipFill>
                <a:blip r:embed="rId3"/>
                <a:stretch>
                  <a:fillRect l="-2745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6E70A6-9F51-5F46-881B-01D6CEC6FD7E}"/>
              </a:ext>
            </a:extLst>
          </p:cNvPr>
          <p:cNvCxnSpPr>
            <a:cxnSpLocks/>
          </p:cNvCxnSpPr>
          <p:nvPr/>
        </p:nvCxnSpPr>
        <p:spPr>
          <a:xfrm>
            <a:off x="6205322" y="4588359"/>
            <a:ext cx="857708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ame 44">
            <a:extLst>
              <a:ext uri="{FF2B5EF4-FFF2-40B4-BE49-F238E27FC236}">
                <a16:creationId xmlns:a16="http://schemas.microsoft.com/office/drawing/2014/main" id="{47DB1E61-42C4-5545-B5C8-433D8B364E3E}"/>
              </a:ext>
            </a:extLst>
          </p:cNvPr>
          <p:cNvSpPr/>
          <p:nvPr/>
        </p:nvSpPr>
        <p:spPr>
          <a:xfrm>
            <a:off x="9204304" y="3391378"/>
            <a:ext cx="1934820" cy="563357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D98A15-48D5-4443-91F8-9C8F56C78C38}"/>
              </a:ext>
            </a:extLst>
          </p:cNvPr>
          <p:cNvGrpSpPr/>
          <p:nvPr/>
        </p:nvGrpSpPr>
        <p:grpSpPr>
          <a:xfrm>
            <a:off x="8668315" y="4135428"/>
            <a:ext cx="3523685" cy="1299620"/>
            <a:chOff x="8625213" y="101083"/>
            <a:chExt cx="3523685" cy="12996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3F3DC5-716B-B540-A448-DF9F47077149}"/>
                </a:ext>
              </a:extLst>
            </p:cNvPr>
            <p:cNvSpPr txBox="1"/>
            <p:nvPr/>
          </p:nvSpPr>
          <p:spPr>
            <a:xfrm>
              <a:off x="8625213" y="939038"/>
              <a:ext cx="3523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“Rise equals slope x run”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CD07E02-7476-D045-A81F-DFEB2F247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9885" y="101083"/>
              <a:ext cx="0" cy="607004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435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8667B00-8549-C24C-B050-6D12B17948A8}"/>
                  </a:ext>
                </a:extLst>
              </p:cNvPr>
              <p:cNvSpPr/>
              <p:nvPr/>
            </p:nvSpPr>
            <p:spPr>
              <a:xfrm>
                <a:off x="3717895" y="2824082"/>
                <a:ext cx="7744340" cy="3013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looks like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isochoric heating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=+100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We can also figure out 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change in temperature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𝑪𝑽𝒅𝑻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8667B00-8549-C24C-B050-6D12B1794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5" y="2824082"/>
                <a:ext cx="7744340" cy="3013582"/>
              </a:xfrm>
              <a:prstGeom prst="rect">
                <a:avLst/>
              </a:prstGeom>
              <a:blipFill>
                <a:blip r:embed="rId3"/>
                <a:stretch>
                  <a:fillRect l="-1146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A0446FF6-0B4F-E640-8363-AA316DAFFF18}"/>
              </a:ext>
            </a:extLst>
          </p:cNvPr>
          <p:cNvGrpSpPr/>
          <p:nvPr/>
        </p:nvGrpSpPr>
        <p:grpSpPr>
          <a:xfrm>
            <a:off x="889237" y="1107301"/>
            <a:ext cx="3835297" cy="3915209"/>
            <a:chOff x="9173981" y="-416399"/>
            <a:chExt cx="3835297" cy="3915209"/>
          </a:xfrm>
        </p:grpSpPr>
        <p:sp>
          <p:nvSpPr>
            <p:cNvPr id="47" name="Donut 46">
              <a:extLst>
                <a:ext uri="{FF2B5EF4-FFF2-40B4-BE49-F238E27FC236}">
                  <a16:creationId xmlns:a16="http://schemas.microsoft.com/office/drawing/2014/main" id="{E0013723-DA5D-EA4E-9519-9475314D9C62}"/>
                </a:ext>
              </a:extLst>
            </p:cNvPr>
            <p:cNvSpPr/>
            <p:nvPr/>
          </p:nvSpPr>
          <p:spPr>
            <a:xfrm>
              <a:off x="9173981" y="1774942"/>
              <a:ext cx="2068642" cy="1723868"/>
            </a:xfrm>
            <a:prstGeom prst="donut">
              <a:avLst>
                <a:gd name="adj" fmla="val 493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8CDB05-35F3-2E42-BA54-148D0CE773CB}"/>
                </a:ext>
              </a:extLst>
            </p:cNvPr>
            <p:cNvSpPr txBox="1"/>
            <p:nvPr/>
          </p:nvSpPr>
          <p:spPr>
            <a:xfrm>
              <a:off x="9598664" y="2251733"/>
              <a:ext cx="12249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  <a:p>
              <a:pPr algn="ctr"/>
              <a:r>
                <a:rPr lang="en-US" sz="2000" dirty="0"/>
                <a:t>(system)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59ABA29-C09B-C446-9099-5875BE76A7AC}"/>
                </a:ext>
              </a:extLst>
            </p:cNvPr>
            <p:cNvGrpSpPr/>
            <p:nvPr/>
          </p:nvGrpSpPr>
          <p:grpSpPr>
            <a:xfrm>
              <a:off x="10039170" y="-416399"/>
              <a:ext cx="2970108" cy="2694904"/>
              <a:chOff x="10039170" y="-416399"/>
              <a:chExt cx="2970108" cy="2694904"/>
            </a:xfrm>
          </p:grpSpPr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C35B9185-6170-6543-8219-4DDD5A44F58B}"/>
                  </a:ext>
                </a:extLst>
              </p:cNvPr>
              <p:cNvCxnSpPr/>
              <p:nvPr/>
            </p:nvCxnSpPr>
            <p:spPr>
              <a:xfrm rot="5400000">
                <a:off x="10178322" y="1289154"/>
                <a:ext cx="1334125" cy="644577"/>
              </a:xfrm>
              <a:prstGeom prst="curvedConnector3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B627C20-A287-604C-AA6C-AE834B38E0FD}"/>
                      </a:ext>
                    </a:extLst>
                  </p:cNvPr>
                  <p:cNvSpPr/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=+100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oMath>
                      </m:oMathPara>
                    </a14:m>
                    <a:endParaRPr lang="en-US" sz="2400" dirty="0"/>
                  </a:p>
                  <a:p>
                    <a:r>
                      <a:rPr lang="en-US" sz="2400" dirty="0">
                        <a:solidFill>
                          <a:schemeClr val="tx1"/>
                        </a:solidFill>
                      </a:rPr>
                      <a:t>Keep the volume fixed</a:t>
                    </a: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B627C20-A287-604C-AA6C-AE834B38E0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419" r="-2564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C619C0E-929E-AC47-8B74-6ED802237E81}"/>
              </a:ext>
            </a:extLst>
          </p:cNvPr>
          <p:cNvSpPr txBox="1"/>
          <p:nvPr/>
        </p:nvSpPr>
        <p:spPr>
          <a:xfrm>
            <a:off x="-1" y="0"/>
            <a:ext cx="10041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heating (or cooling) a diatomic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3053DB-6712-384C-BA11-5AA509229A77}"/>
                  </a:ext>
                </a:extLst>
              </p:cNvPr>
              <p:cNvSpPr txBox="1"/>
              <p:nvPr/>
            </p:nvSpPr>
            <p:spPr>
              <a:xfrm>
                <a:off x="6277700" y="6020845"/>
                <a:ext cx="2839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 in the classical limit)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3053DB-6712-384C-BA11-5AA509229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700" y="6020845"/>
                <a:ext cx="2839733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6C5F4917-D0F9-054D-8A86-51F8E9646D51}"/>
              </a:ext>
            </a:extLst>
          </p:cNvPr>
          <p:cNvSpPr/>
          <p:nvPr/>
        </p:nvSpPr>
        <p:spPr>
          <a:xfrm rot="5400000">
            <a:off x="7454283" y="5556137"/>
            <a:ext cx="271049" cy="65836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F874B17-A466-0B4D-BDD3-85CFEB94DA1D}"/>
              </a:ext>
            </a:extLst>
          </p:cNvPr>
          <p:cNvCxnSpPr>
            <a:cxnSpLocks/>
          </p:cNvCxnSpPr>
          <p:nvPr/>
        </p:nvCxnSpPr>
        <p:spPr>
          <a:xfrm>
            <a:off x="10584502" y="3008394"/>
            <a:ext cx="570023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28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1" y="0"/>
            <a:ext cx="1090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expanding (or contracting) a diatomic ideal gas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486C14D-B6BB-9A4F-B0B7-6503F76DA5AC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2927580" y="-2519032"/>
              <a:chExt cx="17025401" cy="727375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33AA5F8-39B5-5C4B-913F-A840D39ED361}"/>
                  </a:ext>
                </a:extLst>
              </p:cNvPr>
              <p:cNvGrpSpPr/>
              <p:nvPr/>
            </p:nvGrpSpPr>
            <p:grpSpPr>
              <a:xfrm>
                <a:off x="-2927580" y="-2519032"/>
                <a:ext cx="17025401" cy="7273754"/>
                <a:chOff x="-7264053" y="-1522649"/>
                <a:chExt cx="17025401" cy="7273754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08BA57AD-9DBE-3148-87D4-7C94C1381777}"/>
                    </a:ext>
                  </a:extLst>
                </p:cNvPr>
                <p:cNvGrpSpPr/>
                <p:nvPr/>
              </p:nvGrpSpPr>
              <p:grpSpPr>
                <a:xfrm>
                  <a:off x="2196621" y="1301259"/>
                  <a:ext cx="5095406" cy="4449846"/>
                  <a:chOff x="1321977" y="1539799"/>
                  <a:chExt cx="5095406" cy="444984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AC4C8024-B96F-1540-9561-7379F8584EBF}"/>
                      </a:ext>
                    </a:extLst>
                  </p:cNvPr>
                  <p:cNvGrpSpPr/>
                  <p:nvPr/>
                </p:nvGrpSpPr>
                <p:grpSpPr>
                  <a:xfrm>
                    <a:off x="1321977" y="1539799"/>
                    <a:ext cx="5095406" cy="4449846"/>
                    <a:chOff x="2177322" y="1859897"/>
                    <a:chExt cx="5095406" cy="4449846"/>
                  </a:xfrm>
                </p:grpSpPr>
                <p:sp>
                  <p:nvSpPr>
                    <p:cNvPr id="33" name="Frame 32">
                      <a:extLst>
                        <a:ext uri="{FF2B5EF4-FFF2-40B4-BE49-F238E27FC236}">
                          <a16:creationId xmlns:a16="http://schemas.microsoft.com/office/drawing/2014/main" id="{D68BD596-B277-A046-B32E-2CD122985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8564" y="2338466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Frame 33">
                      <a:extLst>
                        <a:ext uri="{FF2B5EF4-FFF2-40B4-BE49-F238E27FC236}">
                          <a16:creationId xmlns:a16="http://schemas.microsoft.com/office/drawing/2014/main" id="{7B5EB19A-AB09-374D-AEBF-5C09226BE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5620" y="1859897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F8396F2E-66FA-C640-A8CE-C8D56AFD61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03554" y="1866835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73971957-E19B-304A-98FF-173D0A14C60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35711" y="1917358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BB071D00-6653-3045-9669-0D129E7D690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52336" y="5317376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7B8F546F-4C4A-3A44-BC0F-C56043C291D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177322" y="5334001"/>
                      <a:ext cx="719528" cy="494675"/>
                    </a:xfrm>
                    <a:prstGeom prst="line">
                      <a:avLst/>
                    </a:prstGeom>
                    <a:ln w="63500">
                      <a:solidFill>
                        <a:schemeClr val="accent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B016F11F-660D-4A41-BA22-17998D028F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242" y="5848078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7CF41985-AEDE-214E-A4C3-F740446D4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5877" y="4791001"/>
                      <a:ext cx="35939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V</a:t>
                      </a:r>
                    </a:p>
                  </p:txBody>
                </p: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67C232A9-393A-AE41-B792-4C78D6D8CD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3554" y="5824238"/>
                      <a:ext cx="4314668" cy="0"/>
                    </a:xfrm>
                    <a:prstGeom prst="line">
                      <a:avLst/>
                    </a:prstGeom>
                    <a:ln w="63500"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D96E945-3D92-4F47-BE77-512549DC3D0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61461" y="4222012"/>
                    <a:ext cx="662066" cy="408928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0A4C6BCC-8348-0D42-8D86-1FDF7D15D3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057" y="3446291"/>
                    <a:ext cx="677055" cy="486637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EDB7A530-1C2B-7D45-8C03-502C393D94BC}"/>
                    </a:ext>
                  </a:extLst>
                </p:cNvPr>
                <p:cNvSpPr/>
                <p:nvPr/>
              </p:nvSpPr>
              <p:spPr>
                <a:xfrm>
                  <a:off x="-6548553" y="-1522649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277ECA4A-7553-6D41-AD93-5B9A4B802ABF}"/>
                    </a:ext>
                  </a:extLst>
                </p:cNvPr>
                <p:cNvSpPr/>
                <p:nvPr/>
              </p:nvSpPr>
              <p:spPr>
                <a:xfrm>
                  <a:off x="-7264053" y="-1075780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1DB1309-DD7F-0C48-BCF2-E4602063FD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6114" y="3697645"/>
                <a:ext cx="489840" cy="46393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9971634" y="2506287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FECE75-9C6A-4A49-82DB-C312CE1E3FA5}"/>
              </a:ext>
            </a:extLst>
          </p:cNvPr>
          <p:cNvGrpSpPr/>
          <p:nvPr/>
        </p:nvGrpSpPr>
        <p:grpSpPr>
          <a:xfrm>
            <a:off x="634760" y="2928644"/>
            <a:ext cx="2642904" cy="2331455"/>
            <a:chOff x="6917283" y="3244839"/>
            <a:chExt cx="2642904" cy="23314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D313D39-5D18-034B-961D-BB5CC293747D}"/>
                </a:ext>
              </a:extLst>
            </p:cNvPr>
            <p:cNvGrpSpPr/>
            <p:nvPr/>
          </p:nvGrpSpPr>
          <p:grpSpPr>
            <a:xfrm>
              <a:off x="6917283" y="3244839"/>
              <a:ext cx="2642904" cy="2331455"/>
              <a:chOff x="1147177" y="3910460"/>
              <a:chExt cx="3292300" cy="2698574"/>
            </a:xfrm>
          </p:grpSpPr>
          <p:sp>
            <p:nvSpPr>
              <p:cNvPr id="49" name="Donut 48">
                <a:extLst>
                  <a:ext uri="{FF2B5EF4-FFF2-40B4-BE49-F238E27FC236}">
                    <a16:creationId xmlns:a16="http://schemas.microsoft.com/office/drawing/2014/main" id="{32D94031-4349-414B-8C18-C443E15A3D5C}"/>
                  </a:ext>
                </a:extLst>
              </p:cNvPr>
              <p:cNvSpPr/>
              <p:nvPr/>
            </p:nvSpPr>
            <p:spPr>
              <a:xfrm>
                <a:off x="1606409" y="4479007"/>
                <a:ext cx="2329488" cy="1958814"/>
              </a:xfrm>
              <a:prstGeom prst="donut">
                <a:avLst>
                  <a:gd name="adj" fmla="val 3384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CBD08017-AB00-CB4E-B269-C09E05B12522}"/>
                  </a:ext>
                </a:extLst>
              </p:cNvPr>
              <p:cNvSpPr/>
              <p:nvPr/>
            </p:nvSpPr>
            <p:spPr>
              <a:xfrm>
                <a:off x="1147177" y="3910460"/>
                <a:ext cx="3292300" cy="2698574"/>
              </a:xfrm>
              <a:prstGeom prst="donut">
                <a:avLst>
                  <a:gd name="adj" fmla="val 20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4159D44-343D-3545-A116-537A678FA4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7660" y="4866641"/>
                <a:ext cx="374258" cy="23636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848A2F2-ECF3-0E48-8334-512486C47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197" y="4160981"/>
                <a:ext cx="177305" cy="31858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/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(system)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  <a:blipFill>
                  <a:blip r:embed="rId3"/>
                  <a:stretch>
                    <a:fillRect l="-5952" r="-5952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/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=−1000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Keep the temperature fixed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  <a:blipFill>
                <a:blip r:embed="rId4"/>
                <a:stretch>
                  <a:fillRect l="-2797" r="-174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/>
              <p:nvPr/>
            </p:nvSpPr>
            <p:spPr>
              <a:xfrm>
                <a:off x="3717895" y="2824082"/>
                <a:ext cx="774434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looks like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isothermal expansion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=−1000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5" y="2824082"/>
                <a:ext cx="7744340" cy="2677656"/>
              </a:xfrm>
              <a:prstGeom prst="rect">
                <a:avLst/>
              </a:prstGeom>
              <a:blipFill>
                <a:blip r:embed="rId5"/>
                <a:stretch>
                  <a:fillRect l="-1146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56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1" y="0"/>
            <a:ext cx="1090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expanding (or contracting) a diatomic ideal gas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9971634" y="2506287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FECE75-9C6A-4A49-82DB-C312CE1E3FA5}"/>
              </a:ext>
            </a:extLst>
          </p:cNvPr>
          <p:cNvGrpSpPr/>
          <p:nvPr/>
        </p:nvGrpSpPr>
        <p:grpSpPr>
          <a:xfrm>
            <a:off x="634760" y="2928644"/>
            <a:ext cx="2642904" cy="2331455"/>
            <a:chOff x="6917283" y="3244839"/>
            <a:chExt cx="2642904" cy="23314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D313D39-5D18-034B-961D-BB5CC293747D}"/>
                </a:ext>
              </a:extLst>
            </p:cNvPr>
            <p:cNvGrpSpPr/>
            <p:nvPr/>
          </p:nvGrpSpPr>
          <p:grpSpPr>
            <a:xfrm>
              <a:off x="6917283" y="3244839"/>
              <a:ext cx="2642904" cy="2331455"/>
              <a:chOff x="1147177" y="3910460"/>
              <a:chExt cx="3292300" cy="2698574"/>
            </a:xfrm>
          </p:grpSpPr>
          <p:sp>
            <p:nvSpPr>
              <p:cNvPr id="49" name="Donut 48">
                <a:extLst>
                  <a:ext uri="{FF2B5EF4-FFF2-40B4-BE49-F238E27FC236}">
                    <a16:creationId xmlns:a16="http://schemas.microsoft.com/office/drawing/2014/main" id="{32D94031-4349-414B-8C18-C443E15A3D5C}"/>
                  </a:ext>
                </a:extLst>
              </p:cNvPr>
              <p:cNvSpPr/>
              <p:nvPr/>
            </p:nvSpPr>
            <p:spPr>
              <a:xfrm>
                <a:off x="1606409" y="4479007"/>
                <a:ext cx="2329488" cy="1958814"/>
              </a:xfrm>
              <a:prstGeom prst="donut">
                <a:avLst>
                  <a:gd name="adj" fmla="val 3384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CBD08017-AB00-CB4E-B269-C09E05B12522}"/>
                  </a:ext>
                </a:extLst>
              </p:cNvPr>
              <p:cNvSpPr/>
              <p:nvPr/>
            </p:nvSpPr>
            <p:spPr>
              <a:xfrm>
                <a:off x="1147177" y="3910460"/>
                <a:ext cx="3292300" cy="2698574"/>
              </a:xfrm>
              <a:prstGeom prst="donut">
                <a:avLst>
                  <a:gd name="adj" fmla="val 20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4159D44-343D-3545-A116-537A678FA4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7660" y="4866641"/>
                <a:ext cx="374258" cy="23636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848A2F2-ECF3-0E48-8334-512486C47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197" y="4160981"/>
                <a:ext cx="177305" cy="31858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/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(system)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  <a:blipFill>
                  <a:blip r:embed="rId3"/>
                  <a:stretch>
                    <a:fillRect l="-5952" r="-5952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/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=−1000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Keep the temperature fixed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  <a:blipFill>
                <a:blip r:embed="rId4"/>
                <a:stretch>
                  <a:fillRect l="-2797" r="-174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/>
              <p:nvPr/>
            </p:nvSpPr>
            <p:spPr>
              <a:xfrm>
                <a:off x="3717894" y="2824082"/>
                <a:ext cx="8474105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looks like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isothermal expansion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=−1000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Because it’s an ideal gas and </a:t>
                </a:r>
                <a:r>
                  <a:rPr lang="en-US" sz="2400" dirty="0"/>
                  <a:t>the temperature is constant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4" y="2824082"/>
                <a:ext cx="8474105" cy="2677656"/>
              </a:xfrm>
              <a:prstGeom prst="rect">
                <a:avLst/>
              </a:prstGeom>
              <a:blipFill>
                <a:blip r:embed="rId5"/>
                <a:stretch>
                  <a:fillRect l="-1046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228108-5FCB-CF44-9292-384809A555CF}"/>
              </a:ext>
            </a:extLst>
          </p:cNvPr>
          <p:cNvCxnSpPr>
            <a:cxnSpLocks/>
          </p:cNvCxnSpPr>
          <p:nvPr/>
        </p:nvCxnSpPr>
        <p:spPr>
          <a:xfrm flipV="1">
            <a:off x="10584502" y="2764805"/>
            <a:ext cx="265468" cy="243589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12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1" y="0"/>
            <a:ext cx="1090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expanding (or contracting) a diatomic ideal gas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9971634" y="2506287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FECE75-9C6A-4A49-82DB-C312CE1E3FA5}"/>
              </a:ext>
            </a:extLst>
          </p:cNvPr>
          <p:cNvGrpSpPr/>
          <p:nvPr/>
        </p:nvGrpSpPr>
        <p:grpSpPr>
          <a:xfrm>
            <a:off x="634760" y="2928644"/>
            <a:ext cx="2642904" cy="2331455"/>
            <a:chOff x="6917283" y="3244839"/>
            <a:chExt cx="2642904" cy="23314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D313D39-5D18-034B-961D-BB5CC293747D}"/>
                </a:ext>
              </a:extLst>
            </p:cNvPr>
            <p:cNvGrpSpPr/>
            <p:nvPr/>
          </p:nvGrpSpPr>
          <p:grpSpPr>
            <a:xfrm>
              <a:off x="6917283" y="3244839"/>
              <a:ext cx="2642904" cy="2331455"/>
              <a:chOff x="1147177" y="3910460"/>
              <a:chExt cx="3292300" cy="2698574"/>
            </a:xfrm>
          </p:grpSpPr>
          <p:sp>
            <p:nvSpPr>
              <p:cNvPr id="49" name="Donut 48">
                <a:extLst>
                  <a:ext uri="{FF2B5EF4-FFF2-40B4-BE49-F238E27FC236}">
                    <a16:creationId xmlns:a16="http://schemas.microsoft.com/office/drawing/2014/main" id="{32D94031-4349-414B-8C18-C443E15A3D5C}"/>
                  </a:ext>
                </a:extLst>
              </p:cNvPr>
              <p:cNvSpPr/>
              <p:nvPr/>
            </p:nvSpPr>
            <p:spPr>
              <a:xfrm>
                <a:off x="1606409" y="4479007"/>
                <a:ext cx="2329488" cy="1958814"/>
              </a:xfrm>
              <a:prstGeom prst="donut">
                <a:avLst>
                  <a:gd name="adj" fmla="val 3384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CBD08017-AB00-CB4E-B269-C09E05B12522}"/>
                  </a:ext>
                </a:extLst>
              </p:cNvPr>
              <p:cNvSpPr/>
              <p:nvPr/>
            </p:nvSpPr>
            <p:spPr>
              <a:xfrm>
                <a:off x="1147177" y="3910460"/>
                <a:ext cx="3292300" cy="2698574"/>
              </a:xfrm>
              <a:prstGeom prst="donut">
                <a:avLst>
                  <a:gd name="adj" fmla="val 20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4159D44-343D-3545-A116-537A678FA4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7660" y="4866641"/>
                <a:ext cx="374258" cy="23636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848A2F2-ECF3-0E48-8334-512486C47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197" y="4160981"/>
                <a:ext cx="177305" cy="31858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/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(system)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  <a:blipFill>
                  <a:blip r:embed="rId3"/>
                  <a:stretch>
                    <a:fillRect l="-5952" r="-5952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/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=−1000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Keep the temperature fixed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  <a:blipFill>
                <a:blip r:embed="rId4"/>
                <a:stretch>
                  <a:fillRect l="-2797" r="-174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/>
              <p:nvPr/>
            </p:nvSpPr>
            <p:spPr>
              <a:xfrm>
                <a:off x="3717894" y="2824082"/>
                <a:ext cx="8474105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looks like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isothermal expansion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=−1000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Because it’s an ideal gas and the temperature is constant</a:t>
                </a:r>
                <a:endParaRPr lang="en-US" sz="2400" i="1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But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𝒅𝑼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𝒅𝒘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=+1000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! 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4" y="2824082"/>
                <a:ext cx="8474105" cy="2677656"/>
              </a:xfrm>
              <a:prstGeom prst="rect">
                <a:avLst/>
              </a:prstGeom>
              <a:blipFill>
                <a:blip r:embed="rId5"/>
                <a:stretch>
                  <a:fillRect l="-1046" t="-18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C255FBA-A0D4-2842-83A4-F475EDD3956F}"/>
              </a:ext>
            </a:extLst>
          </p:cNvPr>
          <p:cNvCxnSpPr>
            <a:cxnSpLocks/>
          </p:cNvCxnSpPr>
          <p:nvPr/>
        </p:nvCxnSpPr>
        <p:spPr>
          <a:xfrm flipV="1">
            <a:off x="10584502" y="2764805"/>
            <a:ext cx="265468" cy="243589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364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9971634" y="2506287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FECE75-9C6A-4A49-82DB-C312CE1E3FA5}"/>
              </a:ext>
            </a:extLst>
          </p:cNvPr>
          <p:cNvGrpSpPr/>
          <p:nvPr/>
        </p:nvGrpSpPr>
        <p:grpSpPr>
          <a:xfrm>
            <a:off x="634760" y="2928644"/>
            <a:ext cx="2642904" cy="2331455"/>
            <a:chOff x="6917283" y="3244839"/>
            <a:chExt cx="2642904" cy="23314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D313D39-5D18-034B-961D-BB5CC293747D}"/>
                </a:ext>
              </a:extLst>
            </p:cNvPr>
            <p:cNvGrpSpPr/>
            <p:nvPr/>
          </p:nvGrpSpPr>
          <p:grpSpPr>
            <a:xfrm>
              <a:off x="6917283" y="3244839"/>
              <a:ext cx="2642904" cy="2331455"/>
              <a:chOff x="1147177" y="3910460"/>
              <a:chExt cx="3292300" cy="2698574"/>
            </a:xfrm>
          </p:grpSpPr>
          <p:sp>
            <p:nvSpPr>
              <p:cNvPr id="49" name="Donut 48">
                <a:extLst>
                  <a:ext uri="{FF2B5EF4-FFF2-40B4-BE49-F238E27FC236}">
                    <a16:creationId xmlns:a16="http://schemas.microsoft.com/office/drawing/2014/main" id="{32D94031-4349-414B-8C18-C443E15A3D5C}"/>
                  </a:ext>
                </a:extLst>
              </p:cNvPr>
              <p:cNvSpPr/>
              <p:nvPr/>
            </p:nvSpPr>
            <p:spPr>
              <a:xfrm>
                <a:off x="1606409" y="4479007"/>
                <a:ext cx="2329488" cy="1958814"/>
              </a:xfrm>
              <a:prstGeom prst="donut">
                <a:avLst>
                  <a:gd name="adj" fmla="val 3384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CBD08017-AB00-CB4E-B269-C09E05B12522}"/>
                  </a:ext>
                </a:extLst>
              </p:cNvPr>
              <p:cNvSpPr/>
              <p:nvPr/>
            </p:nvSpPr>
            <p:spPr>
              <a:xfrm>
                <a:off x="1147177" y="3910460"/>
                <a:ext cx="3292300" cy="2698574"/>
              </a:xfrm>
              <a:prstGeom prst="donut">
                <a:avLst>
                  <a:gd name="adj" fmla="val 20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4159D44-343D-3545-A116-537A678FA4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7660" y="4866641"/>
                <a:ext cx="374258" cy="23636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848A2F2-ECF3-0E48-8334-512486C47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197" y="4160981"/>
                <a:ext cx="177305" cy="31858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/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(system)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27E9ECB-0FFC-4F49-9A26-1FEA1F9E4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  <a:blipFill>
                  <a:blip r:embed="rId3"/>
                  <a:stretch>
                    <a:fillRect l="-5952" r="-5952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/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=−1000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Keep the temperature fixed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A9D59D0-AE36-CB4A-B9F2-ABE793F8C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26" y="1107301"/>
                <a:ext cx="3621697" cy="1200329"/>
              </a:xfrm>
              <a:prstGeom prst="rect">
                <a:avLst/>
              </a:prstGeom>
              <a:blipFill>
                <a:blip r:embed="rId4"/>
                <a:stretch>
                  <a:fillRect l="-2797" r="-174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/>
              <p:nvPr/>
            </p:nvSpPr>
            <p:spPr>
              <a:xfrm>
                <a:off x="3717895" y="2824082"/>
                <a:ext cx="5023731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We can even tell from this how much expansion! How? Because we have a formula for the energy (work) of expansion: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𝒅𝒘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B48E74-E3AD-404F-8771-578061B07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5" y="2824082"/>
                <a:ext cx="5023731" cy="2677656"/>
              </a:xfrm>
              <a:prstGeom prst="rect">
                <a:avLst/>
              </a:prstGeom>
              <a:blipFill>
                <a:blip r:embed="rId5"/>
                <a:stretch>
                  <a:fillRect l="-1763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5919D0EF-EF4D-564B-9620-1CDFC4F81CFD}"/>
              </a:ext>
            </a:extLst>
          </p:cNvPr>
          <p:cNvGrpSpPr/>
          <p:nvPr/>
        </p:nvGrpSpPr>
        <p:grpSpPr>
          <a:xfrm>
            <a:off x="7751928" y="1315211"/>
            <a:ext cx="6521852" cy="5351949"/>
            <a:chOff x="5498293" y="-1205948"/>
            <a:chExt cx="8230960" cy="7106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252006-8863-8C47-9952-3363BB20A6E6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7A10B9B-1122-E540-8636-FF4E6EA77F3E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19E03E9-86A8-BA46-8E5F-71BCE19249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F072F81-DDB9-C44E-AAC5-3FE5AFAF84EE}"/>
                    </a:ext>
                  </a:extLst>
                </p:cNvPr>
                <p:cNvSpPr/>
                <p:nvPr/>
              </p:nvSpPr>
              <p:spPr>
                <a:xfrm>
                  <a:off x="5578210" y="5287249"/>
                  <a:ext cx="2053997" cy="6129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0" dirty="0"/>
                    <a:t>Width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F072F81-DDB9-C44E-AAC5-3FE5AFAF84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210" y="5287249"/>
                  <a:ext cx="2053997" cy="612987"/>
                </a:xfrm>
                <a:prstGeom prst="rect">
                  <a:avLst/>
                </a:prstGeom>
                <a:blipFill>
                  <a:blip r:embed="rId7"/>
                  <a:stretch>
                    <a:fillRect l="-6202" t="-7895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0F1FF73-973C-144E-BE50-05142E606EBD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DCE958C-3CBB-EB4D-877C-56F7B17F4BE6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48DBAB-2953-FE48-A4A2-AB76A1F32902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9E67C77-F63D-1448-8FFD-986B858A745D}"/>
                    </a:ext>
                  </a:extLst>
                </p:cNvPr>
                <p:cNvSpPr txBox="1"/>
                <p:nvPr/>
              </p:nvSpPr>
              <p:spPr>
                <a:xfrm>
                  <a:off x="8007170" y="3634055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9E67C77-F63D-1448-8FFD-986B858A7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7170" y="3634055"/>
                  <a:ext cx="2951652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543" b="-5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DEEAFCF-2C30-734D-877A-D10C5AAFBF85}"/>
              </a:ext>
            </a:extLst>
          </p:cNvPr>
          <p:cNvSpPr txBox="1"/>
          <p:nvPr/>
        </p:nvSpPr>
        <p:spPr>
          <a:xfrm>
            <a:off x="-1" y="19324"/>
            <a:ext cx="4894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PV work, single step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CF3891-3423-1043-B45F-E06A543B319C}"/>
              </a:ext>
            </a:extLst>
          </p:cNvPr>
          <p:cNvCxnSpPr>
            <a:cxnSpLocks/>
          </p:cNvCxnSpPr>
          <p:nvPr/>
        </p:nvCxnSpPr>
        <p:spPr>
          <a:xfrm flipV="1">
            <a:off x="10584502" y="2764805"/>
            <a:ext cx="265468" cy="243589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ame 70">
            <a:extLst>
              <a:ext uri="{FF2B5EF4-FFF2-40B4-BE49-F238E27FC236}">
                <a16:creationId xmlns:a16="http://schemas.microsoft.com/office/drawing/2014/main" id="{54753617-83C5-F547-B830-9446B7023736}"/>
              </a:ext>
            </a:extLst>
          </p:cNvPr>
          <p:cNvSpPr/>
          <p:nvPr/>
        </p:nvSpPr>
        <p:spPr>
          <a:xfrm>
            <a:off x="5083905" y="4586162"/>
            <a:ext cx="2388426" cy="563357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0FA0FD6-CBF3-E24C-879C-A9B84AE628EE}"/>
                  </a:ext>
                </a:extLst>
              </p:cNvPr>
              <p:cNvSpPr/>
              <p:nvPr/>
            </p:nvSpPr>
            <p:spPr>
              <a:xfrm>
                <a:off x="10635008" y="6080861"/>
                <a:ext cx="4557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0FA0FD6-CBF3-E24C-879C-A9B84AE62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008" y="6080861"/>
                <a:ext cx="45570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49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0" y="-36096"/>
            <a:ext cx="3840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Multistep isothermal expansion/contraction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34004" y="246733"/>
                <a:ext cx="845799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Each step does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𝒅𝒘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work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After each step let a little heat in to keep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</a:t>
                </a:r>
                <a:r>
                  <a:rPr lang="en-US" sz="2400" dirty="0">
                    <a:solidFill>
                      <a:schemeClr val="tx1"/>
                    </a:solidFill>
                  </a:rPr>
                  <a:t>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 bit so the system expands a little more 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04" y="246733"/>
                <a:ext cx="8457995" cy="1200329"/>
              </a:xfrm>
              <a:prstGeom prst="rect">
                <a:avLst/>
              </a:prstGeom>
              <a:blipFill>
                <a:blip r:embed="rId10"/>
                <a:stretch>
                  <a:fillRect l="-1049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289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34004" y="246733"/>
                <a:ext cx="8457995" cy="2538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Each step does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𝒅𝒘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work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After each step let a little heat in to keep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</a:t>
                </a:r>
                <a:r>
                  <a:rPr lang="en-US" sz="2400" dirty="0">
                    <a:solidFill>
                      <a:schemeClr val="tx1"/>
                    </a:solidFill>
                  </a:rPr>
                  <a:t>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 bit so the system expands a little more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𝑛𝑅𝑇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𝑛𝑅𝑇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04" y="246733"/>
                <a:ext cx="8457995" cy="2538259"/>
              </a:xfrm>
              <a:prstGeom prst="rect">
                <a:avLst/>
              </a:prstGeom>
              <a:blipFill>
                <a:blip r:embed="rId10"/>
                <a:stretch>
                  <a:fillRect l="-3898" t="-1493" b="-80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FEACEF98-26F5-9D4F-A930-189F916195D8}"/>
              </a:ext>
            </a:extLst>
          </p:cNvPr>
          <p:cNvSpPr txBox="1"/>
          <p:nvPr/>
        </p:nvSpPr>
        <p:spPr>
          <a:xfrm>
            <a:off x="0" y="-36096"/>
            <a:ext cx="3840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Multistep isothermal expansion/contraction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204533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34004" y="246733"/>
                <a:ext cx="8457995" cy="3113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Each step does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𝒅𝒘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work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After each step let a little heat in to keep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</a:t>
                </a:r>
                <a:r>
                  <a:rPr lang="en-US" sz="2400" dirty="0">
                    <a:solidFill>
                      <a:schemeClr val="tx1"/>
                    </a:solidFill>
                  </a:rPr>
                  <a:t>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 bit so the system expands a little more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𝑛𝑅𝑇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𝑛𝑅𝑇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𝒏𝑹𝑻𝒍𝒏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04" y="246733"/>
                <a:ext cx="8457995" cy="3113994"/>
              </a:xfrm>
              <a:prstGeom prst="rect">
                <a:avLst/>
              </a:prstGeom>
              <a:blipFill>
                <a:blip r:embed="rId10"/>
                <a:stretch>
                  <a:fillRect l="-3898" t="-1220" b="-47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FA15A3A-5A89-E248-BA74-CC1F8B89EE84}"/>
              </a:ext>
            </a:extLst>
          </p:cNvPr>
          <p:cNvSpPr txBox="1"/>
          <p:nvPr/>
        </p:nvSpPr>
        <p:spPr>
          <a:xfrm>
            <a:off x="0" y="-36096"/>
            <a:ext cx="3840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Multistep isothermal expansion/contraction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3140934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34004" y="246733"/>
                <a:ext cx="8457995" cy="3113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Each step does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𝒅𝒘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work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After each step let a little heat in to keep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</a:t>
                </a:r>
                <a:r>
                  <a:rPr lang="en-US" sz="2400" dirty="0">
                    <a:solidFill>
                      <a:schemeClr val="tx1"/>
                    </a:solidFill>
                  </a:rPr>
                  <a:t>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 bit so the system expands a little more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𝑛𝑅𝑇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𝑛𝑅𝑇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𝒏𝑹𝑻𝒍𝒏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𝒆𝒙𝒑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𝒏𝑹𝑻</m:t>
                            </m:r>
                          </m:den>
                        </m:f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(50% expansion)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04" y="246733"/>
                <a:ext cx="8457995" cy="3113994"/>
              </a:xfrm>
              <a:prstGeom prst="rect">
                <a:avLst/>
              </a:prstGeom>
              <a:blipFill>
                <a:blip r:embed="rId10"/>
                <a:stretch>
                  <a:fillRect l="-3898" t="-1220" b="-47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ame 34">
            <a:extLst>
              <a:ext uri="{FF2B5EF4-FFF2-40B4-BE49-F238E27FC236}">
                <a16:creationId xmlns:a16="http://schemas.microsoft.com/office/drawing/2014/main" id="{4BB631F1-B07E-F642-ACD6-85EC4F0665A1}"/>
              </a:ext>
            </a:extLst>
          </p:cNvPr>
          <p:cNvSpPr/>
          <p:nvPr/>
        </p:nvSpPr>
        <p:spPr>
          <a:xfrm>
            <a:off x="6486193" y="2602515"/>
            <a:ext cx="2442255" cy="791335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DC0421-D1D4-534B-BE89-1DC0054A3020}"/>
              </a:ext>
            </a:extLst>
          </p:cNvPr>
          <p:cNvSpPr txBox="1"/>
          <p:nvPr/>
        </p:nvSpPr>
        <p:spPr>
          <a:xfrm>
            <a:off x="0" y="-36096"/>
            <a:ext cx="3840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Multistep isothermal expansion/contraction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147419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04932" y="91961"/>
            <a:ext cx="839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thermodynamics frames the idea of heat and 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D9FDD4-5F08-7B48-AC3B-48F7A1BB1D24}"/>
              </a:ext>
            </a:extLst>
          </p:cNvPr>
          <p:cNvGrpSpPr/>
          <p:nvPr/>
        </p:nvGrpSpPr>
        <p:grpSpPr>
          <a:xfrm>
            <a:off x="1740645" y="1362456"/>
            <a:ext cx="1993859" cy="4133087"/>
            <a:chOff x="4405786" y="1487424"/>
            <a:chExt cx="1993859" cy="41330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3C8F4B-247D-1E4C-8618-16999B72CC6A}"/>
                </a:ext>
              </a:extLst>
            </p:cNvPr>
            <p:cNvGrpSpPr/>
            <p:nvPr/>
          </p:nvGrpSpPr>
          <p:grpSpPr>
            <a:xfrm>
              <a:off x="4405786" y="1487424"/>
              <a:ext cx="1061194" cy="4133087"/>
              <a:chOff x="3285153" y="1978730"/>
              <a:chExt cx="1493221" cy="4371091"/>
            </a:xfrm>
          </p:grpSpPr>
          <p:sp>
            <p:nvSpPr>
              <p:cNvPr id="17" name="Can 16">
                <a:extLst>
                  <a:ext uri="{FF2B5EF4-FFF2-40B4-BE49-F238E27FC236}">
                    <a16:creationId xmlns:a16="http://schemas.microsoft.com/office/drawing/2014/main" id="{57DAC6BD-388E-F140-B50D-9EA6084A54A7}"/>
                  </a:ext>
                </a:extLst>
              </p:cNvPr>
              <p:cNvSpPr/>
              <p:nvPr/>
            </p:nvSpPr>
            <p:spPr>
              <a:xfrm>
                <a:off x="3287082" y="3975651"/>
                <a:ext cx="1491289" cy="463825"/>
              </a:xfrm>
              <a:prstGeom prst="can">
                <a:avLst>
                  <a:gd name="adj" fmla="val 3857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an 17">
                <a:extLst>
                  <a:ext uri="{FF2B5EF4-FFF2-40B4-BE49-F238E27FC236}">
                    <a16:creationId xmlns:a16="http://schemas.microsoft.com/office/drawing/2014/main" id="{505DA5F5-31C5-1A4C-9754-F7F8EE588B19}"/>
                  </a:ext>
                </a:extLst>
              </p:cNvPr>
              <p:cNvSpPr/>
              <p:nvPr/>
            </p:nvSpPr>
            <p:spPr>
              <a:xfrm>
                <a:off x="3287084" y="1978730"/>
                <a:ext cx="1491290" cy="4371091"/>
              </a:xfrm>
              <a:prstGeom prst="can">
                <a:avLst>
                  <a:gd name="adj" fmla="val 1549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5DDE661-F8D5-9E45-9EB7-52E643560850}"/>
                  </a:ext>
                </a:extLst>
              </p:cNvPr>
              <p:cNvGrpSpPr/>
              <p:nvPr/>
            </p:nvGrpSpPr>
            <p:grpSpPr>
              <a:xfrm>
                <a:off x="3625218" y="3261926"/>
                <a:ext cx="854526" cy="811089"/>
                <a:chOff x="4009533" y="4043805"/>
                <a:chExt cx="854526" cy="811089"/>
              </a:xfrm>
            </p:grpSpPr>
            <p:sp>
              <p:nvSpPr>
                <p:cNvPr id="21" name="Down Arrow 20">
                  <a:extLst>
                    <a:ext uri="{FF2B5EF4-FFF2-40B4-BE49-F238E27FC236}">
                      <a16:creationId xmlns:a16="http://schemas.microsoft.com/office/drawing/2014/main" id="{A68C29E4-B42A-9C41-8006-05304C302F8E}"/>
                    </a:ext>
                  </a:extLst>
                </p:cNvPr>
                <p:cNvSpPr/>
                <p:nvPr/>
              </p:nvSpPr>
              <p:spPr>
                <a:xfrm>
                  <a:off x="4265788" y="4576486"/>
                  <a:ext cx="298649" cy="278408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5C72171-EB5F-1344-A1BE-75820E5E2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9533" y="4043805"/>
                      <a:ext cx="854526" cy="4882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5C72171-EB5F-1344-A1BE-75820E5E22A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9533" y="4043805"/>
                      <a:ext cx="854526" cy="48825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8375D14-12E6-1945-BF45-1B6698AE2DED}"/>
                      </a:ext>
                    </a:extLst>
                  </p:cNvPr>
                  <p:cNvSpPr/>
                  <p:nvPr/>
                </p:nvSpPr>
                <p:spPr>
                  <a:xfrm>
                    <a:off x="3285153" y="5060587"/>
                    <a:ext cx="1491289" cy="8137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sz="2000" dirty="0"/>
                      <a:t>(system)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8375D14-12E6-1945-BF45-1B6698AE2D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5153" y="5060587"/>
                    <a:ext cx="1491289" cy="8137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952" r="-5952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485197-BD9F-9942-AF43-8DEC0A923218}"/>
                    </a:ext>
                  </a:extLst>
                </p:cNvPr>
                <p:cNvSpPr/>
                <p:nvPr/>
              </p:nvSpPr>
              <p:spPr>
                <a:xfrm>
                  <a:off x="5792355" y="3236844"/>
                  <a:ext cx="6072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𝑠𝑢𝑟𝑟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485197-BD9F-9942-AF43-8DEC0A9232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2355" y="3236844"/>
                  <a:ext cx="60729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041" r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923DA-AA60-D446-8BC7-AEF15C2BA6D7}"/>
                  </a:ext>
                </a:extLst>
              </p:cNvPr>
              <p:cNvSpPr txBox="1"/>
              <p:nvPr/>
            </p:nvSpPr>
            <p:spPr>
              <a:xfrm>
                <a:off x="4888628" y="976585"/>
                <a:ext cx="6133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equilibrium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923DA-AA60-D446-8BC7-AEF15C2BA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628" y="976585"/>
                <a:ext cx="6133171" cy="461665"/>
              </a:xfrm>
              <a:prstGeom prst="rect">
                <a:avLst/>
              </a:prstGeom>
              <a:blipFill>
                <a:blip r:embed="rId5"/>
                <a:stretch>
                  <a:fillRect l="-1446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401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34004" y="246733"/>
                <a:ext cx="8457995" cy="3483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also know how much heat went in!</a:t>
                </a: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𝑛𝑅𝑇𝑙𝑛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(negative when expanding)</a:t>
                </a: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𝒏𝑹𝑻𝒍𝒏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(positive when expanding)</a:t>
                </a: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04" y="246733"/>
                <a:ext cx="8457995" cy="3483005"/>
              </a:xfrm>
              <a:prstGeom prst="rect">
                <a:avLst/>
              </a:prstGeom>
              <a:blipFill>
                <a:blip r:embed="rId10"/>
                <a:stretch>
                  <a:fillRect l="-1199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ame 34">
            <a:extLst>
              <a:ext uri="{FF2B5EF4-FFF2-40B4-BE49-F238E27FC236}">
                <a16:creationId xmlns:a16="http://schemas.microsoft.com/office/drawing/2014/main" id="{26914647-F23A-6A42-A88D-9096C7E0D68A}"/>
              </a:ext>
            </a:extLst>
          </p:cNvPr>
          <p:cNvSpPr/>
          <p:nvPr/>
        </p:nvSpPr>
        <p:spPr>
          <a:xfrm>
            <a:off x="3613450" y="2571068"/>
            <a:ext cx="6108011" cy="795959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AD3620-745C-9748-91EB-313147B37AC9}"/>
              </a:ext>
            </a:extLst>
          </p:cNvPr>
          <p:cNvSpPr txBox="1"/>
          <p:nvPr/>
        </p:nvSpPr>
        <p:spPr>
          <a:xfrm>
            <a:off x="0" y="-36096"/>
            <a:ext cx="3840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Multistep isothermal expansion/contraction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4204657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5430736-5719-4743-A915-E49AFEEEE037}"/>
              </a:ext>
            </a:extLst>
          </p:cNvPr>
          <p:cNvGrpSpPr/>
          <p:nvPr/>
        </p:nvGrpSpPr>
        <p:grpSpPr>
          <a:xfrm>
            <a:off x="3664211" y="-2513793"/>
            <a:ext cx="8120073" cy="6958292"/>
            <a:chOff x="6185651" y="-86139"/>
            <a:chExt cx="8120073" cy="6958292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A2814BA-0162-614A-B5DC-6B5DEB3C9D54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B3DEC74-FB16-9C42-AE8B-0D4E108FB17D}"/>
                </a:ext>
              </a:extLst>
            </p:cNvPr>
            <p:cNvGrpSpPr/>
            <p:nvPr/>
          </p:nvGrpSpPr>
          <p:grpSpPr>
            <a:xfrm>
              <a:off x="6185651" y="-13256"/>
              <a:ext cx="8047186" cy="6885409"/>
              <a:chOff x="5682067" y="-1219200"/>
              <a:chExt cx="8047186" cy="68854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C4D51AB-942B-FC45-BC1E-A73EAE9C61BD}"/>
                      </a:ext>
                    </a:extLst>
                  </p:cNvPr>
                  <p:cNvSpPr txBox="1"/>
                  <p:nvPr/>
                </p:nvSpPr>
                <p:spPr>
                  <a:xfrm>
                    <a:off x="5682067" y="2983470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C4D51AB-942B-FC45-BC1E-A73EAE9C61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2067" y="2983470"/>
                    <a:ext cx="553081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554E467-193F-F94C-A4DC-CE6D093D76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A092CFE-E316-0C4C-B9C6-FB307D96D0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4704EF62-C43B-814F-BCD6-A9CBD506BDB4}"/>
                      </a:ext>
                    </a:extLst>
                  </p:cNvPr>
                  <p:cNvSpPr/>
                  <p:nvPr/>
                </p:nvSpPr>
                <p:spPr>
                  <a:xfrm>
                    <a:off x="6675521" y="5204544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4704EF62-C43B-814F-BCD6-A9CBD506BD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5521" y="5204544"/>
                    <a:ext cx="455702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CD1A006-E385-B348-9E52-130BAEAD6649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rgbClr val="FF0000">
                    <a:alpha val="2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ADD51D-30D7-DE46-B8AE-A2C8AFBF8329}"/>
                  </a:ext>
                </a:extLst>
              </p:cNvPr>
              <p:cNvSpPr txBox="1"/>
              <p:nvPr/>
            </p:nvSpPr>
            <p:spPr>
              <a:xfrm>
                <a:off x="1749981" y="4830816"/>
                <a:ext cx="9822871" cy="172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we don’t let any heat in,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By definition,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for each step (and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after many steps)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Gas will cool, so our trick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𝑛𝑅𝑇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𝑛𝑅𝑇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r>
                  <a:rPr lang="en-US" sz="2400" dirty="0"/>
                  <a:t> won’t work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ADD51D-30D7-DE46-B8AE-A2C8AFBF8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981" y="4830816"/>
                <a:ext cx="9822871" cy="1724959"/>
              </a:xfrm>
              <a:prstGeom prst="rect">
                <a:avLst/>
              </a:prstGeom>
              <a:blipFill>
                <a:blip r:embed="rId4"/>
                <a:stretch>
                  <a:fillRect l="-903" t="-2941" b="-5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3BBBB1A-6BCF-0645-BC6B-27AC1A72EBA2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Adiabatic expansion of an ideal gas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F019928-EBA6-E043-A865-774BD67DE1B0}"/>
              </a:ext>
            </a:extLst>
          </p:cNvPr>
          <p:cNvSpPr/>
          <p:nvPr/>
        </p:nvSpPr>
        <p:spPr>
          <a:xfrm>
            <a:off x="4469083" y="-1022440"/>
            <a:ext cx="6021560" cy="4860150"/>
          </a:xfrm>
          <a:prstGeom prst="arc">
            <a:avLst>
              <a:gd name="adj1" fmla="val 6171250"/>
              <a:gd name="adj2" fmla="val 10117375"/>
            </a:avLst>
          </a:prstGeom>
          <a:ln w="63500">
            <a:solidFill>
              <a:schemeClr val="accent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52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846" r="-61538" b="-423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857" r="-9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53571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Single-step adiabatic expansion of an ideal gas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B072422-4428-4E43-91A1-AEC45C6C1080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2927580" y="-2519032"/>
              <a:chExt cx="17025401" cy="7273754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3C99FF1-0E1C-C046-8790-9AE3C46988AF}"/>
                  </a:ext>
                </a:extLst>
              </p:cNvPr>
              <p:cNvGrpSpPr/>
              <p:nvPr/>
            </p:nvGrpSpPr>
            <p:grpSpPr>
              <a:xfrm>
                <a:off x="-2927580" y="-2519032"/>
                <a:ext cx="17025401" cy="7273754"/>
                <a:chOff x="-7264053" y="-1522649"/>
                <a:chExt cx="17025401" cy="7273754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33A075C1-0769-3F48-8CC4-7D0ABA28AC87}"/>
                    </a:ext>
                  </a:extLst>
                </p:cNvPr>
                <p:cNvGrpSpPr/>
                <p:nvPr/>
              </p:nvGrpSpPr>
              <p:grpSpPr>
                <a:xfrm>
                  <a:off x="2196621" y="1301259"/>
                  <a:ext cx="5095406" cy="4449846"/>
                  <a:chOff x="1321977" y="1539799"/>
                  <a:chExt cx="5095406" cy="4449846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5208C65A-B5EB-9140-87B6-4F02136DD4D5}"/>
                      </a:ext>
                    </a:extLst>
                  </p:cNvPr>
                  <p:cNvGrpSpPr/>
                  <p:nvPr/>
                </p:nvGrpSpPr>
                <p:grpSpPr>
                  <a:xfrm>
                    <a:off x="1321977" y="1539799"/>
                    <a:ext cx="5095406" cy="4449846"/>
                    <a:chOff x="2177322" y="1859897"/>
                    <a:chExt cx="5095406" cy="4449846"/>
                  </a:xfrm>
                </p:grpSpPr>
                <p:sp>
                  <p:nvSpPr>
                    <p:cNvPr id="57" name="Frame 56">
                      <a:extLst>
                        <a:ext uri="{FF2B5EF4-FFF2-40B4-BE49-F238E27FC236}">
                          <a16:creationId xmlns:a16="http://schemas.microsoft.com/office/drawing/2014/main" id="{389A2CEC-B82B-7845-B543-25750CCD8B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8564" y="2338466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8" name="Frame 57">
                      <a:extLst>
                        <a:ext uri="{FF2B5EF4-FFF2-40B4-BE49-F238E27FC236}">
                          <a16:creationId xmlns:a16="http://schemas.microsoft.com/office/drawing/2014/main" id="{40776E7B-19A6-2446-A9C5-12E44495F0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5620" y="1859897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C17C2A02-CDCD-864D-ABF6-CA835A890A0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03554" y="1866835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8BEFF127-DFF9-BA4D-9A11-35D13D535F8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35711" y="1917358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31F1F960-4B19-1749-9C3B-834B258FFDA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52336" y="5317376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08F235F3-8408-9944-96BA-B1C19A03D3A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177322" y="5334001"/>
                      <a:ext cx="719528" cy="494675"/>
                    </a:xfrm>
                    <a:prstGeom prst="line">
                      <a:avLst/>
                    </a:prstGeom>
                    <a:ln w="63500">
                      <a:solidFill>
                        <a:schemeClr val="accent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Rectangle 62">
                          <a:extLst>
                            <a:ext uri="{FF2B5EF4-FFF2-40B4-BE49-F238E27FC236}">
                              <a16:creationId xmlns:a16="http://schemas.microsoft.com/office/drawing/2014/main" id="{BD108DEB-CE9E-3846-8803-D8B58216CC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Rectangle 62">
                          <a:extLst>
                            <a:ext uri="{FF2B5EF4-FFF2-40B4-BE49-F238E27FC236}">
                              <a16:creationId xmlns:a16="http://schemas.microsoft.com/office/drawing/2014/main" id="{BD108DEB-CE9E-3846-8803-D8B58216CC48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b="-1891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D4DDABB3-B939-8D4F-9B57-DFFADDEDBC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242" y="5848078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80AE1402-19BF-3746-B974-CB5483B84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5877" y="4791001"/>
                      <a:ext cx="35939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V</a:t>
                      </a:r>
                    </a:p>
                  </p:txBody>
                </p:sp>
                <p:cxnSp>
                  <p:nvCxnSpPr>
                    <p:cNvPr id="66" name="Straight Connector 65">
                      <a:extLst>
                        <a:ext uri="{FF2B5EF4-FFF2-40B4-BE49-F238E27FC236}">
                          <a16:creationId xmlns:a16="http://schemas.microsoft.com/office/drawing/2014/main" id="{8CAB41BA-2526-9D47-879F-05E2939C67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3554" y="5824238"/>
                      <a:ext cx="4314668" cy="0"/>
                    </a:xfrm>
                    <a:prstGeom prst="line">
                      <a:avLst/>
                    </a:prstGeom>
                    <a:ln w="63500"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45203143-265B-B541-871C-4880795C5C2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61461" y="4222012"/>
                    <a:ext cx="662066" cy="408928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7E418680-9C76-544F-8FCF-EEA2C0D491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057" y="3446291"/>
                    <a:ext cx="677055" cy="486637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D9AEA35C-26A6-494D-967A-04E1F65D6217}"/>
                    </a:ext>
                  </a:extLst>
                </p:cNvPr>
                <p:cNvSpPr/>
                <p:nvPr/>
              </p:nvSpPr>
              <p:spPr>
                <a:xfrm>
                  <a:off x="-6548553" y="-1522649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4A099DCA-C904-4C4D-A665-8C5C2BBA0488}"/>
                    </a:ext>
                  </a:extLst>
                </p:cNvPr>
                <p:cNvSpPr/>
                <p:nvPr/>
              </p:nvSpPr>
              <p:spPr>
                <a:xfrm>
                  <a:off x="-7264053" y="-1075780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82A76BC-1E7D-104C-BB32-EFC7F88DED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81029" y="3762355"/>
                <a:ext cx="587986" cy="5024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29A9E43-7F6B-E74E-A6FD-50C26836842F}"/>
                  </a:ext>
                </a:extLst>
              </p:cNvPr>
              <p:cNvSpPr/>
              <p:nvPr/>
            </p:nvSpPr>
            <p:spPr>
              <a:xfrm>
                <a:off x="3987249" y="446701"/>
                <a:ext cx="740984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New strategy …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S</a:t>
                </a:r>
                <a:r>
                  <a:rPr lang="en-US" sz="2400" dirty="0">
                    <a:solidFill>
                      <a:schemeClr val="tx1"/>
                    </a:solidFill>
                  </a:rPr>
                  <a:t>o 1</a:t>
                </a:r>
                <a:r>
                  <a:rPr lang="en-US" sz="2400" baseline="30000" dirty="0">
                    <a:solidFill>
                      <a:schemeClr val="tx1"/>
                    </a:solidFill>
                  </a:rPr>
                  <a:t>st</a:t>
                </a:r>
                <a:r>
                  <a:rPr lang="en-US" sz="2400" dirty="0">
                    <a:solidFill>
                      <a:schemeClr val="tx1"/>
                    </a:solidFill>
                  </a:rPr>
                  <a:t> Law says 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29A9E43-7F6B-E74E-A6FD-50C268368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49" y="446701"/>
                <a:ext cx="7409840" cy="2308324"/>
              </a:xfrm>
              <a:prstGeom prst="rect">
                <a:avLst/>
              </a:prstGeom>
              <a:blipFill>
                <a:blip r:embed="rId7"/>
                <a:stretch>
                  <a:fillRect l="-1197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F0817809-1006-054A-A245-23D298D16108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AC17D56F-7DAF-7741-85B5-FA2445D48148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42A6941-F10A-5545-BE45-638772460A14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99825FA-D172-E244-98EA-24C7FA7A45B1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99825FA-D172-E244-98EA-24C7FA7A45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02D2B68-03E0-014E-BE26-5176971C9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9F566D6-B087-AC42-80A0-306DBCB31F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367E4F0-1026-BC4D-AFFC-977FBBD7FE9A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367E4F0-1026-BC4D-AFFC-977FBBD7FE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1204EE49-D9FA-1E4B-AE39-FBA905F671AA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3998352-3295-134D-8577-BD8661142315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849E568-CC70-6348-AB83-3ABCCC3EF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A9CE971-0231-AA40-AADC-D262BFFBE52D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A9CE971-0231-AA40-AADC-D262BFFBE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777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Single-step adiabatic expansion of an ideal gas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8817562-0438-1549-B892-59A14A669E64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0DA8EBF-4B16-4A40-8D09-892C1DADAA9F}"/>
                  </a:ext>
                </a:extLst>
              </p:cNvPr>
              <p:cNvSpPr/>
              <p:nvPr/>
            </p:nvSpPr>
            <p:spPr>
              <a:xfrm>
                <a:off x="3987249" y="446701"/>
                <a:ext cx="619128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New strategy …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S</a:t>
                </a:r>
                <a:r>
                  <a:rPr lang="en-US" sz="2400" dirty="0">
                    <a:solidFill>
                      <a:schemeClr val="tx1"/>
                    </a:solidFill>
                  </a:rPr>
                  <a:t>o 1</a:t>
                </a:r>
                <a:r>
                  <a:rPr lang="en-US" sz="2400" baseline="30000" dirty="0">
                    <a:solidFill>
                      <a:schemeClr val="tx1"/>
                    </a:solidFill>
                  </a:rPr>
                  <a:t>st</a:t>
                </a:r>
                <a:r>
                  <a:rPr lang="en-US" sz="2400" dirty="0">
                    <a:solidFill>
                      <a:schemeClr val="tx1"/>
                    </a:solidFill>
                  </a:rPr>
                  <a:t> Law says 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But our studies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say an ideal gas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), so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𝒅𝑻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too!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0DA8EBF-4B16-4A40-8D09-892C1DADA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49" y="446701"/>
                <a:ext cx="6191283" cy="3046988"/>
              </a:xfrm>
              <a:prstGeom prst="rect">
                <a:avLst/>
              </a:prstGeom>
              <a:blipFill>
                <a:blip r:embed="rId7"/>
                <a:stretch>
                  <a:fillRect l="-1431" t="-1660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3F55B646-3504-B64B-93F7-548409A34A69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37EE868D-2C82-444E-957B-D5D6AD30053D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AC49134-E51C-7448-9525-746537675DF0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084C951-0D18-244B-89B8-ABB27C8E24B3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084C951-0D18-244B-89B8-ABB27C8E2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88B9862-E147-F949-84AF-43DAC92EB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28D3169-C6B9-2540-8910-9CF05BD65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7355B33-1530-7F49-B4B2-152EDBE8FFA2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7355B33-1530-7F49-B4B2-152EDBE8FF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3F9E7476-EAFE-1E46-94DB-51BB0B06C0E4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2044A0C-7300-204E-AC8F-F46007252288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14D4B99-6048-A043-93D5-A02FBF3E7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21D05C2-B670-B142-A12F-01AEBA41DE9D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21D05C2-B670-B142-A12F-01AEBA41D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34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Single-step adiabatic expansion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87249" y="446701"/>
                <a:ext cx="5941098" cy="5582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New strategy …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S</a:t>
                </a:r>
                <a:r>
                  <a:rPr lang="en-US" sz="2400" dirty="0">
                    <a:solidFill>
                      <a:schemeClr val="tx1"/>
                    </a:solidFill>
                  </a:rPr>
                  <a:t>o 1</a:t>
                </a:r>
                <a:r>
                  <a:rPr lang="en-US" sz="2400" baseline="30000" dirty="0">
                    <a:solidFill>
                      <a:schemeClr val="tx1"/>
                    </a:solidFill>
                  </a:rPr>
                  <a:t>st</a:t>
                </a:r>
                <a:r>
                  <a:rPr lang="en-US" sz="2400" dirty="0">
                    <a:solidFill>
                      <a:schemeClr val="tx1"/>
                    </a:solidFill>
                  </a:rPr>
                  <a:t> Law says 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But our studies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say an ideal gas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), so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𝒅𝑻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too!</a:t>
                </a:r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Put them together!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𝒆𝒙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𝒅𝑽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𝒅𝑻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Call it an ideal gas!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𝑛𝑅𝑇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49" y="446701"/>
                <a:ext cx="5941098" cy="5582682"/>
              </a:xfrm>
              <a:prstGeom prst="rect">
                <a:avLst/>
              </a:prstGeom>
              <a:blipFill>
                <a:blip r:embed="rId6"/>
                <a:stretch>
                  <a:fillRect l="-1493" t="-909" b="-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0A8E9A-3DFD-874A-9FE5-3DADBD6124AE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3304FA82-F751-384B-B590-E84CF4C2BCBE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07AB91D-2609-7844-9A70-3512FFB9F861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0D235D3-AF7E-FF4A-A34B-6FD13951A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F2C9C69-9453-BB49-8B82-50E0C373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E2DB5E78-B020-EA46-BE1E-D59565C26EC9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E1268C2-6EA3-EE4B-A946-8071C067E72B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02B1885-3AF5-0F4F-B948-6657C724D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635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Single-step adiabatic expansion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87249" y="446701"/>
                <a:ext cx="3692615" cy="2631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Solve for this: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49" y="446701"/>
                <a:ext cx="3692615" cy="2631554"/>
              </a:xfrm>
              <a:prstGeom prst="rect">
                <a:avLst/>
              </a:prstGeom>
              <a:blipFill>
                <a:blip r:embed="rId6"/>
                <a:stretch>
                  <a:fillRect l="-2397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0A8E9A-3DFD-874A-9FE5-3DADBD6124AE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3304FA82-F751-384B-B590-E84CF4C2BCBE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07AB91D-2609-7844-9A70-3512FFB9F861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0D235D3-AF7E-FF4A-A34B-6FD13951A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F2C9C69-9453-BB49-8B82-50E0C373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E2DB5E78-B020-EA46-BE1E-D59565C26EC9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E1268C2-6EA3-EE4B-A946-8071C067E72B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02B1885-3AF5-0F4F-B948-6657C724D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21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Single-step adiabatic expansion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87250" y="446701"/>
                <a:ext cx="3524114" cy="1586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Solve for this: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𝒏𝑹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50" y="446701"/>
                <a:ext cx="3524114" cy="1586075"/>
              </a:xfrm>
              <a:prstGeom prst="rect">
                <a:avLst/>
              </a:prstGeom>
              <a:blipFill>
                <a:blip r:embed="rId6"/>
                <a:stretch>
                  <a:fillRect l="-2509" t="-3200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0A8E9A-3DFD-874A-9FE5-3DADBD6124AE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3304FA82-F751-384B-B590-E84CF4C2BCBE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07AB91D-2609-7844-9A70-3512FFB9F861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0D235D3-AF7E-FF4A-A34B-6FD13951A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F2C9C69-9453-BB49-8B82-50E0C373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E2DB5E78-B020-EA46-BE1E-D59565C26EC9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E1268C2-6EA3-EE4B-A946-8071C067E72B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02B1885-3AF5-0F4F-B948-6657C724D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94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Single-step adiabatic expansion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87250" y="446701"/>
                <a:ext cx="3524114" cy="4541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Some interpretation …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𝒏𝑹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dirty="0"/>
                  <a:t> is the fractional change in volume. Multiply that by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𝒏𝑹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to get the fractional change in temperature! Works with % too.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50" y="446701"/>
                <a:ext cx="3524114" cy="4541564"/>
              </a:xfrm>
              <a:prstGeom prst="rect">
                <a:avLst/>
              </a:prstGeom>
              <a:blipFill>
                <a:blip r:embed="rId6"/>
                <a:stretch>
                  <a:fillRect l="-2509" t="-1117" b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0A8E9A-3DFD-874A-9FE5-3DADBD6124AE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3304FA82-F751-384B-B590-E84CF4C2BCBE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07AB91D-2609-7844-9A70-3512FFB9F861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0D235D3-AF7E-FF4A-A34B-6FD13951A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F2C9C69-9453-BB49-8B82-50E0C373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E2DB5E78-B020-EA46-BE1E-D59565C26EC9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E1268C2-6EA3-EE4B-A946-8071C067E72B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02B1885-3AF5-0F4F-B948-6657C724D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rame 66">
            <a:extLst>
              <a:ext uri="{FF2B5EF4-FFF2-40B4-BE49-F238E27FC236}">
                <a16:creationId xmlns:a16="http://schemas.microsoft.com/office/drawing/2014/main" id="{124C7E06-4D4D-7D43-904D-5C94135B7C53}"/>
              </a:ext>
            </a:extLst>
          </p:cNvPr>
          <p:cNvSpPr/>
          <p:nvPr/>
        </p:nvSpPr>
        <p:spPr>
          <a:xfrm>
            <a:off x="3824476" y="927505"/>
            <a:ext cx="2946432" cy="1274536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04932" y="91961"/>
            <a:ext cx="839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thermodynamics frames the idea of heat and 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D9FDD4-5F08-7B48-AC3B-48F7A1BB1D24}"/>
              </a:ext>
            </a:extLst>
          </p:cNvPr>
          <p:cNvGrpSpPr/>
          <p:nvPr/>
        </p:nvGrpSpPr>
        <p:grpSpPr>
          <a:xfrm>
            <a:off x="1740645" y="1362456"/>
            <a:ext cx="1993859" cy="4133087"/>
            <a:chOff x="4405786" y="1487424"/>
            <a:chExt cx="1993859" cy="41330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3C8F4B-247D-1E4C-8618-16999B72CC6A}"/>
                </a:ext>
              </a:extLst>
            </p:cNvPr>
            <p:cNvGrpSpPr/>
            <p:nvPr/>
          </p:nvGrpSpPr>
          <p:grpSpPr>
            <a:xfrm>
              <a:off x="4405786" y="1487424"/>
              <a:ext cx="1061194" cy="4133087"/>
              <a:chOff x="3285153" y="1978730"/>
              <a:chExt cx="1493221" cy="4371091"/>
            </a:xfrm>
          </p:grpSpPr>
          <p:sp>
            <p:nvSpPr>
              <p:cNvPr id="17" name="Can 16">
                <a:extLst>
                  <a:ext uri="{FF2B5EF4-FFF2-40B4-BE49-F238E27FC236}">
                    <a16:creationId xmlns:a16="http://schemas.microsoft.com/office/drawing/2014/main" id="{57DAC6BD-388E-F140-B50D-9EA6084A54A7}"/>
                  </a:ext>
                </a:extLst>
              </p:cNvPr>
              <p:cNvSpPr/>
              <p:nvPr/>
            </p:nvSpPr>
            <p:spPr>
              <a:xfrm>
                <a:off x="3287082" y="3975651"/>
                <a:ext cx="1491289" cy="463825"/>
              </a:xfrm>
              <a:prstGeom prst="can">
                <a:avLst>
                  <a:gd name="adj" fmla="val 3857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an 17">
                <a:extLst>
                  <a:ext uri="{FF2B5EF4-FFF2-40B4-BE49-F238E27FC236}">
                    <a16:creationId xmlns:a16="http://schemas.microsoft.com/office/drawing/2014/main" id="{505DA5F5-31C5-1A4C-9754-F7F8EE588B19}"/>
                  </a:ext>
                </a:extLst>
              </p:cNvPr>
              <p:cNvSpPr/>
              <p:nvPr/>
            </p:nvSpPr>
            <p:spPr>
              <a:xfrm>
                <a:off x="3287084" y="1978730"/>
                <a:ext cx="1491290" cy="4371091"/>
              </a:xfrm>
              <a:prstGeom prst="can">
                <a:avLst>
                  <a:gd name="adj" fmla="val 1549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5DDE661-F8D5-9E45-9EB7-52E643560850}"/>
                  </a:ext>
                </a:extLst>
              </p:cNvPr>
              <p:cNvGrpSpPr/>
              <p:nvPr/>
            </p:nvGrpSpPr>
            <p:grpSpPr>
              <a:xfrm>
                <a:off x="3625218" y="3261926"/>
                <a:ext cx="854526" cy="811089"/>
                <a:chOff x="4009533" y="4043805"/>
                <a:chExt cx="854526" cy="811089"/>
              </a:xfrm>
            </p:grpSpPr>
            <p:sp>
              <p:nvSpPr>
                <p:cNvPr id="21" name="Down Arrow 20">
                  <a:extLst>
                    <a:ext uri="{FF2B5EF4-FFF2-40B4-BE49-F238E27FC236}">
                      <a16:creationId xmlns:a16="http://schemas.microsoft.com/office/drawing/2014/main" id="{A68C29E4-B42A-9C41-8006-05304C302F8E}"/>
                    </a:ext>
                  </a:extLst>
                </p:cNvPr>
                <p:cNvSpPr/>
                <p:nvPr/>
              </p:nvSpPr>
              <p:spPr>
                <a:xfrm>
                  <a:off x="4265788" y="4576486"/>
                  <a:ext cx="298649" cy="278408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5C72171-EB5F-1344-A1BE-75820E5E2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9533" y="4043805"/>
                      <a:ext cx="854526" cy="4882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5C72171-EB5F-1344-A1BE-75820E5E22A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9533" y="4043805"/>
                      <a:ext cx="854526" cy="48825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8375D14-12E6-1945-BF45-1B6698AE2DED}"/>
                      </a:ext>
                    </a:extLst>
                  </p:cNvPr>
                  <p:cNvSpPr/>
                  <p:nvPr/>
                </p:nvSpPr>
                <p:spPr>
                  <a:xfrm>
                    <a:off x="3285153" y="5060587"/>
                    <a:ext cx="1491289" cy="8137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sz="2000" dirty="0"/>
                      <a:t>(system)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8375D14-12E6-1945-BF45-1B6698AE2D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5153" y="5060587"/>
                    <a:ext cx="1491289" cy="8137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952" r="-5952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485197-BD9F-9942-AF43-8DEC0A923218}"/>
                    </a:ext>
                  </a:extLst>
                </p:cNvPr>
                <p:cNvSpPr/>
                <p:nvPr/>
              </p:nvSpPr>
              <p:spPr>
                <a:xfrm>
                  <a:off x="5792355" y="3236844"/>
                  <a:ext cx="6072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𝑠𝑢𝑟𝑟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485197-BD9F-9942-AF43-8DEC0A9232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2355" y="3236844"/>
                  <a:ext cx="60729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041" r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923DA-AA60-D446-8BC7-AEF15C2BA6D7}"/>
                  </a:ext>
                </a:extLst>
              </p:cNvPr>
              <p:cNvSpPr txBox="1"/>
              <p:nvPr/>
            </p:nvSpPr>
            <p:spPr>
              <a:xfrm>
                <a:off x="4888628" y="976585"/>
                <a:ext cx="712214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equilibrium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the </a:t>
                </a:r>
                <a:r>
                  <a:rPr lang="en-US" sz="2400" b="1" dirty="0"/>
                  <a:t>temperature</a:t>
                </a:r>
                <a:r>
                  <a:rPr lang="en-US" sz="2400" dirty="0"/>
                  <a:t> of the system and surroundings are different, energy is transferred as </a:t>
                </a:r>
                <a:r>
                  <a:rPr lang="en-US" sz="2400" b="1" dirty="0"/>
                  <a:t>heat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923DA-AA60-D446-8BC7-AEF15C2BA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628" y="976585"/>
                <a:ext cx="7122140" cy="1569660"/>
              </a:xfrm>
              <a:prstGeom prst="rect">
                <a:avLst/>
              </a:prstGeom>
              <a:blipFill>
                <a:blip r:embed="rId5"/>
                <a:stretch>
                  <a:fillRect l="-1246" t="-24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61463F3-73EB-0B48-9D7E-9610B7C8EBE1}"/>
              </a:ext>
            </a:extLst>
          </p:cNvPr>
          <p:cNvSpPr txBox="1"/>
          <p:nvPr/>
        </p:nvSpPr>
        <p:spPr>
          <a:xfrm>
            <a:off x="3659883" y="4294053"/>
            <a:ext cx="191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surroundings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BA8AD1B-BAF4-EC43-A834-7AF95279194F}"/>
              </a:ext>
            </a:extLst>
          </p:cNvPr>
          <p:cNvGrpSpPr/>
          <p:nvPr/>
        </p:nvGrpSpPr>
        <p:grpSpPr>
          <a:xfrm>
            <a:off x="5439923" y="2921167"/>
            <a:ext cx="5817449" cy="2960248"/>
            <a:chOff x="7122533" y="538562"/>
            <a:chExt cx="5817449" cy="2960248"/>
          </a:xfrm>
        </p:grpSpPr>
        <p:sp>
          <p:nvSpPr>
            <p:cNvPr id="48" name="Donut 47">
              <a:extLst>
                <a:ext uri="{FF2B5EF4-FFF2-40B4-BE49-F238E27FC236}">
                  <a16:creationId xmlns:a16="http://schemas.microsoft.com/office/drawing/2014/main" id="{C6F78DAA-C3A1-BA46-8BC4-717F824ED306}"/>
                </a:ext>
              </a:extLst>
            </p:cNvPr>
            <p:cNvSpPr/>
            <p:nvPr/>
          </p:nvSpPr>
          <p:spPr>
            <a:xfrm>
              <a:off x="9173981" y="1774942"/>
              <a:ext cx="2068642" cy="1723868"/>
            </a:xfrm>
            <a:prstGeom prst="donut">
              <a:avLst>
                <a:gd name="adj" fmla="val 493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7D5E87A-1F68-FF40-9ACD-99BF416EB8A5}"/>
                </a:ext>
              </a:extLst>
            </p:cNvPr>
            <p:cNvSpPr txBox="1"/>
            <p:nvPr/>
          </p:nvSpPr>
          <p:spPr>
            <a:xfrm>
              <a:off x="9598664" y="2251733"/>
              <a:ext cx="12249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  <a:p>
              <a:pPr algn="ctr"/>
              <a:r>
                <a:rPr lang="en-US" sz="2000" dirty="0"/>
                <a:t>(system)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BF99944-90BE-E640-A34C-2AFC0E2E0D71}"/>
                </a:ext>
              </a:extLst>
            </p:cNvPr>
            <p:cNvGrpSpPr/>
            <p:nvPr/>
          </p:nvGrpSpPr>
          <p:grpSpPr>
            <a:xfrm>
              <a:off x="10523096" y="538562"/>
              <a:ext cx="2416886" cy="1739943"/>
              <a:chOff x="10523096" y="538562"/>
              <a:chExt cx="2416886" cy="1739943"/>
            </a:xfrm>
          </p:grpSpPr>
          <p:cxnSp>
            <p:nvCxnSpPr>
              <p:cNvPr id="54" name="Curved Connector 53">
                <a:extLst>
                  <a:ext uri="{FF2B5EF4-FFF2-40B4-BE49-F238E27FC236}">
                    <a16:creationId xmlns:a16="http://schemas.microsoft.com/office/drawing/2014/main" id="{6241D11B-034F-B841-A046-819A1CEB62AE}"/>
                  </a:ext>
                </a:extLst>
              </p:cNvPr>
              <p:cNvCxnSpPr/>
              <p:nvPr/>
            </p:nvCxnSpPr>
            <p:spPr>
              <a:xfrm rot="5400000">
                <a:off x="10178322" y="1289154"/>
                <a:ext cx="1334125" cy="644577"/>
              </a:xfrm>
              <a:prstGeom prst="curvedConnector3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1BEE067-EF50-B840-BE64-57EAA0B52CD6}"/>
                      </a:ext>
                    </a:extLst>
                  </p:cNvPr>
                  <p:cNvSpPr/>
                  <p:nvPr/>
                </p:nvSpPr>
                <p:spPr>
                  <a:xfrm>
                    <a:off x="11213547" y="538562"/>
                    <a:ext cx="1726435" cy="101566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&gt;0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</a:endParaRPr>
                  </a:p>
                  <a:p>
                    <a:r>
                      <a:rPr lang="en-US" sz="2000" dirty="0">
                        <a:solidFill>
                          <a:srgbClr val="FF0000"/>
                        </a:solidFill>
                      </a:rPr>
                      <a:t>Heating occurs</a:t>
                    </a:r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1BEE067-EF50-B840-BE64-57EAA0B52C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13547" y="538562"/>
                    <a:ext cx="1726435" cy="101566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650" r="-2190" b="-853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9BDA206-0EB4-7642-BB40-C699A0C52D36}"/>
                </a:ext>
              </a:extLst>
            </p:cNvPr>
            <p:cNvGrpSpPr/>
            <p:nvPr/>
          </p:nvGrpSpPr>
          <p:grpSpPr>
            <a:xfrm>
              <a:off x="7122533" y="595779"/>
              <a:ext cx="2776651" cy="1668733"/>
              <a:chOff x="8267804" y="687007"/>
              <a:chExt cx="2776651" cy="1668733"/>
            </a:xfrm>
          </p:grpSpPr>
          <p:cxnSp>
            <p:nvCxnSpPr>
              <p:cNvPr id="52" name="Curved Connector 51">
                <a:extLst>
                  <a:ext uri="{FF2B5EF4-FFF2-40B4-BE49-F238E27FC236}">
                    <a16:creationId xmlns:a16="http://schemas.microsoft.com/office/drawing/2014/main" id="{35D43784-2D4D-CF47-AA9A-10E0D469BD5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0090626" y="1781184"/>
                <a:ext cx="953829" cy="574556"/>
              </a:xfrm>
              <a:prstGeom prst="curvedConnector3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FE66C6D6-C927-C449-A31E-08F4B6D106E7}"/>
                      </a:ext>
                    </a:extLst>
                  </p:cNvPr>
                  <p:cNvSpPr/>
                  <p:nvPr/>
                </p:nvSpPr>
                <p:spPr>
                  <a:xfrm>
                    <a:off x="8267804" y="687007"/>
                    <a:ext cx="1695144" cy="101566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&lt;0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accent1"/>
                      </a:solidFill>
                    </a:endParaRPr>
                  </a:p>
                  <a:p>
                    <a:r>
                      <a:rPr lang="en-US" sz="2000" dirty="0">
                        <a:solidFill>
                          <a:schemeClr val="accent1"/>
                        </a:solidFill>
                      </a:rPr>
                      <a:t>Cooling occurs</a:t>
                    </a:r>
                  </a:p>
                </p:txBody>
              </p:sp>
            </mc:Choice>
            <mc:Fallback xmlns="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FE66C6D6-C927-C449-A31E-08F4B6D106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7804" y="687007"/>
                    <a:ext cx="1695144" cy="101566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731" r="-2985" b="-98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425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04932" y="91961"/>
            <a:ext cx="839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thermodynamics frames the idea of heat and 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D9FDD4-5F08-7B48-AC3B-48F7A1BB1D24}"/>
              </a:ext>
            </a:extLst>
          </p:cNvPr>
          <p:cNvGrpSpPr/>
          <p:nvPr/>
        </p:nvGrpSpPr>
        <p:grpSpPr>
          <a:xfrm>
            <a:off x="1740645" y="1362456"/>
            <a:ext cx="1993859" cy="4133087"/>
            <a:chOff x="4405786" y="1487424"/>
            <a:chExt cx="1993859" cy="41330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3C8F4B-247D-1E4C-8618-16999B72CC6A}"/>
                </a:ext>
              </a:extLst>
            </p:cNvPr>
            <p:cNvGrpSpPr/>
            <p:nvPr/>
          </p:nvGrpSpPr>
          <p:grpSpPr>
            <a:xfrm>
              <a:off x="4405786" y="1487424"/>
              <a:ext cx="1061194" cy="4133087"/>
              <a:chOff x="3285153" y="1978730"/>
              <a:chExt cx="1493221" cy="4371091"/>
            </a:xfrm>
          </p:grpSpPr>
          <p:sp>
            <p:nvSpPr>
              <p:cNvPr id="17" name="Can 16">
                <a:extLst>
                  <a:ext uri="{FF2B5EF4-FFF2-40B4-BE49-F238E27FC236}">
                    <a16:creationId xmlns:a16="http://schemas.microsoft.com/office/drawing/2014/main" id="{57DAC6BD-388E-F140-B50D-9EA6084A54A7}"/>
                  </a:ext>
                </a:extLst>
              </p:cNvPr>
              <p:cNvSpPr/>
              <p:nvPr/>
            </p:nvSpPr>
            <p:spPr>
              <a:xfrm>
                <a:off x="3287082" y="3975651"/>
                <a:ext cx="1491289" cy="463825"/>
              </a:xfrm>
              <a:prstGeom prst="can">
                <a:avLst>
                  <a:gd name="adj" fmla="val 3857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an 17">
                <a:extLst>
                  <a:ext uri="{FF2B5EF4-FFF2-40B4-BE49-F238E27FC236}">
                    <a16:creationId xmlns:a16="http://schemas.microsoft.com/office/drawing/2014/main" id="{505DA5F5-31C5-1A4C-9754-F7F8EE588B19}"/>
                  </a:ext>
                </a:extLst>
              </p:cNvPr>
              <p:cNvSpPr/>
              <p:nvPr/>
            </p:nvSpPr>
            <p:spPr>
              <a:xfrm>
                <a:off x="3287084" y="1978730"/>
                <a:ext cx="1491290" cy="4371091"/>
              </a:xfrm>
              <a:prstGeom prst="can">
                <a:avLst>
                  <a:gd name="adj" fmla="val 1549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5DDE661-F8D5-9E45-9EB7-52E643560850}"/>
                  </a:ext>
                </a:extLst>
              </p:cNvPr>
              <p:cNvGrpSpPr/>
              <p:nvPr/>
            </p:nvGrpSpPr>
            <p:grpSpPr>
              <a:xfrm>
                <a:off x="3625218" y="3261926"/>
                <a:ext cx="854526" cy="811089"/>
                <a:chOff x="4009533" y="4043805"/>
                <a:chExt cx="854526" cy="811089"/>
              </a:xfrm>
            </p:grpSpPr>
            <p:sp>
              <p:nvSpPr>
                <p:cNvPr id="21" name="Down Arrow 20">
                  <a:extLst>
                    <a:ext uri="{FF2B5EF4-FFF2-40B4-BE49-F238E27FC236}">
                      <a16:creationId xmlns:a16="http://schemas.microsoft.com/office/drawing/2014/main" id="{A68C29E4-B42A-9C41-8006-05304C302F8E}"/>
                    </a:ext>
                  </a:extLst>
                </p:cNvPr>
                <p:cNvSpPr/>
                <p:nvPr/>
              </p:nvSpPr>
              <p:spPr>
                <a:xfrm>
                  <a:off x="4265788" y="4576486"/>
                  <a:ext cx="298649" cy="278408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5C72171-EB5F-1344-A1BE-75820E5E2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9533" y="4043805"/>
                      <a:ext cx="854526" cy="4882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25C72171-EB5F-1344-A1BE-75820E5E22A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9533" y="4043805"/>
                      <a:ext cx="854526" cy="48825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8375D14-12E6-1945-BF45-1B6698AE2DED}"/>
                      </a:ext>
                    </a:extLst>
                  </p:cNvPr>
                  <p:cNvSpPr/>
                  <p:nvPr/>
                </p:nvSpPr>
                <p:spPr>
                  <a:xfrm>
                    <a:off x="3285153" y="5060587"/>
                    <a:ext cx="1491289" cy="81374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sz="2000" dirty="0"/>
                      <a:t>(system)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8375D14-12E6-1945-BF45-1B6698AE2D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5153" y="5060587"/>
                    <a:ext cx="1491289" cy="8137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952" r="-5952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485197-BD9F-9942-AF43-8DEC0A923218}"/>
                    </a:ext>
                  </a:extLst>
                </p:cNvPr>
                <p:cNvSpPr/>
                <p:nvPr/>
              </p:nvSpPr>
              <p:spPr>
                <a:xfrm>
                  <a:off x="5792355" y="3236844"/>
                  <a:ext cx="6072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𝑠𝑢𝑟𝑟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485197-BD9F-9942-AF43-8DEC0A9232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2355" y="3236844"/>
                  <a:ext cx="60729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041" r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923DA-AA60-D446-8BC7-AEF15C2BA6D7}"/>
                  </a:ext>
                </a:extLst>
              </p:cNvPr>
              <p:cNvSpPr txBox="1"/>
              <p:nvPr/>
            </p:nvSpPr>
            <p:spPr>
              <a:xfrm>
                <a:off x="4888628" y="976585"/>
                <a:ext cx="613317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equilibrium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the </a:t>
                </a:r>
                <a:r>
                  <a:rPr lang="en-US" sz="2400" b="1" dirty="0"/>
                  <a:t>pressure</a:t>
                </a:r>
                <a:r>
                  <a:rPr lang="en-US" sz="2400" dirty="0"/>
                  <a:t> is different, system expands or contracts and energy is transferred as </a:t>
                </a:r>
                <a:r>
                  <a:rPr lang="en-US" sz="2400" b="1" dirty="0"/>
                  <a:t>work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923DA-AA60-D446-8BC7-AEF15C2BA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628" y="976585"/>
                <a:ext cx="6133171" cy="1569660"/>
              </a:xfrm>
              <a:prstGeom prst="rect">
                <a:avLst/>
              </a:prstGeom>
              <a:blipFill>
                <a:blip r:embed="rId5"/>
                <a:stretch>
                  <a:fillRect l="-1446" t="-24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61463F3-73EB-0B48-9D7E-9610B7C8EBE1}"/>
              </a:ext>
            </a:extLst>
          </p:cNvPr>
          <p:cNvSpPr txBox="1"/>
          <p:nvPr/>
        </p:nvSpPr>
        <p:spPr>
          <a:xfrm>
            <a:off x="3659883" y="4294053"/>
            <a:ext cx="191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surroundings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3FE004-6EEF-C74E-A506-CF6528AA3E4D}"/>
              </a:ext>
            </a:extLst>
          </p:cNvPr>
          <p:cNvGrpSpPr/>
          <p:nvPr/>
        </p:nvGrpSpPr>
        <p:grpSpPr>
          <a:xfrm>
            <a:off x="5787036" y="4396182"/>
            <a:ext cx="2642904" cy="2331455"/>
            <a:chOff x="6917283" y="3244839"/>
            <a:chExt cx="2642904" cy="233145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73F206E-4F3B-8040-8CAF-4FDCE197D3C3}"/>
                </a:ext>
              </a:extLst>
            </p:cNvPr>
            <p:cNvGrpSpPr/>
            <p:nvPr/>
          </p:nvGrpSpPr>
          <p:grpSpPr>
            <a:xfrm>
              <a:off x="6917283" y="3244839"/>
              <a:ext cx="2642904" cy="2331455"/>
              <a:chOff x="1147177" y="3910460"/>
              <a:chExt cx="3292300" cy="2698574"/>
            </a:xfrm>
          </p:grpSpPr>
          <p:sp>
            <p:nvSpPr>
              <p:cNvPr id="38" name="Donut 37">
                <a:extLst>
                  <a:ext uri="{FF2B5EF4-FFF2-40B4-BE49-F238E27FC236}">
                    <a16:creationId xmlns:a16="http://schemas.microsoft.com/office/drawing/2014/main" id="{9AA584EB-F4D2-E44C-9383-63A1B85B18F8}"/>
                  </a:ext>
                </a:extLst>
              </p:cNvPr>
              <p:cNvSpPr/>
              <p:nvPr/>
            </p:nvSpPr>
            <p:spPr>
              <a:xfrm>
                <a:off x="1606409" y="4479007"/>
                <a:ext cx="2329488" cy="1958814"/>
              </a:xfrm>
              <a:prstGeom prst="donut">
                <a:avLst>
                  <a:gd name="adj" fmla="val 3384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Donut 38">
                <a:extLst>
                  <a:ext uri="{FF2B5EF4-FFF2-40B4-BE49-F238E27FC236}">
                    <a16:creationId xmlns:a16="http://schemas.microsoft.com/office/drawing/2014/main" id="{F77226C3-0E54-C342-941A-5CD283BC6B94}"/>
                  </a:ext>
                </a:extLst>
              </p:cNvPr>
              <p:cNvSpPr/>
              <p:nvPr/>
            </p:nvSpPr>
            <p:spPr>
              <a:xfrm>
                <a:off x="1147177" y="3910460"/>
                <a:ext cx="3292300" cy="2698574"/>
              </a:xfrm>
              <a:prstGeom prst="donut">
                <a:avLst>
                  <a:gd name="adj" fmla="val 20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D43C725-FB0F-BD48-8125-A2596BEEF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7660" y="4866641"/>
                <a:ext cx="374258" cy="23636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4BF5177-069D-9145-B7C8-CE27B271AB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197" y="4160981"/>
                <a:ext cx="177305" cy="31858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54DC61B-5DF2-DC4C-9288-EDC6F3304099}"/>
                    </a:ext>
                  </a:extLst>
                </p:cNvPr>
                <p:cNvSpPr/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(system)</a:t>
                  </a: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54DC61B-5DF2-DC4C-9288-EDC6F33040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02" y="4103789"/>
                  <a:ext cx="1059821" cy="769441"/>
                </a:xfrm>
                <a:prstGeom prst="rect">
                  <a:avLst/>
                </a:prstGeom>
                <a:blipFill>
                  <a:blip r:embed="rId6"/>
                  <a:stretch>
                    <a:fillRect l="-5882" r="-5882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EB5A4C5-06CB-8A4A-B6F8-AA6791ED79AD}"/>
                  </a:ext>
                </a:extLst>
              </p:cNvPr>
              <p:cNvSpPr/>
              <p:nvPr/>
            </p:nvSpPr>
            <p:spPr>
              <a:xfrm>
                <a:off x="8793406" y="2766789"/>
                <a:ext cx="2924122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System contracts </a:t>
                </a:r>
              </a:p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“Surroundings do work on the system”</a:t>
                </a: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EB5A4C5-06CB-8A4A-B6F8-AA6791ED7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06" y="2766789"/>
                <a:ext cx="2924122" cy="1631216"/>
              </a:xfrm>
              <a:prstGeom prst="rect">
                <a:avLst/>
              </a:prstGeom>
              <a:blipFill>
                <a:blip r:embed="rId7"/>
                <a:stretch>
                  <a:fillRect l="-1299" r="-3463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A7949D7-AF4D-5442-827D-1F697972E4AA}"/>
                  </a:ext>
                </a:extLst>
              </p:cNvPr>
              <p:cNvSpPr/>
              <p:nvPr/>
            </p:nvSpPr>
            <p:spPr>
              <a:xfrm>
                <a:off x="5736005" y="2757933"/>
                <a:ext cx="2924123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rgbClr val="0070C0"/>
                    </a:solidFill>
                  </a:rPr>
                  <a:t>System expands</a:t>
                </a:r>
              </a:p>
              <a:p>
                <a:pPr algn="ctr"/>
                <a:r>
                  <a:rPr lang="en-US" sz="2000" dirty="0">
                    <a:solidFill>
                      <a:srgbClr val="0070C0"/>
                    </a:solidFill>
                  </a:rPr>
                  <a:t>“System does work on the surroundings”</a:t>
                </a: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A7949D7-AF4D-5442-827D-1F697972E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005" y="2757933"/>
                <a:ext cx="2924123" cy="1631216"/>
              </a:xfrm>
              <a:prstGeom prst="rect">
                <a:avLst/>
              </a:prstGeom>
              <a:blipFill>
                <a:blip r:embed="rId8"/>
                <a:stretch>
                  <a:fillRect l="-1293" r="-3017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F6C01A29-2A98-1D4C-9077-FB0024D358C8}"/>
              </a:ext>
            </a:extLst>
          </p:cNvPr>
          <p:cNvGrpSpPr/>
          <p:nvPr/>
        </p:nvGrpSpPr>
        <p:grpSpPr>
          <a:xfrm>
            <a:off x="9443875" y="4916504"/>
            <a:ext cx="1870004" cy="1692333"/>
            <a:chOff x="7285933" y="3736039"/>
            <a:chExt cx="1870004" cy="169233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FA3817E-4D6C-884A-BDAF-D2B27E12E799}"/>
                </a:ext>
              </a:extLst>
            </p:cNvPr>
            <p:cNvGrpSpPr/>
            <p:nvPr/>
          </p:nvGrpSpPr>
          <p:grpSpPr>
            <a:xfrm>
              <a:off x="7285933" y="3736039"/>
              <a:ext cx="1870004" cy="1692333"/>
              <a:chOff x="1606409" y="4479007"/>
              <a:chExt cx="2329488" cy="1958814"/>
            </a:xfrm>
          </p:grpSpPr>
          <p:sp>
            <p:nvSpPr>
              <p:cNvPr id="58" name="Donut 57">
                <a:extLst>
                  <a:ext uri="{FF2B5EF4-FFF2-40B4-BE49-F238E27FC236}">
                    <a16:creationId xmlns:a16="http://schemas.microsoft.com/office/drawing/2014/main" id="{4E051B1E-D7DA-714E-985F-C170C674F16D}"/>
                  </a:ext>
                </a:extLst>
              </p:cNvPr>
              <p:cNvSpPr/>
              <p:nvPr/>
            </p:nvSpPr>
            <p:spPr>
              <a:xfrm>
                <a:off x="1606409" y="4479007"/>
                <a:ext cx="2329488" cy="1958814"/>
              </a:xfrm>
              <a:prstGeom prst="donut">
                <a:avLst>
                  <a:gd name="adj" fmla="val 3384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Donut 58">
                <a:extLst>
                  <a:ext uri="{FF2B5EF4-FFF2-40B4-BE49-F238E27FC236}">
                    <a16:creationId xmlns:a16="http://schemas.microsoft.com/office/drawing/2014/main" id="{816BF10E-D106-794E-86D1-0BC6A0D33311}"/>
                  </a:ext>
                </a:extLst>
              </p:cNvPr>
              <p:cNvSpPr/>
              <p:nvPr/>
            </p:nvSpPr>
            <p:spPr>
              <a:xfrm>
                <a:off x="1909998" y="4996606"/>
                <a:ext cx="1722310" cy="1034916"/>
              </a:xfrm>
              <a:prstGeom prst="donut">
                <a:avLst>
                  <a:gd name="adj" fmla="val 5811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BE761FF-350B-2A4D-B74B-7D14FD8831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0415" y="5115911"/>
                <a:ext cx="283900" cy="17018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5FB9B58-7613-9141-BBEA-323BC47C5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9876" y="4617497"/>
                <a:ext cx="137544" cy="379109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386EE4EE-8F32-5D4A-8B50-FD3BA6D400BB}"/>
                    </a:ext>
                  </a:extLst>
                </p:cNvPr>
                <p:cNvSpPr/>
                <p:nvPr/>
              </p:nvSpPr>
              <p:spPr>
                <a:xfrm>
                  <a:off x="7707102" y="4181846"/>
                  <a:ext cx="1059821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b="0" dirty="0">
                    <a:solidFill>
                      <a:schemeClr val="tx1"/>
                    </a:solidFill>
                  </a:endParaRPr>
                </a:p>
                <a:p>
                  <a:r>
                    <a:rPr lang="en-US" sz="2000" dirty="0">
                      <a:solidFill>
                        <a:schemeClr val="tx1"/>
                      </a:solidFill>
                    </a:rPr>
                    <a:t>(system)</a:t>
                  </a: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386EE4EE-8F32-5D4A-8B50-FD3BA6D40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102" y="4181846"/>
                  <a:ext cx="1059821" cy="769441"/>
                </a:xfrm>
                <a:prstGeom prst="rect">
                  <a:avLst/>
                </a:prstGeom>
                <a:blipFill>
                  <a:blip r:embed="rId9"/>
                  <a:stretch>
                    <a:fillRect l="-5882" r="-4706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08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839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  <a:r>
              <a:rPr lang="en-US" sz="2400" b="1" baseline="30000" dirty="0"/>
              <a:t>st</a:t>
            </a:r>
            <a:r>
              <a:rPr lang="en-US" sz="2400" b="1" dirty="0"/>
              <a:t> law, infinitesimal form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40EDAA-6A51-B744-8BB9-4DCA81A067C0}"/>
                  </a:ext>
                </a:extLst>
              </p:cNvPr>
              <p:cNvSpPr txBox="1"/>
              <p:nvPr/>
            </p:nvSpPr>
            <p:spPr>
              <a:xfrm>
                <a:off x="193782" y="664311"/>
                <a:ext cx="1043601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𝒅𝑼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𝒅𝒒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𝒅𝒘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is the same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that we’ve been talking about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 is positive, the energy of the system goes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up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 is negative, the energy of the system goes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down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changes are large, we say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40EDAA-6A51-B744-8BB9-4DCA81A06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82" y="664311"/>
                <a:ext cx="10436019" cy="2677656"/>
              </a:xfrm>
              <a:prstGeom prst="rect">
                <a:avLst/>
              </a:prstGeom>
              <a:blipFill>
                <a:blip r:embed="rId2"/>
                <a:stretch>
                  <a:fillRect l="-851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486C14D-B6BB-9A4F-B0B7-6503F76DA5AC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2927580" y="-2519032"/>
              <a:chExt cx="17025401" cy="727375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33AA5F8-39B5-5C4B-913F-A840D39ED361}"/>
                  </a:ext>
                </a:extLst>
              </p:cNvPr>
              <p:cNvGrpSpPr/>
              <p:nvPr/>
            </p:nvGrpSpPr>
            <p:grpSpPr>
              <a:xfrm>
                <a:off x="-2927580" y="-2519032"/>
                <a:ext cx="17025401" cy="7273754"/>
                <a:chOff x="-7264053" y="-1522649"/>
                <a:chExt cx="17025401" cy="7273754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08BA57AD-9DBE-3148-87D4-7C94C1381777}"/>
                    </a:ext>
                  </a:extLst>
                </p:cNvPr>
                <p:cNvGrpSpPr/>
                <p:nvPr/>
              </p:nvGrpSpPr>
              <p:grpSpPr>
                <a:xfrm>
                  <a:off x="2196621" y="1301259"/>
                  <a:ext cx="5095406" cy="4449846"/>
                  <a:chOff x="1321977" y="1539799"/>
                  <a:chExt cx="5095406" cy="444984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AC4C8024-B96F-1540-9561-7379F8584EBF}"/>
                      </a:ext>
                    </a:extLst>
                  </p:cNvPr>
                  <p:cNvGrpSpPr/>
                  <p:nvPr/>
                </p:nvGrpSpPr>
                <p:grpSpPr>
                  <a:xfrm>
                    <a:off x="1321977" y="1539799"/>
                    <a:ext cx="5095406" cy="4449846"/>
                    <a:chOff x="2177322" y="1859897"/>
                    <a:chExt cx="5095406" cy="4449846"/>
                  </a:xfrm>
                </p:grpSpPr>
                <p:sp>
                  <p:nvSpPr>
                    <p:cNvPr id="33" name="Frame 32">
                      <a:extLst>
                        <a:ext uri="{FF2B5EF4-FFF2-40B4-BE49-F238E27FC236}">
                          <a16:creationId xmlns:a16="http://schemas.microsoft.com/office/drawing/2014/main" id="{D68BD596-B277-A046-B32E-2CD122985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8564" y="2338466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Frame 33">
                      <a:extLst>
                        <a:ext uri="{FF2B5EF4-FFF2-40B4-BE49-F238E27FC236}">
                          <a16:creationId xmlns:a16="http://schemas.microsoft.com/office/drawing/2014/main" id="{7B5EB19A-AB09-374D-AEBF-5C09226BE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5620" y="1859897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F8396F2E-66FA-C640-A8CE-C8D56AFD61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03554" y="1866835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73971957-E19B-304A-98FF-173D0A14C60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35711" y="1917358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BB071D00-6653-3045-9669-0D129E7D690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52336" y="5317376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7B8F546F-4C4A-3A44-BC0F-C56043C291D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177322" y="5334001"/>
                      <a:ext cx="719528" cy="494675"/>
                    </a:xfrm>
                    <a:prstGeom prst="line">
                      <a:avLst/>
                    </a:prstGeom>
                    <a:ln w="63500">
                      <a:solidFill>
                        <a:schemeClr val="accent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B016F11F-660D-4A41-BA22-17998D028F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242" y="5848078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7CF41985-AEDE-214E-A4C3-F740446D4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5877" y="4791001"/>
                      <a:ext cx="35939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V</a:t>
                      </a:r>
                    </a:p>
                  </p:txBody>
                </p: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67C232A9-393A-AE41-B792-4C78D6D8CD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3554" y="5824238"/>
                      <a:ext cx="4314668" cy="0"/>
                    </a:xfrm>
                    <a:prstGeom prst="line">
                      <a:avLst/>
                    </a:prstGeom>
                    <a:ln w="63500"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D96E945-3D92-4F47-BE77-512549DC3D0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61461" y="4222012"/>
                    <a:ext cx="662066" cy="408928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0A4C6BCC-8348-0D42-8D86-1FDF7D15D3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057" y="3446291"/>
                    <a:ext cx="677055" cy="486637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EDB7A530-1C2B-7D45-8C03-502C393D94BC}"/>
                    </a:ext>
                  </a:extLst>
                </p:cNvPr>
                <p:cNvSpPr/>
                <p:nvPr/>
              </p:nvSpPr>
              <p:spPr>
                <a:xfrm>
                  <a:off x="-6548553" y="-1522649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277ECA4A-7553-6D41-AD93-5B9A4B802ABF}"/>
                    </a:ext>
                  </a:extLst>
                </p:cNvPr>
                <p:cNvSpPr/>
                <p:nvPr/>
              </p:nvSpPr>
              <p:spPr>
                <a:xfrm>
                  <a:off x="-7264053" y="-1075780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1DB1309-DD7F-0C48-BCF2-E4602063FD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26114" y="3749989"/>
                <a:ext cx="1177719" cy="411595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350327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00198" y="2830276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ame 42">
            <a:extLst>
              <a:ext uri="{FF2B5EF4-FFF2-40B4-BE49-F238E27FC236}">
                <a16:creationId xmlns:a16="http://schemas.microsoft.com/office/drawing/2014/main" id="{2274508B-F9F5-7F4E-B021-74D6253448B1}"/>
              </a:ext>
            </a:extLst>
          </p:cNvPr>
          <p:cNvSpPr/>
          <p:nvPr/>
        </p:nvSpPr>
        <p:spPr>
          <a:xfrm>
            <a:off x="4226598" y="953040"/>
            <a:ext cx="2388426" cy="563357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1" y="0"/>
            <a:ext cx="10041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heating (or cooling) a diatomic ideal gas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486C14D-B6BB-9A4F-B0B7-6503F76DA5AC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2927580" y="-2519032"/>
              <a:chExt cx="17025401" cy="727375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33AA5F8-39B5-5C4B-913F-A840D39ED361}"/>
                  </a:ext>
                </a:extLst>
              </p:cNvPr>
              <p:cNvGrpSpPr/>
              <p:nvPr/>
            </p:nvGrpSpPr>
            <p:grpSpPr>
              <a:xfrm>
                <a:off x="-2927580" y="-2519032"/>
                <a:ext cx="17025401" cy="7273754"/>
                <a:chOff x="-7264053" y="-1522649"/>
                <a:chExt cx="17025401" cy="7273754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08BA57AD-9DBE-3148-87D4-7C94C1381777}"/>
                    </a:ext>
                  </a:extLst>
                </p:cNvPr>
                <p:cNvGrpSpPr/>
                <p:nvPr/>
              </p:nvGrpSpPr>
              <p:grpSpPr>
                <a:xfrm>
                  <a:off x="2196621" y="1301259"/>
                  <a:ext cx="5095406" cy="4449846"/>
                  <a:chOff x="1321977" y="1539799"/>
                  <a:chExt cx="5095406" cy="444984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AC4C8024-B96F-1540-9561-7379F8584EBF}"/>
                      </a:ext>
                    </a:extLst>
                  </p:cNvPr>
                  <p:cNvGrpSpPr/>
                  <p:nvPr/>
                </p:nvGrpSpPr>
                <p:grpSpPr>
                  <a:xfrm>
                    <a:off x="1321977" y="1539799"/>
                    <a:ext cx="5095406" cy="4449846"/>
                    <a:chOff x="2177322" y="1859897"/>
                    <a:chExt cx="5095406" cy="4449846"/>
                  </a:xfrm>
                </p:grpSpPr>
                <p:sp>
                  <p:nvSpPr>
                    <p:cNvPr id="33" name="Frame 32">
                      <a:extLst>
                        <a:ext uri="{FF2B5EF4-FFF2-40B4-BE49-F238E27FC236}">
                          <a16:creationId xmlns:a16="http://schemas.microsoft.com/office/drawing/2014/main" id="{D68BD596-B277-A046-B32E-2CD122985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8564" y="2338466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Frame 33">
                      <a:extLst>
                        <a:ext uri="{FF2B5EF4-FFF2-40B4-BE49-F238E27FC236}">
                          <a16:creationId xmlns:a16="http://schemas.microsoft.com/office/drawing/2014/main" id="{7B5EB19A-AB09-374D-AEBF-5C09226BE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5620" y="1859897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F8396F2E-66FA-C640-A8CE-C8D56AFD61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03554" y="1866835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73971957-E19B-304A-98FF-173D0A14C60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35711" y="1917358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BB071D00-6653-3045-9669-0D129E7D690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52336" y="5317376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7B8F546F-4C4A-3A44-BC0F-C56043C291D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177322" y="5334001"/>
                      <a:ext cx="719528" cy="494675"/>
                    </a:xfrm>
                    <a:prstGeom prst="line">
                      <a:avLst/>
                    </a:prstGeom>
                    <a:ln w="63500">
                      <a:solidFill>
                        <a:schemeClr val="accent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B016F11F-660D-4A41-BA22-17998D028F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242" y="5848078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7CF41985-AEDE-214E-A4C3-F740446D4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5877" y="4791001"/>
                      <a:ext cx="35939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V</a:t>
                      </a:r>
                    </a:p>
                  </p:txBody>
                </p: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67C232A9-393A-AE41-B792-4C78D6D8CD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3554" y="5824238"/>
                      <a:ext cx="4314668" cy="0"/>
                    </a:xfrm>
                    <a:prstGeom prst="line">
                      <a:avLst/>
                    </a:prstGeom>
                    <a:ln w="63500"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D96E945-3D92-4F47-BE77-512549DC3D0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61461" y="4222012"/>
                    <a:ext cx="662066" cy="408928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0A4C6BCC-8348-0D42-8D86-1FDF7D15D3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057" y="3446291"/>
                    <a:ext cx="677055" cy="486637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EDB7A530-1C2B-7D45-8C03-502C393D94BC}"/>
                    </a:ext>
                  </a:extLst>
                </p:cNvPr>
                <p:cNvSpPr/>
                <p:nvPr/>
              </p:nvSpPr>
              <p:spPr>
                <a:xfrm>
                  <a:off x="-6548553" y="-1522649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277ECA4A-7553-6D41-AD93-5B9A4B802ABF}"/>
                    </a:ext>
                  </a:extLst>
                </p:cNvPr>
                <p:cNvSpPr/>
                <p:nvPr/>
              </p:nvSpPr>
              <p:spPr>
                <a:xfrm>
                  <a:off x="-7264053" y="-1075780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1DB1309-DD7F-0C48-BCF2-E4602063FD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6114" y="4161584"/>
                <a:ext cx="105180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D2D1A6-76BD-DB4A-9DBF-34141BAB9DF8}"/>
              </a:ext>
            </a:extLst>
          </p:cNvPr>
          <p:cNvGrpSpPr/>
          <p:nvPr/>
        </p:nvGrpSpPr>
        <p:grpSpPr>
          <a:xfrm>
            <a:off x="889237" y="1107301"/>
            <a:ext cx="3835297" cy="3915209"/>
            <a:chOff x="9173981" y="-416399"/>
            <a:chExt cx="3835297" cy="3915209"/>
          </a:xfrm>
        </p:grpSpPr>
        <p:sp>
          <p:nvSpPr>
            <p:cNvPr id="43" name="Donut 42">
              <a:extLst>
                <a:ext uri="{FF2B5EF4-FFF2-40B4-BE49-F238E27FC236}">
                  <a16:creationId xmlns:a16="http://schemas.microsoft.com/office/drawing/2014/main" id="{3B300B8E-A9CA-9D4D-9A5F-9C353D4E6DA7}"/>
                </a:ext>
              </a:extLst>
            </p:cNvPr>
            <p:cNvSpPr/>
            <p:nvPr/>
          </p:nvSpPr>
          <p:spPr>
            <a:xfrm>
              <a:off x="9173981" y="1774942"/>
              <a:ext cx="2068642" cy="1723868"/>
            </a:xfrm>
            <a:prstGeom prst="donut">
              <a:avLst>
                <a:gd name="adj" fmla="val 493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0F77F6-0DF9-EC4A-92C5-E40C4EF70E1C}"/>
                </a:ext>
              </a:extLst>
            </p:cNvPr>
            <p:cNvSpPr txBox="1"/>
            <p:nvPr/>
          </p:nvSpPr>
          <p:spPr>
            <a:xfrm>
              <a:off x="9598664" y="2251733"/>
              <a:ext cx="12249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  <a:p>
              <a:pPr algn="ctr"/>
              <a:r>
                <a:rPr lang="en-US" sz="2000" dirty="0"/>
                <a:t>(system)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13CDAFC-4588-2246-9E7A-DF4085048834}"/>
                </a:ext>
              </a:extLst>
            </p:cNvPr>
            <p:cNvGrpSpPr/>
            <p:nvPr/>
          </p:nvGrpSpPr>
          <p:grpSpPr>
            <a:xfrm>
              <a:off x="10039170" y="-416399"/>
              <a:ext cx="2970108" cy="2694904"/>
              <a:chOff x="10039170" y="-416399"/>
              <a:chExt cx="2970108" cy="2694904"/>
            </a:xfrm>
          </p:grpSpPr>
          <p:cxnSp>
            <p:nvCxnSpPr>
              <p:cNvPr id="49" name="Curved Connector 48">
                <a:extLst>
                  <a:ext uri="{FF2B5EF4-FFF2-40B4-BE49-F238E27FC236}">
                    <a16:creationId xmlns:a16="http://schemas.microsoft.com/office/drawing/2014/main" id="{F37D7A4E-F605-5F4B-AE73-DBBF9E320118}"/>
                  </a:ext>
                </a:extLst>
              </p:cNvPr>
              <p:cNvCxnSpPr/>
              <p:nvPr/>
            </p:nvCxnSpPr>
            <p:spPr>
              <a:xfrm rot="5400000">
                <a:off x="10178322" y="1289154"/>
                <a:ext cx="1334125" cy="644577"/>
              </a:xfrm>
              <a:prstGeom prst="curvedConnector3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6755A9C-1126-8646-BBCC-DDA6BADC0768}"/>
                      </a:ext>
                    </a:extLst>
                  </p:cNvPr>
                  <p:cNvSpPr/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=+100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en-US" sz="2400" dirty="0">
                        <a:solidFill>
                          <a:schemeClr val="tx1"/>
                        </a:solidFill>
                      </a:rPr>
                      <a:t>Keep the volume fixed</a:t>
                    </a: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6755A9C-1126-8646-BBCC-DDA6BADC07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419" r="-2564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8A1BD232-F49D-5D48-8FA4-83DD20E7BB67}"/>
              </a:ext>
            </a:extLst>
          </p:cNvPr>
          <p:cNvSpPr/>
          <p:nvPr/>
        </p:nvSpPr>
        <p:spPr>
          <a:xfrm>
            <a:off x="3717895" y="2824082"/>
            <a:ext cx="77443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This looks like </a:t>
            </a:r>
            <a:r>
              <a:rPr lang="en-US" sz="2400" b="1" dirty="0">
                <a:solidFill>
                  <a:schemeClr val="tx1"/>
                </a:solidFill>
              </a:rPr>
              <a:t>isochoric heating</a:t>
            </a:r>
          </a:p>
        </p:txBody>
      </p:sp>
    </p:spTree>
    <p:extLst>
      <p:ext uri="{BB962C8B-B14F-4D97-AF65-F5344CB8AC3E}">
        <p14:creationId xmlns:p14="http://schemas.microsoft.com/office/powerpoint/2010/main" val="22667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661A6C1-7E32-244C-B1C3-08750F360D43}"/>
              </a:ext>
            </a:extLst>
          </p:cNvPr>
          <p:cNvGrpSpPr/>
          <p:nvPr/>
        </p:nvGrpSpPr>
        <p:grpSpPr>
          <a:xfrm>
            <a:off x="889237" y="1107301"/>
            <a:ext cx="3835297" cy="3915209"/>
            <a:chOff x="9173981" y="-416399"/>
            <a:chExt cx="3835297" cy="3915209"/>
          </a:xfrm>
        </p:grpSpPr>
        <p:sp>
          <p:nvSpPr>
            <p:cNvPr id="47" name="Donut 46">
              <a:extLst>
                <a:ext uri="{FF2B5EF4-FFF2-40B4-BE49-F238E27FC236}">
                  <a16:creationId xmlns:a16="http://schemas.microsoft.com/office/drawing/2014/main" id="{80F702DC-B09D-EC4B-AA89-4FAB3E7A5280}"/>
                </a:ext>
              </a:extLst>
            </p:cNvPr>
            <p:cNvSpPr/>
            <p:nvPr/>
          </p:nvSpPr>
          <p:spPr>
            <a:xfrm>
              <a:off x="9173981" y="1774942"/>
              <a:ext cx="2068642" cy="1723868"/>
            </a:xfrm>
            <a:prstGeom prst="donut">
              <a:avLst>
                <a:gd name="adj" fmla="val 493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0A5AC75-2D8F-8945-B7B4-52938497A945}"/>
                </a:ext>
              </a:extLst>
            </p:cNvPr>
            <p:cNvSpPr txBox="1"/>
            <p:nvPr/>
          </p:nvSpPr>
          <p:spPr>
            <a:xfrm>
              <a:off x="9598664" y="2251733"/>
              <a:ext cx="12249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  <a:p>
              <a:pPr algn="ctr"/>
              <a:r>
                <a:rPr lang="en-US" sz="2000" dirty="0"/>
                <a:t>(system)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0A1CB33-EC7F-CA49-8280-858FE6C3C973}"/>
                </a:ext>
              </a:extLst>
            </p:cNvPr>
            <p:cNvGrpSpPr/>
            <p:nvPr/>
          </p:nvGrpSpPr>
          <p:grpSpPr>
            <a:xfrm>
              <a:off x="10039170" y="-416399"/>
              <a:ext cx="2970108" cy="2694904"/>
              <a:chOff x="10039170" y="-416399"/>
              <a:chExt cx="2970108" cy="2694904"/>
            </a:xfrm>
          </p:grpSpPr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31A48AEB-64DF-C944-B8FD-91E4A99269C0}"/>
                  </a:ext>
                </a:extLst>
              </p:cNvPr>
              <p:cNvCxnSpPr/>
              <p:nvPr/>
            </p:nvCxnSpPr>
            <p:spPr>
              <a:xfrm rot="5400000">
                <a:off x="10178322" y="1289154"/>
                <a:ext cx="1334125" cy="644577"/>
              </a:xfrm>
              <a:prstGeom prst="curvedConnector3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008D400A-361F-C946-84C0-28C95D71501C}"/>
                      </a:ext>
                    </a:extLst>
                  </p:cNvPr>
                  <p:cNvSpPr/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=+100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oMath>
                      </m:oMathPara>
                    </a14:m>
                    <a:endParaRPr lang="en-US" sz="2400" dirty="0"/>
                  </a:p>
                  <a:p>
                    <a:r>
                      <a:rPr lang="en-US" sz="2400" dirty="0">
                        <a:solidFill>
                          <a:schemeClr val="tx1"/>
                        </a:solidFill>
                      </a:rPr>
                      <a:t>Keep the volume fixed</a:t>
                    </a: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008D400A-361F-C946-84C0-28C95D7150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419" r="-2564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88D900D-DB70-6C4E-A10A-A7EC83F85DEC}"/>
                  </a:ext>
                </a:extLst>
              </p:cNvPr>
              <p:cNvSpPr/>
              <p:nvPr/>
            </p:nvSpPr>
            <p:spPr>
              <a:xfrm>
                <a:off x="3717895" y="2824082"/>
                <a:ext cx="774434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looks like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isochoric heating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=+100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88D900D-DB70-6C4E-A10A-A7EC83F85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5" y="2824082"/>
                <a:ext cx="7744340" cy="1200329"/>
              </a:xfrm>
              <a:prstGeom prst="rect">
                <a:avLst/>
              </a:prstGeom>
              <a:blipFill>
                <a:blip r:embed="rId4"/>
                <a:stretch>
                  <a:fillRect l="-1146" t="-4211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A4F2BA9B-DC4D-984A-BC94-244C9E3F4B62}"/>
              </a:ext>
            </a:extLst>
          </p:cNvPr>
          <p:cNvSpPr txBox="1"/>
          <p:nvPr/>
        </p:nvSpPr>
        <p:spPr>
          <a:xfrm>
            <a:off x="-1" y="0"/>
            <a:ext cx="10041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heating (or cooling) a diatomic ideal gas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A8C9D04-DF9D-6F47-B44E-1658D82726B5}"/>
              </a:ext>
            </a:extLst>
          </p:cNvPr>
          <p:cNvCxnSpPr>
            <a:cxnSpLocks/>
          </p:cNvCxnSpPr>
          <p:nvPr/>
        </p:nvCxnSpPr>
        <p:spPr>
          <a:xfrm>
            <a:off x="10584502" y="3008394"/>
            <a:ext cx="570023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8667B00-8549-C24C-B050-6D12B17948A8}"/>
                  </a:ext>
                </a:extLst>
              </p:cNvPr>
              <p:cNvSpPr/>
              <p:nvPr/>
            </p:nvSpPr>
            <p:spPr>
              <a:xfrm>
                <a:off x="3717895" y="2824082"/>
                <a:ext cx="774434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looks like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isochoric heating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=+100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We can also figure out 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change in temperature</a:t>
                </a:r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8667B00-8549-C24C-B050-6D12B1794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5" y="2824082"/>
                <a:ext cx="7744340" cy="1938992"/>
              </a:xfrm>
              <a:prstGeom prst="rect">
                <a:avLst/>
              </a:prstGeom>
              <a:blipFill>
                <a:blip r:embed="rId3"/>
                <a:stretch>
                  <a:fillRect l="-1146" t="-2614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A0446FF6-0B4F-E640-8363-AA316DAFFF18}"/>
              </a:ext>
            </a:extLst>
          </p:cNvPr>
          <p:cNvGrpSpPr/>
          <p:nvPr/>
        </p:nvGrpSpPr>
        <p:grpSpPr>
          <a:xfrm>
            <a:off x="889237" y="1107301"/>
            <a:ext cx="3835297" cy="3915209"/>
            <a:chOff x="9173981" y="-416399"/>
            <a:chExt cx="3835297" cy="3915209"/>
          </a:xfrm>
        </p:grpSpPr>
        <p:sp>
          <p:nvSpPr>
            <p:cNvPr id="47" name="Donut 46">
              <a:extLst>
                <a:ext uri="{FF2B5EF4-FFF2-40B4-BE49-F238E27FC236}">
                  <a16:creationId xmlns:a16="http://schemas.microsoft.com/office/drawing/2014/main" id="{E0013723-DA5D-EA4E-9519-9475314D9C62}"/>
                </a:ext>
              </a:extLst>
            </p:cNvPr>
            <p:cNvSpPr/>
            <p:nvPr/>
          </p:nvSpPr>
          <p:spPr>
            <a:xfrm>
              <a:off x="9173981" y="1774942"/>
              <a:ext cx="2068642" cy="1723868"/>
            </a:xfrm>
            <a:prstGeom prst="donut">
              <a:avLst>
                <a:gd name="adj" fmla="val 493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8CDB05-35F3-2E42-BA54-148D0CE773CB}"/>
                </a:ext>
              </a:extLst>
            </p:cNvPr>
            <p:cNvSpPr txBox="1"/>
            <p:nvPr/>
          </p:nvSpPr>
          <p:spPr>
            <a:xfrm>
              <a:off x="9598664" y="2251733"/>
              <a:ext cx="12249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  <a:p>
              <a:pPr algn="ctr"/>
              <a:r>
                <a:rPr lang="en-US" sz="2000" dirty="0"/>
                <a:t>(system)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59ABA29-C09B-C446-9099-5875BE76A7AC}"/>
                </a:ext>
              </a:extLst>
            </p:cNvPr>
            <p:cNvGrpSpPr/>
            <p:nvPr/>
          </p:nvGrpSpPr>
          <p:grpSpPr>
            <a:xfrm>
              <a:off x="10039170" y="-416399"/>
              <a:ext cx="2970108" cy="2694904"/>
              <a:chOff x="10039170" y="-416399"/>
              <a:chExt cx="2970108" cy="2694904"/>
            </a:xfrm>
          </p:grpSpPr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C35B9185-6170-6543-8219-4DDD5A44F58B}"/>
                  </a:ext>
                </a:extLst>
              </p:cNvPr>
              <p:cNvCxnSpPr/>
              <p:nvPr/>
            </p:nvCxnSpPr>
            <p:spPr>
              <a:xfrm rot="5400000">
                <a:off x="10178322" y="1289154"/>
                <a:ext cx="1334125" cy="644577"/>
              </a:xfrm>
              <a:prstGeom prst="curvedConnector3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B627C20-A287-604C-AA6C-AE834B38E0FD}"/>
                      </a:ext>
                    </a:extLst>
                  </p:cNvPr>
                  <p:cNvSpPr/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=+100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oMath>
                      </m:oMathPara>
                    </a14:m>
                    <a:endParaRPr lang="en-US" sz="2400" dirty="0"/>
                  </a:p>
                  <a:p>
                    <a:r>
                      <a:rPr lang="en-US" sz="2400" dirty="0">
                        <a:solidFill>
                          <a:schemeClr val="tx1"/>
                        </a:solidFill>
                      </a:rPr>
                      <a:t>Keep the volume fixed</a:t>
                    </a:r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B627C20-A287-604C-AA6C-AE834B38E0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170" y="-416399"/>
                    <a:ext cx="2970108" cy="12003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419" r="-2564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0C80C21-6821-A341-8E4C-E914FE88E8CC}"/>
              </a:ext>
            </a:extLst>
          </p:cNvPr>
          <p:cNvSpPr txBox="1"/>
          <p:nvPr/>
        </p:nvSpPr>
        <p:spPr>
          <a:xfrm>
            <a:off x="-1" y="0"/>
            <a:ext cx="10041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when heating (or cooling) a diatomic ideal gas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10B93F4-CDB5-1D40-96BE-FAE0AFD5C928}"/>
              </a:ext>
            </a:extLst>
          </p:cNvPr>
          <p:cNvCxnSpPr>
            <a:cxnSpLocks/>
          </p:cNvCxnSpPr>
          <p:nvPr/>
        </p:nvCxnSpPr>
        <p:spPr>
          <a:xfrm>
            <a:off x="10584502" y="3008394"/>
            <a:ext cx="570023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15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-3403385" y="-1358805"/>
            <a:ext cx="13038371" cy="6444483"/>
            <a:chOff x="-2945614" y="-2503428"/>
            <a:chExt cx="16971298" cy="725814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3AA5F8-39B5-5C4B-913F-A840D39ED361}"/>
                </a:ext>
              </a:extLst>
            </p:cNvPr>
            <p:cNvGrpSpPr/>
            <p:nvPr/>
          </p:nvGrpSpPr>
          <p:grpSpPr>
            <a:xfrm>
              <a:off x="-2945614" y="-2503428"/>
              <a:ext cx="16971298" cy="7258149"/>
              <a:chOff x="-7282087" y="-1507045"/>
              <a:chExt cx="16971298" cy="725815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8BA57AD-9DBE-3148-87D4-7C94C138177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C4C8024-B96F-1540-9561-7379F8584EBF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33" name="Frame 32">
                    <a:extLst>
                      <a:ext uri="{FF2B5EF4-FFF2-40B4-BE49-F238E27FC236}">
                        <a16:creationId xmlns:a16="http://schemas.microsoft.com/office/drawing/2014/main" id="{D68BD596-B277-A046-B32E-2CD1229852D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Frame 33">
                    <a:extLst>
                      <a:ext uri="{FF2B5EF4-FFF2-40B4-BE49-F238E27FC236}">
                        <a16:creationId xmlns:a16="http://schemas.microsoft.com/office/drawing/2014/main" id="{7B5EB19A-AB09-374D-AEBF-5C09226BE5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F8396F2E-66FA-C640-A8CE-C8D56AFD61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73971957-E19B-304A-98FF-173D0A14C6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BB071D00-6653-3045-9669-0D129E7D69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7B8F546F-4C4A-3A44-BC0F-C56043C291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016F11F-660D-4A41-BA22-17998D028F3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F41985-AEDE-214E-A4C3-F740446D4AAC}"/>
                      </a:ext>
                    </a:extLst>
                  </p:cNvPr>
                  <p:cNvSpPr/>
                  <p:nvPr/>
                </p:nvSpPr>
                <p:spPr>
                  <a:xfrm>
                    <a:off x="2205877" y="5056269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67C232A9-393A-AE41-B792-4C78D6D8CD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D96E945-3D92-4F47-BE77-512549DC3D0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A4C6BCC-8348-0D42-8D86-1FDF7D15D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EDB7A530-1C2B-7D45-8C03-502C393D94BC}"/>
                  </a:ext>
                </a:extLst>
              </p:cNvPr>
              <p:cNvSpPr/>
              <p:nvPr/>
            </p:nvSpPr>
            <p:spPr>
              <a:xfrm>
                <a:off x="-6620690" y="-1507045"/>
                <a:ext cx="16309901" cy="5521942"/>
              </a:xfrm>
              <a:prstGeom prst="arc">
                <a:avLst>
                  <a:gd name="adj1" fmla="val 1333856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77ECA4A-7553-6D41-AD93-5B9A4B802ABF}"/>
                  </a:ext>
                </a:extLst>
              </p:cNvPr>
              <p:cNvSpPr/>
              <p:nvPr/>
            </p:nvSpPr>
            <p:spPr>
              <a:xfrm>
                <a:off x="-7282087" y="-1044571"/>
                <a:ext cx="16309900" cy="5521942"/>
              </a:xfrm>
              <a:prstGeom prst="arc">
                <a:avLst>
                  <a:gd name="adj1" fmla="val 1344915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0C80C21-6821-A341-8E4C-E914FE88E8CC}"/>
              </a:ext>
            </a:extLst>
          </p:cNvPr>
          <p:cNvSpPr txBox="1"/>
          <p:nvPr/>
        </p:nvSpPr>
        <p:spPr>
          <a:xfrm>
            <a:off x="-1" y="0"/>
            <a:ext cx="10041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Digression: Finding </a:t>
            </a:r>
            <a:r>
              <a:rPr lang="en-US" sz="2400" b="1" dirty="0" err="1"/>
              <a:t>dU</a:t>
            </a:r>
            <a:r>
              <a:rPr lang="en-US" sz="2400" b="1" dirty="0"/>
              <a:t> from dT and </a:t>
            </a:r>
            <a:r>
              <a:rPr lang="en-US" sz="2400" b="1" dirty="0" err="1"/>
              <a:t>dV</a:t>
            </a:r>
            <a:r>
              <a:rPr lang="en-US" sz="2400" b="1" dirty="0"/>
              <a:t>, for a single step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55523B-688C-6448-8FA1-440562B46087}"/>
              </a:ext>
            </a:extLst>
          </p:cNvPr>
          <p:cNvSpPr txBox="1"/>
          <p:nvPr/>
        </p:nvSpPr>
        <p:spPr>
          <a:xfrm>
            <a:off x="6371947" y="4695734"/>
            <a:ext cx="152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E4DBDC-2D52-4447-BF76-7581DF8BB494}"/>
              </a:ext>
            </a:extLst>
          </p:cNvPr>
          <p:cNvCxnSpPr/>
          <p:nvPr/>
        </p:nvCxnSpPr>
        <p:spPr>
          <a:xfrm flipV="1">
            <a:off x="5364528" y="2827444"/>
            <a:ext cx="3363836" cy="10518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480434-7FC6-7847-8DEE-A93877EE90E5}"/>
                  </a:ext>
                </a:extLst>
              </p:cNvPr>
              <p:cNvSpPr txBox="1"/>
              <p:nvPr/>
            </p:nvSpPr>
            <p:spPr>
              <a:xfrm>
                <a:off x="8779742" y="2502450"/>
                <a:ext cx="3232149" cy="695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Slope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480434-7FC6-7847-8DEE-A93877EE9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42" y="2502450"/>
                <a:ext cx="3232149" cy="695255"/>
              </a:xfrm>
              <a:prstGeom prst="rect">
                <a:avLst/>
              </a:prstGeom>
              <a:blipFill>
                <a:blip r:embed="rId3"/>
                <a:stretch>
                  <a:fillRect l="-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6E70A6-9F51-5F46-881B-01D6CEC6FD7E}"/>
              </a:ext>
            </a:extLst>
          </p:cNvPr>
          <p:cNvCxnSpPr>
            <a:cxnSpLocks/>
          </p:cNvCxnSpPr>
          <p:nvPr/>
        </p:nvCxnSpPr>
        <p:spPr>
          <a:xfrm>
            <a:off x="6205322" y="4588359"/>
            <a:ext cx="857708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3F3DC5-716B-B540-A448-DF9F47077149}"/>
              </a:ext>
            </a:extLst>
          </p:cNvPr>
          <p:cNvSpPr txBox="1"/>
          <p:nvPr/>
        </p:nvSpPr>
        <p:spPr>
          <a:xfrm>
            <a:off x="8625213" y="1202528"/>
            <a:ext cx="3523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“Slope equals rise/run”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D07E02-7476-D045-A81F-DFEB2F247199}"/>
              </a:ext>
            </a:extLst>
          </p:cNvPr>
          <p:cNvCxnSpPr/>
          <p:nvPr/>
        </p:nvCxnSpPr>
        <p:spPr>
          <a:xfrm>
            <a:off x="9643623" y="1750228"/>
            <a:ext cx="0" cy="7420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23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1637</Words>
  <Application>Microsoft Macintosh PowerPoint</Application>
  <PresentationFormat>Widescreen</PresentationFormat>
  <Paragraphs>393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188</cp:revision>
  <dcterms:created xsi:type="dcterms:W3CDTF">2018-08-07T04:05:17Z</dcterms:created>
  <dcterms:modified xsi:type="dcterms:W3CDTF">2021-12-06T15:32:12Z</dcterms:modified>
</cp:coreProperties>
</file>