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20" r:id="rId3"/>
    <p:sldId id="319" r:id="rId4"/>
    <p:sldId id="312" r:id="rId5"/>
    <p:sldId id="313" r:id="rId6"/>
    <p:sldId id="321" r:id="rId7"/>
    <p:sldId id="322" r:id="rId8"/>
    <p:sldId id="324" r:id="rId9"/>
    <p:sldId id="325" r:id="rId10"/>
    <p:sldId id="323" r:id="rId11"/>
    <p:sldId id="327" r:id="rId12"/>
    <p:sldId id="328" r:id="rId13"/>
    <p:sldId id="326" r:id="rId14"/>
    <p:sldId id="316" r:id="rId15"/>
    <p:sldId id="318" r:id="rId16"/>
    <p:sldId id="317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68"/>
    <p:restoredTop sz="95940"/>
  </p:normalViewPr>
  <p:slideViewPr>
    <p:cSldViewPr snapToGrid="0" snapToObjects="1">
      <p:cViewPr varScale="1">
        <p:scale>
          <a:sx n="100" d="100"/>
          <a:sy n="100" d="100"/>
        </p:scale>
        <p:origin x="16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0315-9D8C-ED4A-BD68-1DA4F20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80FBA-56E2-B44D-A7E5-700E8F4A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C3ED-2D99-6943-9197-1F04A07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0044-461C-1442-8DC3-2FF75EAE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6C80-A320-064D-A99B-5579DF5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C0A-DC98-8949-8054-C964C83E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1F91-89CA-5246-9B17-5789961B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AD1C-983B-3546-A921-A2FA97B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2A6F-237C-9F4D-996C-17AF78C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63FC-EEFC-A440-9B2E-CE75AAB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C21F3-4E37-2641-91B0-9B4EBEB1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08E5-1BC3-8B42-8A8A-F9F3E7F4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0E41-BB13-FA42-9EC1-8F131A42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AB12-BF8E-BC4B-BC9C-A5C3558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1ADC-9967-DF44-BB78-994C486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C499-852F-754F-B266-AA27E879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A8BF-B336-F448-B31B-C9702FB6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BB61-CEDC-9347-8A42-629D533D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62DB-006B-1E4D-92AA-4AAA94A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3663-55DC-6F48-AF82-3303B79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F6A0-8449-1840-BC1E-CD80BEE2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0830-67CB-9D47-BE6D-4AFA8DDA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2461-6328-D446-9C06-7B44BB9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11C9-0A44-8E45-92E5-CBCA3D4A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0A0-840C-C547-AF18-089CFA3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D58E-84A8-254D-BE14-48AB620B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489E-26D5-4E4B-84CD-76C67269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AC48-5EEF-6141-8035-414EF3E4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BAF8-2E37-A14F-A36B-FD121F2D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5FF5-1518-F94F-ACFE-A03AA86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E086-42C8-AD4F-B091-007A6C71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A6F-9843-6D48-AF3E-F0ADFEED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1F9B-0E1B-B34A-8066-C48FEBB6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43E6-87DA-C943-98BC-7C32F364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9330-7D1D-4049-B726-78721573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7B5E-B0D0-9F40-938A-40C1E1753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8120-EF8E-6C4E-B52F-67CABBF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E6C9-9B5B-9940-B9F1-B6010F2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9D9E-DC5C-DF4E-89C9-8CC3E149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1305-6FE5-9B43-AB27-E4BE26C5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191C8-08EF-D94D-9B2F-269F4FCB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7804-2283-6840-8B0C-972BBE42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A36E-338D-EA4A-97ED-2761594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9F046-D275-DA4D-AA41-789536C6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B91C1-BA87-1743-8011-D9F7E51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8EA24-EFBB-9C47-8F35-5F48B64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A6C-9FCD-DE4E-B5E6-626A9EED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EF01-365D-F04F-9DBD-3813D348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2908-8098-8042-A12E-F9FA7BEC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2BBD-05B6-2F47-A858-725D96A2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4362-4870-2A40-8AC7-1CBCD4A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0C44-ED95-014F-9F71-867C366D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B84-9E17-6240-98E7-CBCEC4E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39600-6898-EB4B-BC6A-25F09926A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F62C-DC7C-DE40-87C7-DF0DB536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3AE0-D679-8544-8932-CDF7DA3F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7391-3DAF-044B-A6F6-6C2160D1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0894-1CB2-5140-95AB-7DEC4B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7226-44E6-034F-81A0-FD30EA4A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8D29-6A1F-D147-84F8-227DAE05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CC87-9F14-1546-8960-56EEF241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A450-A08E-964A-B33E-218690139A77}" type="datetimeFigureOut">
              <a:rPr lang="en-US" smtClean="0"/>
              <a:t>10/6/21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0883-BC43-104E-BFF4-0142F89F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F892-157B-4D42-943C-B9523E08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20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33.png"/><Relationship Id="rId9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68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33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6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2.png"/><Relationship Id="rId5" Type="http://schemas.openxmlformats.org/officeDocument/2006/relationships/image" Target="../media/image53.png"/><Relationship Id="rId10" Type="http://schemas.openxmlformats.org/officeDocument/2006/relationships/image" Target="../media/image63.png"/><Relationship Id="rId4" Type="http://schemas.openxmlformats.org/officeDocument/2006/relationships/image" Target="../media/image33.png"/><Relationship Id="rId9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Heat, work, and the 1</a:t>
            </a:r>
            <a:r>
              <a:rPr lang="en-US" sz="2400" baseline="30000" dirty="0"/>
              <a:t>st</a:t>
            </a:r>
            <a:r>
              <a:rPr lang="en-US" sz="2400" dirty="0"/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Explore how that relates to the behavior of gases as they expand &amp; contract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11700" y="53861"/>
            <a:ext cx="7048500" cy="4899139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2908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 here we are so far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2908297"/>
              </a:xfrm>
              <a:prstGeom prst="rect">
                <a:avLst/>
              </a:prstGeom>
              <a:blipFill>
                <a:blip r:embed="rId11"/>
                <a:stretch>
                  <a:fillRect l="-19196" t="-24017" b="-20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04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4123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Here’s a fancy logarithm rule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4123758"/>
              </a:xfrm>
              <a:prstGeom prst="rect">
                <a:avLst/>
              </a:prstGeom>
              <a:blipFill>
                <a:blip r:embed="rId11"/>
                <a:stretch>
                  <a:fillRect l="-19196" t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5000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Now we take exp(…) of both sides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b>
                                      <m:r>
                                        <a:rPr lang="en-US" sz="22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:r>
                  <a:rPr lang="en-US" sz="22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2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5000664"/>
              </a:xfrm>
              <a:prstGeom prst="rect">
                <a:avLst/>
              </a:prstGeom>
              <a:blipFill>
                <a:blip r:embed="rId11"/>
                <a:stretch>
                  <a:fillRect l="-19196" t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38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C87AB3-50CB-7F42-94F6-B2B9A8C2BA22}"/>
              </a:ext>
            </a:extLst>
          </p:cNvPr>
          <p:cNvGrpSpPr/>
          <p:nvPr/>
        </p:nvGrpSpPr>
        <p:grpSpPr>
          <a:xfrm>
            <a:off x="3409616" y="446701"/>
            <a:ext cx="5785289" cy="5296101"/>
            <a:chOff x="3409616" y="446701"/>
            <a:chExt cx="5785289" cy="52961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F1AC6B9-7395-B54E-A276-1D7BF90BE533}"/>
                    </a:ext>
                  </a:extLst>
                </p:cNvPr>
                <p:cNvSpPr/>
                <p:nvPr/>
              </p:nvSpPr>
              <p:spPr>
                <a:xfrm>
                  <a:off x="3517905" y="446701"/>
                  <a:ext cx="5677000" cy="50690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/>
                    <a:t>Isolating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2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sz="2000" dirty="0"/>
                    <a:t>on the left,</a:t>
                  </a:r>
                  <a:endParaRPr lang="en-US" sz="2200" i="1" dirty="0">
                    <a:latin typeface="Cambria Math" panose="02040503050406030204" pitchFamily="18" charset="0"/>
                  </a:endParaRPr>
                </a:p>
                <a:p>
                  <a:endParaRPr lang="en-US" sz="22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e>
                        </m:nary>
                        <m:r>
                          <a:rPr lang="en-US" sz="22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  <m:nary>
                          <m:nary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  <m:r>
                              <a:rPr lang="en-US" sz="22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  <a:p>
                  <a:endParaRPr lang="en-US" sz="2200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⇒ </m:t>
                        </m:r>
                        <m:func>
                          <m:func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  <m: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2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  <a:p>
                  <a:endParaRPr lang="en-US" sz="2200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⇒ </m:t>
                            </m:r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2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a:rPr lang="en-US" sz="2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a:rPr lang="en-US" sz="220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𝑛𝑅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  <a:p>
                  <a:endParaRPr lang="en-US" sz="2200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2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2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𝒏𝑹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2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2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F1AC6B9-7395-B54E-A276-1D7BF90BE5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7905" y="446701"/>
                  <a:ext cx="5677000" cy="5069080"/>
                </a:xfrm>
                <a:prstGeom prst="rect">
                  <a:avLst/>
                </a:prstGeom>
                <a:blipFill>
                  <a:blip r:embed="rId11"/>
                  <a:stretch>
                    <a:fillRect l="-19196" t="-13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2A30B50D-13E0-CD45-A758-4C927F4A3E2E}"/>
                </a:ext>
              </a:extLst>
            </p:cNvPr>
            <p:cNvSpPr/>
            <p:nvPr/>
          </p:nvSpPr>
          <p:spPr>
            <a:xfrm>
              <a:off x="3409616" y="4264111"/>
              <a:ext cx="3975908" cy="1478691"/>
            </a:xfrm>
            <a:prstGeom prst="frame">
              <a:avLst>
                <a:gd name="adj1" fmla="val 7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339125"/>
                <a:ext cx="4099143" cy="6301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 </a:t>
                </a:r>
                <a:r>
                  <a:rPr lang="en-US" sz="2400" dirty="0"/>
                  <a:t>Before, we said V increased from 10 -&gt; 11 L, and the temperature dropped 9 degrees (from 300 K to 291 K).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L.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Now the temperature drops 60 degrees (300 K -&gt; 240 K)!</a:t>
                </a: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339125"/>
                <a:ext cx="4099143" cy="6301020"/>
              </a:xfrm>
              <a:prstGeom prst="rect">
                <a:avLst/>
              </a:prstGeom>
              <a:blipFill>
                <a:blip r:embed="rId11"/>
                <a:stretch>
                  <a:fillRect l="-2160" t="-604" r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243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Multistep adiabatic expansion of an ideal gas in terms of pressure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C87AB3-50CB-7F42-94F6-B2B9A8C2BA22}"/>
              </a:ext>
            </a:extLst>
          </p:cNvPr>
          <p:cNvGrpSpPr/>
          <p:nvPr/>
        </p:nvGrpSpPr>
        <p:grpSpPr>
          <a:xfrm>
            <a:off x="3783294" y="218617"/>
            <a:ext cx="4221856" cy="6622267"/>
            <a:chOff x="3783294" y="218617"/>
            <a:chExt cx="4221856" cy="66222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F1AC6B9-7395-B54E-A276-1D7BF90BE533}"/>
                    </a:ext>
                  </a:extLst>
                </p:cNvPr>
                <p:cNvSpPr/>
                <p:nvPr/>
              </p:nvSpPr>
              <p:spPr>
                <a:xfrm>
                  <a:off x="3906007" y="218617"/>
                  <a:ext cx="4099143" cy="64297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It’s sometimes  useful to recast </a:t>
                  </a:r>
                </a:p>
                <a:p>
                  <a:r>
                    <a:rPr lang="en-US" sz="2400" dirty="0">
                      <a:solidFill>
                        <a:srgbClr val="7030A0"/>
                      </a:solidFill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3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3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000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3000" b="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a14:m>
                  <a:endParaRPr lang="en-US" sz="3000" dirty="0">
                    <a:solidFill>
                      <a:srgbClr val="7030A0"/>
                    </a:solidFill>
                  </a:endParaRPr>
                </a:p>
                <a:p>
                  <a:endParaRPr lang="en-US" sz="2400" dirty="0"/>
                </a:p>
                <a:p>
                  <a:r>
                    <a:rPr lang="en-US" sz="2400" dirty="0"/>
                    <a:t>in terms of pressures. By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substituting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, and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den>
                      </m:f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, we can get</a:t>
                  </a:r>
                  <a:endParaRPr lang="en-US" sz="2400" dirty="0">
                    <a:solidFill>
                      <a:srgbClr val="7030A0"/>
                    </a:solidFill>
                  </a:endParaRPr>
                </a:p>
                <a:p>
                  <a:endParaRPr lang="en-US" sz="2400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𝒏𝑹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r>
                    <a:rPr lang="en-US" sz="2400" dirty="0"/>
                    <a:t>Or, equivalently,</a:t>
                  </a:r>
                </a:p>
                <a:p>
                  <a:endParaRPr lang="en-US" sz="24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𝒏𝑹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F1AC6B9-7395-B54E-A276-1D7BF90BE5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007" y="218617"/>
                  <a:ext cx="4099143" cy="6429773"/>
                </a:xfrm>
                <a:prstGeom prst="rect">
                  <a:avLst/>
                </a:prstGeom>
                <a:blipFill>
                  <a:blip r:embed="rId11"/>
                  <a:stretch>
                    <a:fillRect l="-2160" t="-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2A30B50D-13E0-CD45-A758-4C927F4A3E2E}"/>
                </a:ext>
              </a:extLst>
            </p:cNvPr>
            <p:cNvSpPr/>
            <p:nvPr/>
          </p:nvSpPr>
          <p:spPr>
            <a:xfrm>
              <a:off x="3783294" y="5566348"/>
              <a:ext cx="2877920" cy="1274536"/>
            </a:xfrm>
            <a:prstGeom prst="frame">
              <a:avLst>
                <a:gd name="adj1" fmla="val 7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22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51BA70-865E-C241-B97C-1BFF3622FFEF}"/>
              </a:ext>
            </a:extLst>
          </p:cNvPr>
          <p:cNvGrpSpPr/>
          <p:nvPr/>
        </p:nvGrpSpPr>
        <p:grpSpPr>
          <a:xfrm>
            <a:off x="6096000" y="580333"/>
            <a:ext cx="4495460" cy="332345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72371" y="818539"/>
            <a:ext cx="58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when a molecule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0" y="36931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Remember 1</a:t>
            </a:r>
            <a:r>
              <a:rPr lang="en-US" sz="2400" b="1" baseline="30000" dirty="0"/>
              <a:t>st</a:t>
            </a:r>
            <a:r>
              <a:rPr lang="en-US" sz="2400" b="1" dirty="0"/>
              <a:t> day, on the kinetic-molecular theory of gases?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C33B2-B87D-054F-92D0-2E5DEEAE5C80}"/>
                  </a:ext>
                </a:extLst>
              </p:cNvPr>
              <p:cNvSpPr txBox="1"/>
              <p:nvPr/>
            </p:nvSpPr>
            <p:spPr>
              <a:xfrm>
                <a:off x="72371" y="3499026"/>
                <a:ext cx="10981111" cy="3094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it’s an adiabatic expansion, we just learned that 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we want to </a:t>
                </a:r>
                <a:r>
                  <a:rPr lang="en-US" sz="2400" b="1" dirty="0"/>
                  <a:t>keep this expansion isothermal</a:t>
                </a:r>
                <a:r>
                  <a:rPr lang="en-US" sz="2400" dirty="0"/>
                  <a:t>, we’d have to add some heat. 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C33B2-B87D-054F-92D0-2E5DEEAE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1" y="3499026"/>
                <a:ext cx="10981111" cy="3094373"/>
              </a:xfrm>
              <a:prstGeom prst="rect">
                <a:avLst/>
              </a:prstGeom>
              <a:blipFill>
                <a:blip r:embed="rId2"/>
                <a:stretch>
                  <a:fillRect l="-808" t="-1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1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1893100" y="230832"/>
                <a:ext cx="9980723" cy="6073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First Law says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𝒅𝑼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𝒅𝒒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𝒅𝒘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 multi-step isothermal </a:t>
                </a:r>
                <a:r>
                  <a:rPr lang="en-US" sz="2400" dirty="0">
                    <a:solidFill>
                      <a:schemeClr val="tx1"/>
                    </a:solidFill>
                  </a:rPr>
                  <a:t>expansion/contraction of an ideal gas,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(same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den>
                        </m:f>
                      </m:e>
                    </m:d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den>
                        </m:f>
                      </m:e>
                    </m:d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a s</a:t>
                </a:r>
                <a:r>
                  <a:rPr lang="en-US" sz="2400" dirty="0">
                    <a:solidFill>
                      <a:schemeClr val="tx1"/>
                    </a:solidFill>
                  </a:rPr>
                  <a:t>ingle-step adiabatic expansion/contraction of a gas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(same as </a:t>
                </a:r>
                <a:r>
                  <a:rPr lang="en-US" sz="2400" dirty="0">
                    <a:solidFill>
                      <a:srgbClr val="7030A0"/>
                    </a:solidFill>
                  </a:rPr>
                  <a:t>% change in T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% change in V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In a multi-step adiabatic expansion/contraction of an ideal gas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sub>
                            </m:sSub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100" y="230832"/>
                <a:ext cx="9980723" cy="6073266"/>
              </a:xfrm>
              <a:prstGeom prst="rect">
                <a:avLst/>
              </a:prstGeom>
              <a:blipFill>
                <a:blip r:embed="rId2"/>
                <a:stretch>
                  <a:fillRect l="-889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6D6A1B1-C236-8743-BEC4-C33D8E09DECA}"/>
              </a:ext>
            </a:extLst>
          </p:cNvPr>
          <p:cNvSpPr txBox="1"/>
          <p:nvPr/>
        </p:nvSpPr>
        <p:spPr>
          <a:xfrm>
            <a:off x="-27284" y="0"/>
            <a:ext cx="3840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04932" y="91961"/>
            <a:ext cx="839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Today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48EA7-36EA-6E43-AF27-F1D07251C2A0}"/>
              </a:ext>
            </a:extLst>
          </p:cNvPr>
          <p:cNvSpPr txBox="1"/>
          <p:nvPr/>
        </p:nvSpPr>
        <p:spPr>
          <a:xfrm>
            <a:off x="104932" y="730202"/>
            <a:ext cx="46277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Heat, work, and the 1</a:t>
            </a:r>
            <a:r>
              <a:rPr lang="en-US" sz="2400" baseline="30000" dirty="0">
                <a:solidFill>
                  <a:schemeClr val="accent3"/>
                </a:solidFill>
              </a:rPr>
              <a:t>st</a:t>
            </a:r>
            <a:r>
              <a:rPr lang="en-US" sz="2400" dirty="0">
                <a:solidFill>
                  <a:schemeClr val="accent3"/>
                </a:solidFill>
              </a:rPr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Explore how that relates to the behavior of gases as they expand &amp; contract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857752" y="3924300"/>
            <a:ext cx="7048500" cy="2825702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interpretation …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dirty="0"/>
                  <a:t> is the fractional change in volume. Multiply that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to get the fractional change in temperature! Works with % too.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  <a:blipFill>
                <a:blip r:embed="rId6"/>
                <a:stretch>
                  <a:fillRect l="-2509" t="-1117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ame 66">
            <a:extLst>
              <a:ext uri="{FF2B5EF4-FFF2-40B4-BE49-F238E27FC236}">
                <a16:creationId xmlns:a16="http://schemas.microsoft.com/office/drawing/2014/main" id="{124C7E06-4D4D-7D43-904D-5C94135B7C53}"/>
              </a:ext>
            </a:extLst>
          </p:cNvPr>
          <p:cNvSpPr/>
          <p:nvPr/>
        </p:nvSpPr>
        <p:spPr>
          <a:xfrm>
            <a:off x="3824476" y="927505"/>
            <a:ext cx="2946432" cy="1274536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718396" y="446701"/>
                <a:ext cx="4902471" cy="5874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Say V increases from 10 -&gt; 11 L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If an ideal diatomic gas,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says 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10%=3%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Like 300 K -&gt; 291 K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96" y="446701"/>
                <a:ext cx="4902471" cy="5874429"/>
              </a:xfrm>
              <a:prstGeom prst="rect">
                <a:avLst/>
              </a:prstGeom>
              <a:blipFill>
                <a:blip r:embed="rId6"/>
                <a:stretch>
                  <a:fillRect l="-1809" t="-864" b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84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For multiple steps</a:t>
                </a:r>
                <a:r>
                  <a:rPr lang="en-US" sz="2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0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nary>
                      <m:r>
                        <a:rPr lang="en-US" sz="20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7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Assuming </a:t>
                </a:r>
                <a:r>
                  <a:rPr lang="en-US" sz="2200" dirty="0">
                    <a:solidFill>
                      <a:schemeClr val="tx1"/>
                    </a:solidFill>
                  </a:rPr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0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nary>
                      <m:r>
                        <a:rPr lang="en-US" sz="20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43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289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2892267"/>
              </a:xfrm>
              <a:prstGeom prst="rect">
                <a:avLst/>
              </a:prstGeom>
              <a:blipFill>
                <a:blip r:embed="rId11"/>
                <a:stretch>
                  <a:fillRect l="-19196" t="-21397" b="-65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289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2892267"/>
              </a:xfrm>
              <a:prstGeom prst="rect">
                <a:avLst/>
              </a:prstGeom>
              <a:blipFill>
                <a:blip r:embed="rId11"/>
                <a:stretch>
                  <a:fillRect l="-19196" t="-21397" b="-65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8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3230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2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pPr/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3230821"/>
              </a:xfrm>
              <a:prstGeom prst="rect">
                <a:avLst/>
              </a:prstGeom>
              <a:blipFill>
                <a:blip r:embed="rId11"/>
                <a:stretch>
                  <a:fillRect l="-19196" t="-19216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3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1134</Words>
  <Application>Microsoft Macintosh PowerPoint</Application>
  <PresentationFormat>Widescreen</PresentationFormat>
  <Paragraphs>326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2021-10-04T16:56:54Z</dcterms:created>
  <dcterms:modified xsi:type="dcterms:W3CDTF">2021-10-06T15:58:05Z</dcterms:modified>
</cp:coreProperties>
</file>