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8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EAC5-8408-0C43-AB39-DDB88E48C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C2FC6F-BB5C-0A48-A8A0-D6FD94118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639F2-B6FF-9E42-9A5B-4D6C301AA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FD46-BC7C-2540-A352-8B235E7C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06FCC-A17E-2F4B-9816-171EF87C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9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F7B64-C7B8-5348-85F3-645861743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B75B7-DB58-7844-86B3-23F0FBA14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4E74D-ABFD-9546-9FF5-9E87A8D2A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21D09-8997-0145-A869-084126E8B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EDBB6-BAEF-5246-B40E-D650F33D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45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3836-E09C-8A45-B943-CED54C124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C2D9A-B163-3744-9195-6B9DA44D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03F41-9424-2F44-9DA5-3494AA52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4259C-07E5-104E-A20C-4F7767DBD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06BD5-2A9C-2A4B-8707-1A8D4AB1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8771-0FCB-1849-97C5-15DEF9166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7ACCB-6D65-444B-90BF-E52B5E1EA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67CE-7845-124E-8006-FDE39738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F6F0-F3EC-0740-8E59-8E07B86C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C5EE6-B37C-A14F-9F8D-626A1A6B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54AE-1DF0-0A45-A49E-054838A28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6473B-B4CD-F146-8D7B-136AC5CC4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AE9E-3458-2249-A417-D16310E1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96904-C1CA-B845-9A35-0C669BD4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6D05C-2B9E-7540-B264-B6CA1BC1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1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7C57-90BD-3241-814F-BB89C538F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7678-2512-5641-AAD6-87CA9EAC7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B9819-4193-9A4B-B2CA-1DC70FD8C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D32BF-9CE8-E845-A024-E84DFEE43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F5A64C-77F1-B348-921B-3C7672BD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322C7-413E-A747-B152-9B86ACA0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3E9EC-4BEF-7943-B721-5A64C2F7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F98B3-8552-CB40-A76E-CF7B590B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017982-ABA9-ED49-9BDE-FD5F3AD78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A983A5-59AA-3D46-A493-E19EC5D8FC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3E1B4F-A726-1943-9A11-A6AB19F6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D71D-9D68-0042-95F4-00A97F3BE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63355-33F6-4E49-BECA-36338EAE6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71BAE-3E2E-7A41-B67B-8360766A3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2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CA99-3127-D041-8B28-9BB8EAA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2A1FC8-A284-574E-8B44-F8FCBD43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A7701-E120-C546-B253-E793ACE9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C63F5-7D25-B14B-9F02-39518AB4B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FA9B1-EF5E-744E-BA01-D757DF7B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67D91-975F-7C4C-9155-B4ECCC6A0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1B2B3-E388-4644-9D61-330A5CEF1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35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DCD4-5E72-E145-9D54-3E9A77B9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0BAA-5BAA-C744-A4B4-6AE5693CA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8FF3E-91C8-FC4A-9F2B-4DC79F640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90D91-29EC-EF47-A7AF-62E4EE3B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EB4AA-A905-BA49-AD8A-4CA03B06A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F4BAF-2D8E-2344-BA91-FCE41297D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3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BA47-DE99-164D-B67E-8812CABF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B0BA5-9A7E-834F-92BD-D9376C9BF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58FB2-5936-644B-A189-5D66795A5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76BAB-FFAA-B14A-9889-2DAE1423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1C1E7-38A2-1A4E-B910-287FF629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9FCC8-8F6E-3B4A-ADD7-73B94A35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524F-5BC8-F049-914A-A2995F1DE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1C70-C5C8-5248-B978-45E99089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4A288-F7FC-0840-AD58-2BD8253A8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BB814-64FE-A046-86EF-08998BAE6296}" type="datetimeFigureOut">
              <a:rPr lang="en-US" smtClean="0"/>
              <a:t>10/7/21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0ADD0-8084-3D4D-B4F5-A2C2941F4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ED72A-71AB-744A-AB70-74F9513FC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9767F-F7F8-0444-8FF0-8E88AC8DA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7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Thermal power generators (in Thermo, “heat engines”)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1D17C-A4A1-2141-8E4C-F08AB04C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747" y="884237"/>
            <a:ext cx="10268855" cy="533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3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Carnot cycle is a theoretical heat engine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As drawn, this is a </a:t>
                </a:r>
                <a:r>
                  <a:rPr lang="en-US" sz="2400" i="1" dirty="0"/>
                  <a:t>Heat Engine</a:t>
                </a:r>
                <a:r>
                  <a:rPr lang="en-US" sz="2400" dirty="0"/>
                  <a:t>, meaning system should do work on the surroundings (making electricity, eventually). So we expect </a:t>
                </a:r>
              </a:p>
              <a:p>
                <a:endParaRPr lang="en-US" sz="2400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𝑡𝑜𝑡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Each leg, the work is the area under the curve, remembering that expansions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 and compressions have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785652"/>
              </a:xfrm>
              <a:prstGeom prst="rect">
                <a:avLst/>
              </a:prstGeom>
              <a:blipFill>
                <a:blip r:embed="rId2"/>
                <a:stretch>
                  <a:fillRect l="-1577" t="-1000" r="-202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60651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61363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6136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0718" y="2899558"/>
                  <a:ext cx="604268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5848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Carnot cycle is a theoretical heat engine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56847F-947E-854E-8A35-397154A4F8BA}"/>
              </a:ext>
            </a:extLst>
          </p:cNvPr>
          <p:cNvSpPr txBox="1"/>
          <p:nvPr/>
        </p:nvSpPr>
        <p:spPr>
          <a:xfrm>
            <a:off x="175347" y="1839416"/>
            <a:ext cx="56217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cost of running our power generator/heat engine is the fuel required to pour heat into our working gas during the hot isothermal expansion leg.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96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Carnot cycle is a theoretical heat engine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observed efficiency is defined as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𝜺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𝒐𝒃𝒔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b="1" dirty="0">
                              <a:solidFill>
                                <a:srgbClr val="7030A0"/>
                              </a:solidFill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𝒕𝒐𝒕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𝒉𝒐𝒕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8" y="1839416"/>
                <a:ext cx="4965064" cy="1200329"/>
              </a:xfrm>
              <a:prstGeom prst="rect">
                <a:avLst/>
              </a:prstGeom>
              <a:blipFill>
                <a:blip r:embed="rId2"/>
                <a:stretch>
                  <a:fillRect l="-1786" t="-312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C3438989-E394-4942-82FD-477478DD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43" y="420130"/>
            <a:ext cx="6603933" cy="3428271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7C796B04-B47F-6C45-A860-7F95FF24F555}"/>
              </a:ext>
            </a:extLst>
          </p:cNvPr>
          <p:cNvSpPr/>
          <p:nvPr/>
        </p:nvSpPr>
        <p:spPr>
          <a:xfrm>
            <a:off x="1198605" y="2409568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7CC8A1-4ABE-2C4B-BAC4-135EDCBA0B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127" t="47139" r="46124" b="19832"/>
          <a:stretch/>
        </p:blipFill>
        <p:spPr>
          <a:xfrm>
            <a:off x="7008914" y="4179158"/>
            <a:ext cx="2431648" cy="24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98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123443" y="189298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Carnot cycle is a theoretical heat engine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/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theoretical maximum efficiency turns out to be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. In other words,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=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 &lt;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𝒐𝒃𝒔</m:t>
                        </m:r>
                      </m:sub>
                    </m:sSub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&lt;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𝒉𝒐𝒕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356847F-947E-854E-8A35-397154A4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47" y="1839416"/>
                <a:ext cx="5621749" cy="3416320"/>
              </a:xfrm>
              <a:prstGeom prst="rect">
                <a:avLst/>
              </a:prstGeom>
              <a:blipFill>
                <a:blip r:embed="rId2"/>
                <a:stretch>
                  <a:fillRect l="-157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3209F91-7909-2F4E-BC9E-DE9B9FFF88E7}"/>
              </a:ext>
            </a:extLst>
          </p:cNvPr>
          <p:cNvGrpSpPr/>
          <p:nvPr/>
        </p:nvGrpSpPr>
        <p:grpSpPr>
          <a:xfrm>
            <a:off x="5797096" y="1393944"/>
            <a:ext cx="6120984" cy="4760765"/>
            <a:chOff x="5976976" y="1318994"/>
            <a:chExt cx="6120984" cy="476076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05CDFCA-CE64-9941-90B6-115BBF64E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6976" y="1318994"/>
              <a:ext cx="6120984" cy="476076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/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BD3A96C2-9ED2-8F40-8046-5E66D6B3F6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162" y="2174658"/>
                  <a:ext cx="54816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/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E4AA3AFA-4A41-0A46-AD00-6F7B521A1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9212" y="3808538"/>
                  <a:ext cx="11253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/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ADDD587-EF5A-5C4E-8F10-372800BB1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388" y="4711065"/>
                  <a:ext cx="55528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/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4786C1-DF8D-924B-8C9C-382497A2E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4789" y="3261154"/>
                  <a:ext cx="11253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Frame 10">
            <a:extLst>
              <a:ext uri="{FF2B5EF4-FFF2-40B4-BE49-F238E27FC236}">
                <a16:creationId xmlns:a16="http://schemas.microsoft.com/office/drawing/2014/main" id="{E8C2DB6A-DA2B-1E40-9F21-5106DFD894D8}"/>
              </a:ext>
            </a:extLst>
          </p:cNvPr>
          <p:cNvSpPr/>
          <p:nvPr/>
        </p:nvSpPr>
        <p:spPr>
          <a:xfrm>
            <a:off x="1714639" y="3918844"/>
            <a:ext cx="2940909" cy="80318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227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04FD9-903F-314F-8E8B-73F46DB40922}"/>
                  </a:ext>
                </a:extLst>
              </p:cNvPr>
              <p:cNvSpPr/>
              <p:nvPr/>
            </p:nvSpPr>
            <p:spPr>
              <a:xfrm>
                <a:off x="1512275" y="720982"/>
                <a:ext cx="9366739" cy="36152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Key ideas</a:t>
                </a:r>
              </a:p>
              <a:p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Expansions: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are negative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Compressions: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are positive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sz="2400" dirty="0"/>
                  <a:t>, so net work is done by system on surroundings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Efficiency,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𝑡𝑜𝑡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, is equal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h𝑜𝑡</m:t>
                        </m:r>
                      </m:sub>
                    </m:sSub>
                  </m:oMath>
                </a14:m>
                <a:r>
                  <a:rPr lang="en-US" sz="2400" dirty="0"/>
                  <a:t>. This is a theoretical maximum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Waste heat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A04FD9-903F-314F-8E8B-73F46DB40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275" y="720982"/>
                <a:ext cx="9366739" cy="3615285"/>
              </a:xfrm>
              <a:prstGeom prst="rect">
                <a:avLst/>
              </a:prstGeom>
              <a:blipFill>
                <a:blip r:embed="rId2"/>
                <a:stretch>
                  <a:fillRect l="-1084" t="-1399" b="-2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52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245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Steven</cp:lastModifiedBy>
  <cp:revision>92</cp:revision>
  <dcterms:created xsi:type="dcterms:W3CDTF">2018-08-07T04:05:17Z</dcterms:created>
  <dcterms:modified xsi:type="dcterms:W3CDTF">2021-10-07T19:44:26Z</dcterms:modified>
</cp:coreProperties>
</file>