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82" r:id="rId6"/>
    <p:sldId id="281" r:id="rId7"/>
    <p:sldId id="283" r:id="rId8"/>
    <p:sldId id="285" r:id="rId9"/>
    <p:sldId id="270" r:id="rId10"/>
    <p:sldId id="284" r:id="rId11"/>
    <p:sldId id="299" r:id="rId12"/>
    <p:sldId id="295" r:id="rId13"/>
    <p:sldId id="297" r:id="rId14"/>
    <p:sldId id="298" r:id="rId15"/>
    <p:sldId id="304" r:id="rId16"/>
    <p:sldId id="294" r:id="rId17"/>
    <p:sldId id="300" r:id="rId18"/>
    <p:sldId id="301" r:id="rId19"/>
    <p:sldId id="306" r:id="rId20"/>
    <p:sldId id="305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328-F741-5847-8707-E7F9B325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54B5-B14E-5145-8C90-8D4B90B36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599A-DDE9-F94F-8770-F5D24C9E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FE5D-E5C5-6A45-890F-3C0DF65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988A-B2F0-4445-99F5-B87ACAF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479-514A-AD47-BBB4-2425DA2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55B6C-6DFC-4442-BF6F-9BECFF60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E19-0013-024D-80F8-175D2A4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CAC2-6798-5D4A-A247-D095AD1C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527-AB9F-874F-8830-C689A27F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DACD3-7B31-2C49-831B-CEEAC095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112F-ED3C-3C47-AB69-6CBFA550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4BFA-97C3-ED41-BFAD-BF160DF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113B-8C95-E143-998F-FAD9103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FF2-8153-CA4F-98D3-CF8B275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F39-A853-DD45-8684-36C814F1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1416-0380-D343-ACEA-AC11E6A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ABD2-023B-5743-A0D1-80750B45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D55F-B8AC-7446-A407-B5EC9AC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CB98-7C7F-2C4E-AF1F-2C95F84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0BEB-947E-5642-A821-2F46C3C1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AC9-D6CE-7742-9CB4-932E9D78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4F4D-F8C3-3E48-BAC7-F2D5271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988F-0DFC-194F-8E84-8CE23E41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73C3-743A-A54D-BAA5-5579F0B5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7BCF-B8E9-374F-AF33-DB09241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670B-95A6-4643-A20A-B2FA80B9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722F-A0B9-5648-9EC6-8908DB21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1A39-A9E1-AF47-A3BB-D4F004D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367C-8837-F344-AC41-87BB28BC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C8AC-D294-6F46-ABB4-10F9991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DDDE-0998-6340-923A-C4E3987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A35-153B-AA41-8475-400A356E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0D90-C4E4-5748-A09C-49069E954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A3DCA-1348-CC43-BDC8-25F85A6D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DD7C0-4531-3648-9BA8-9E8F8BD6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A44F-4172-304F-B9FF-2F56928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22C20-4BEA-A841-9CC3-C36E0B3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BE89-9F3C-6844-BDA8-E36501E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461E-A728-EA44-A5D4-F24C72D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448C-AB1E-BE40-9C1E-269B358A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483E-72AB-884B-B4DA-200630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DAD0F-0CB7-6845-ADF0-1FB2602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4996-D60C-9A4E-8C87-4A747FFA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9BF3A-15FE-4E4C-BAA9-E28A58CF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2474-5E3F-794B-84C5-2F4AB74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90E-82ED-9944-B7B0-37689733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3FE5-950A-0940-B697-1164C914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82DA-8130-9640-AD52-44C55DD2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142C-9F50-7C47-9A98-97F2243D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9703-0293-6E4F-A03F-2A4871E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AD34-66ED-C947-9669-3AC60FE1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575-1AB5-E341-9B24-DB1A44D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749A7-C57E-4F48-BC01-2D91158C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6C1B-0569-3E4C-BE34-005CC4C7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B576-29E8-3241-93E9-79C33CC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B011-A5CC-CE47-9386-D21C6E9E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9E4-011E-6C49-ADD8-BC5CBD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5DC8A-4619-F24D-915A-F922FAF6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0CDC-EA9C-BD46-A743-7513FD36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E075-D5DD-9A49-B28E-3D7C2FF4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8570-C44E-1D46-97D5-0FBE407E85E6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E94C-99F9-D744-9D38-2ABA70979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905-FF2D-DC4F-A2E2-8D1AFC93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8F53EB6-4894-CF4F-AEF7-926FB11D524F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all gases/liquids/solids 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0B4D0-E704-D04C-B509-5FAC6F082F9F}"/>
              </a:ext>
            </a:extLst>
          </p:cNvPr>
          <p:cNvSpPr txBox="1"/>
          <p:nvPr/>
        </p:nvSpPr>
        <p:spPr>
          <a:xfrm>
            <a:off x="443090" y="2040268"/>
            <a:ext cx="294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Principle of Corresponding States</a:t>
            </a:r>
            <a:r>
              <a:rPr lang="en-US" sz="2400" dirty="0"/>
              <a:t> says all substances do this, just at different temperatures and volumes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E67B2-F3A2-864F-94A5-35CD53363197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05448-949F-454B-BB70-4C7E82AB1399}"/>
              </a:ext>
            </a:extLst>
          </p:cNvPr>
          <p:cNvGrpSpPr/>
          <p:nvPr/>
        </p:nvGrpSpPr>
        <p:grpSpPr>
          <a:xfrm>
            <a:off x="4186668" y="716957"/>
            <a:ext cx="5888240" cy="4954945"/>
            <a:chOff x="540356" y="1135901"/>
            <a:chExt cx="5888240" cy="49549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5E552A-63DC-8B47-9738-45B5967BF5BF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5DD8480-DA87-FB44-9C9C-27F6B84E6ABA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93D032B-C7C9-2E42-9443-062A0817C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716822-9232-134C-BA2E-95BAB609F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5E1CB9-B7F9-F04E-96DA-B3C3890CB34A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07509754-CA95-2F47-845D-4ACB325576AC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7C669A-9ED5-5345-92E6-DE8FE672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95E7C01-BEB1-134B-9952-FA1ADF64ACC3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13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CD1BB-3884-314A-84EE-B02C50B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6425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twist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… there is a pattern!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low temperature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high temperature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between (the “inversion temperature”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2400" dirty="0"/>
                  <a:t>)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so this happens to supercritical gases only)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blipFill>
                <a:blip r:embed="rId3"/>
                <a:stretch>
                  <a:fillRect l="-1869" t="-777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CD1BB-3884-314A-84EE-B02C50B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508000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twist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… there is a pattern!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low temperature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high temperature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between (the “inversion temperature”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)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so this happens to supercritical gases only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blipFill>
                <a:blip r:embed="rId3"/>
                <a:stretch>
                  <a:fillRect l="-1869" t="-777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CF3C6D-BFFD-0A4F-A8B2-162E29B05349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133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504D2-8DDD-7043-ABDD-F8418FA2A21D}"/>
              </a:ext>
            </a:extLst>
          </p:cNvPr>
          <p:cNvGrpSpPr/>
          <p:nvPr/>
        </p:nvGrpSpPr>
        <p:grpSpPr>
          <a:xfrm>
            <a:off x="3227031" y="-508000"/>
            <a:ext cx="9620966" cy="7215725"/>
            <a:chOff x="3227031" y="-508000"/>
            <a:chExt cx="9620966" cy="7215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E9C8B-D93E-7343-AFA7-07AA1591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031" y="-508000"/>
              <a:ext cx="9620966" cy="721572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177F-E4AD-EF44-8708-6B2C418DF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863338-9D51-674F-AF97-E19C40D89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23072F-2346-E045-B160-586C2355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D8A08F-1B3E-1940-A3B1-BDF4B212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DA3F2A-423E-094E-8A33-8069EA0C3600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53ABFC-CC22-0541-A912-A49F0AAB4389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553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gas moves through state space at the same enthalpy, we say it’s traversing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Here’s an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at high temperature,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553539" cy="2308324"/>
              </a:xfrm>
              <a:prstGeom prst="rect">
                <a:avLst/>
              </a:prstGeom>
              <a:blipFill>
                <a:blip r:embed="rId3"/>
                <a:stretch>
                  <a:fillRect l="-1944" t="-2186" r="-556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37717C-9755-8549-9AE8-21FE6A74C29C}"/>
                  </a:ext>
                </a:extLst>
              </p:cNvPr>
              <p:cNvSpPr txBox="1"/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37717C-9755-8549-9AE8-21FE6A74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3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504D2-8DDD-7043-ABDD-F8418FA2A21D}"/>
              </a:ext>
            </a:extLst>
          </p:cNvPr>
          <p:cNvGrpSpPr/>
          <p:nvPr/>
        </p:nvGrpSpPr>
        <p:grpSpPr>
          <a:xfrm>
            <a:off x="3227031" y="-508000"/>
            <a:ext cx="9620966" cy="7215725"/>
            <a:chOff x="3227031" y="-508000"/>
            <a:chExt cx="9620966" cy="7215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E9C8B-D93E-7343-AFA7-07AA1591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031" y="-508000"/>
              <a:ext cx="9620966" cy="721572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177F-E4AD-EF44-8708-6B2C418DF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863338-9D51-674F-AF97-E19C40D89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23072F-2346-E045-B160-586C2355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D8A08F-1B3E-1940-A3B1-BDF4B212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DA3F2A-423E-094E-8A33-8069EA0C3600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53ABFC-CC22-0541-A912-A49F0AAB4389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E2D639-9DE1-8048-A4E5-80A44FCAC1CF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553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gas moves through state space at the same enthalpy, we say it’s traversing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Here’s an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at high temperature,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Notice how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has to </a:t>
                </a:r>
                <a:r>
                  <a:rPr lang="en-US" sz="2400" b="1" dirty="0"/>
                  <a:t>go</a:t>
                </a:r>
                <a:r>
                  <a:rPr lang="en-US" sz="2400" dirty="0"/>
                  <a:t> </a:t>
                </a:r>
                <a:r>
                  <a:rPr lang="en-US" sz="2400" b="1" dirty="0"/>
                  <a:t>up</a:t>
                </a:r>
                <a:r>
                  <a:rPr lang="en-US" sz="2400" dirty="0"/>
                  <a:t> as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goes </a:t>
                </a:r>
                <a:r>
                  <a:rPr lang="en-US" sz="2400" b="1" dirty="0"/>
                  <a:t>down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553539" cy="3785652"/>
              </a:xfrm>
              <a:prstGeom prst="rect">
                <a:avLst/>
              </a:prstGeom>
              <a:blipFill>
                <a:blip r:embed="rId3"/>
                <a:stretch>
                  <a:fillRect l="-1944" t="-1338" r="-556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F2F6A-A404-4445-A973-21D02FF4DFF9}"/>
                  </a:ext>
                </a:extLst>
              </p:cNvPr>
              <p:cNvSpPr txBox="1"/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F2F6A-A404-4445-A973-21D02FF4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6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/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26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/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8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91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91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Formally, the slope of these dashed arrows would be described by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374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892350" cy="14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Formally, the slope of these dashed arrows would be described by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892350" cy="1431802"/>
              </a:xfrm>
              <a:prstGeom prst="rect">
                <a:avLst/>
              </a:prstGeom>
              <a:blipFill>
                <a:blip r:embed="rId3"/>
                <a:stretch>
                  <a:fillRect l="-1813" t="-3509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790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Contours of H(T,P)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933216-BBB0-1244-B174-2CDB036665BC}"/>
              </a:ext>
            </a:extLst>
          </p:cNvPr>
          <p:cNvGrpSpPr/>
          <p:nvPr/>
        </p:nvGrpSpPr>
        <p:grpSpPr>
          <a:xfrm>
            <a:off x="4894233" y="730580"/>
            <a:ext cx="7125632" cy="5396839"/>
            <a:chOff x="3910385" y="730580"/>
            <a:chExt cx="7125632" cy="539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E07D82-2D9E-2844-B198-153E2E96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385" y="730580"/>
              <a:ext cx="7125632" cy="53968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1FA795-B22E-D644-B3BC-B34C4BC800E0}"/>
                </a:ext>
              </a:extLst>
            </p:cNvPr>
            <p:cNvGrpSpPr/>
            <p:nvPr/>
          </p:nvGrpSpPr>
          <p:grpSpPr>
            <a:xfrm>
              <a:off x="5069865" y="1251441"/>
              <a:ext cx="4103600" cy="1751988"/>
              <a:chOff x="5891668" y="1947272"/>
              <a:chExt cx="4103600" cy="1751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8E4C5B-DF06-F44F-9568-6B856D40F3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8E4C5B-DF06-F44F-9568-6B856D40F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125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8EF2CD-8610-5C48-9420-4B17E29F7EAD}"/>
              </a:ext>
            </a:extLst>
          </p:cNvPr>
          <p:cNvSpPr txBox="1"/>
          <p:nvPr/>
        </p:nvSpPr>
        <p:spPr>
          <a:xfrm>
            <a:off x="172135" y="1036934"/>
            <a:ext cx="4782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Formally, the slope of these lines would be described by ... </a:t>
            </a:r>
          </a:p>
          <a:p>
            <a:endParaRPr lang="en-US" sz="2400" dirty="0"/>
          </a:p>
          <a:p>
            <a:endParaRPr lang="en-US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AC02F7-ADC6-A449-90FD-FA4BE7DCD76F}"/>
              </a:ext>
            </a:extLst>
          </p:cNvPr>
          <p:cNvCxnSpPr>
            <a:cxnSpLocks/>
          </p:cNvCxnSpPr>
          <p:nvPr/>
        </p:nvCxnSpPr>
        <p:spPr>
          <a:xfrm flipH="1">
            <a:off x="7038026" y="4041714"/>
            <a:ext cx="1" cy="1271065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38255A-7CA6-5648-8BA8-2B9AE531AD66}"/>
              </a:ext>
            </a:extLst>
          </p:cNvPr>
          <p:cNvGrpSpPr/>
          <p:nvPr/>
        </p:nvGrpSpPr>
        <p:grpSpPr>
          <a:xfrm>
            <a:off x="574223" y="1135901"/>
            <a:ext cx="5888240" cy="4954945"/>
            <a:chOff x="540356" y="1135901"/>
            <a:chExt cx="5888240" cy="49549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A6649-1B2E-3C44-BBEA-AC2043571CE3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5D76A-795D-B241-BE76-F434F1FC2E37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C513A1-AF97-AC44-8C31-1E7210C4C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D486E94-E2A5-8848-9CCC-2500CDAA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02037EC-AA45-164C-83B5-E7FD0C022BB1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9D4131E-9F78-5F47-A168-4164D462AFBF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B00834-A074-C44F-AA28-1EC2FCFA5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27C307-E80A-E349-8C81-2CCA760A5EDA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D584ED-8AAB-B94A-8288-0AF32035C59F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/>
              <p:nvPr/>
            </p:nvSpPr>
            <p:spPr>
              <a:xfrm>
                <a:off x="5886137" y="707088"/>
                <a:ext cx="5058137" cy="3944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  </a:t>
                </a:r>
                <a:r>
                  <a:rPr lang="en-US" sz="2400" dirty="0"/>
                  <a:t>(typically &gt;&gt;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𝐶𝑟𝑖𝑡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(&gt;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𝐶𝑟𝑖𝑡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𝒄𝒓𝒊𝒕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(&lt;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𝐶𝑟𝑖𝑡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7" y="707088"/>
                <a:ext cx="5058137" cy="3944670"/>
              </a:xfrm>
              <a:prstGeom prst="rect">
                <a:avLst/>
              </a:prstGeo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6B9D96-0D05-9A42-989B-1D8B55A29725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Relationships between these temperatures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2126A20-5080-034A-A8F8-76C1ECBC4B60}"/>
              </a:ext>
            </a:extLst>
          </p:cNvPr>
          <p:cNvSpPr/>
          <p:nvPr/>
        </p:nvSpPr>
        <p:spPr>
          <a:xfrm>
            <a:off x="5802489" y="2372799"/>
            <a:ext cx="1952978" cy="813159"/>
          </a:xfrm>
          <a:prstGeom prst="frame">
            <a:avLst/>
          </a:prstGeom>
          <a:solidFill>
            <a:srgbClr val="7030A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Contours of H(T,P)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933216-BBB0-1244-B174-2CDB036665BC}"/>
              </a:ext>
            </a:extLst>
          </p:cNvPr>
          <p:cNvGrpSpPr/>
          <p:nvPr/>
        </p:nvGrpSpPr>
        <p:grpSpPr>
          <a:xfrm>
            <a:off x="4894233" y="730580"/>
            <a:ext cx="7125632" cy="5396839"/>
            <a:chOff x="3910385" y="730580"/>
            <a:chExt cx="7125632" cy="539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E07D82-2D9E-2844-B198-153E2E96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385" y="730580"/>
              <a:ext cx="7125632" cy="53968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1FA795-B22E-D644-B3BC-B34C4BC800E0}"/>
                </a:ext>
              </a:extLst>
            </p:cNvPr>
            <p:cNvGrpSpPr/>
            <p:nvPr/>
          </p:nvGrpSpPr>
          <p:grpSpPr>
            <a:xfrm>
              <a:off x="5069865" y="1251441"/>
              <a:ext cx="4103600" cy="1751988"/>
              <a:chOff x="5891668" y="1947272"/>
              <a:chExt cx="4103600" cy="1751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8E4C5B-DF06-F44F-9568-6B856D40F3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55327ED-6AB6-2549-9F36-E1FE58AF2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/>
              <p:nvPr/>
            </p:nvSpPr>
            <p:spPr>
              <a:xfrm>
                <a:off x="172135" y="1036934"/>
                <a:ext cx="4782712" cy="5181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Formally, the slope of these lines would be described by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quantity even gets its own name, the </a:t>
                </a:r>
                <a:r>
                  <a:rPr lang="en-US" sz="2400" b="1" dirty="0"/>
                  <a:t>Joule-Thomson coefficient</a:t>
                </a:r>
                <a:r>
                  <a:rPr lang="en-US" sz="2400" dirty="0"/>
                  <a:t>, and its own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/>
                  <a:t> (although sometimes just written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It’s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by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" y="1036934"/>
                <a:ext cx="4782712" cy="5181803"/>
              </a:xfrm>
              <a:prstGeom prst="rect">
                <a:avLst/>
              </a:prstGeom>
              <a:blipFill>
                <a:blip r:embed="rId6"/>
                <a:stretch>
                  <a:fillRect l="-1852" t="-978" r="-794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D17ACC-AB89-B04C-83C8-6C3C109C9C75}"/>
              </a:ext>
            </a:extLst>
          </p:cNvPr>
          <p:cNvCxnSpPr>
            <a:cxnSpLocks/>
          </p:cNvCxnSpPr>
          <p:nvPr/>
        </p:nvCxnSpPr>
        <p:spPr>
          <a:xfrm flipH="1">
            <a:off x="7038026" y="4041714"/>
            <a:ext cx="1" cy="1271065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88738" y="690722"/>
                <a:ext cx="9980723" cy="553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𝐵𝑜𝑦𝑙𝑒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Definition: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𝑷𝑽</m:t>
                    </m:r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Differential Equations of State: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7030A0"/>
                    </a:solidFill>
                  </a:rPr>
                  <a:t>(</a:t>
                </a:r>
                <a:r>
                  <a:rPr lang="en-US" sz="2200" dirty="0"/>
                  <a:t>like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Calorimetry: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2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rgbClr val="7030A0"/>
                    </a:solidFill>
                  </a:rPr>
                  <a:t>(</a:t>
                </a:r>
                <a:r>
                  <a:rPr lang="en-US" sz="2200" dirty="0"/>
                  <a:t>like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</a:rPr>
                  <a:t>Heat capacities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r>
                  <a:rPr lang="en-US" sz="2200" dirty="0"/>
                  <a:t> for ideal gases,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for real gases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</a:rPr>
                  <a:t>Inversion temperature:</a:t>
                </a:r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2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002060"/>
                    </a:solidFill>
                  </a:rPr>
                  <a:t>at low T</a:t>
                </a:r>
                <a:r>
                  <a:rPr lang="en-US" sz="2200" dirty="0"/>
                  <a:t>,</a:t>
                </a:r>
                <a:r>
                  <a:rPr lang="en-US" sz="2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200" dirty="0">
                    <a:solidFill>
                      <a:srgbClr val="002060"/>
                    </a:solidFill>
                  </a:rPr>
                  <a:t>at high T, and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at the inversion temperature</a:t>
                </a:r>
              </a:p>
              <a:p>
                <a:r>
                  <a:rPr lang="en-US" sz="2200" dirty="0">
                    <a:solidFill>
                      <a:srgbClr val="002060"/>
                    </a:solidFill>
                  </a:rPr>
                  <a:t>	How to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2060"/>
                    </a:solidFill>
                  </a:rPr>
                  <a:t> by inspecting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8" y="690722"/>
                <a:ext cx="9980723" cy="5535874"/>
              </a:xfrm>
              <a:prstGeom prst="rect">
                <a:avLst/>
              </a:prstGeom>
              <a:blipFill>
                <a:blip r:embed="rId2"/>
                <a:stretch>
                  <a:fillRect l="-635" t="-686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98C3426-80CD-4445-A931-B4F2039A93C4}"/>
              </a:ext>
            </a:extLst>
          </p:cNvPr>
          <p:cNvGrpSpPr/>
          <p:nvPr/>
        </p:nvGrpSpPr>
        <p:grpSpPr>
          <a:xfrm>
            <a:off x="5445101" y="-992615"/>
            <a:ext cx="7374673" cy="3420540"/>
            <a:chOff x="-7264053" y="-1522649"/>
            <a:chExt cx="17025401" cy="72737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0EFBB1-3F4B-6B48-971B-6A941ACA3C2E}"/>
                </a:ext>
              </a:extLst>
            </p:cNvPr>
            <p:cNvGrpSpPr/>
            <p:nvPr/>
          </p:nvGrpSpPr>
          <p:grpSpPr>
            <a:xfrm>
              <a:off x="1672832" y="1301259"/>
              <a:ext cx="5622017" cy="4449846"/>
              <a:chOff x="798188" y="1539799"/>
              <a:chExt cx="5622017" cy="444984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D576CEB-0B2E-B941-ADDB-6E14D82EFACF}"/>
                  </a:ext>
                </a:extLst>
              </p:cNvPr>
              <p:cNvGrpSpPr/>
              <p:nvPr/>
            </p:nvGrpSpPr>
            <p:grpSpPr>
              <a:xfrm>
                <a:off x="798188" y="1539799"/>
                <a:ext cx="5619195" cy="4449846"/>
                <a:chOff x="1653533" y="1859897"/>
                <a:chExt cx="5619195" cy="4449846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53A04C1A-08C9-DB46-BF92-EA3095AEB8D8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Frame 12">
                  <a:extLst>
                    <a:ext uri="{FF2B5EF4-FFF2-40B4-BE49-F238E27FC236}">
                      <a16:creationId xmlns:a16="http://schemas.microsoft.com/office/drawing/2014/main" id="{86A4AD74-F3C0-6948-A7E0-CE8C6D69A452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69EF51F-CA98-E048-95F4-44D36D6CA5BB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E577A8F-68C1-744F-9E7E-766FF1F5648E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65C64298-341F-6D46-A1B8-655DEC8C84FE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A215902-A195-8B4C-91FF-075724470E23}"/>
                    </a:ext>
                  </a:extLst>
                </p:cNvPr>
                <p:cNvCxnSpPr/>
                <p:nvPr/>
              </p:nvCxnSpPr>
              <p:spPr>
                <a:xfrm flipV="1">
                  <a:off x="2177322" y="5334001"/>
                  <a:ext cx="719528" cy="494675"/>
                </a:xfrm>
                <a:prstGeom prst="line">
                  <a:avLst/>
                </a:prstGeom>
                <a:ln w="635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9D8F569-88F9-4143-848E-5B9C0B35ACB5}"/>
                    </a:ext>
                  </a:extLst>
                </p:cNvPr>
                <p:cNvSpPr/>
                <p:nvPr/>
              </p:nvSpPr>
              <p:spPr>
                <a:xfrm>
                  <a:off x="3343547" y="2983400"/>
                  <a:ext cx="2169023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U(T,V)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DEF1641-62FA-DD42-8A40-974FA54B6542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FC48CB8-2DFE-2F42-9609-EFCD66ECBA1F}"/>
                    </a:ext>
                  </a:extLst>
                </p:cNvPr>
                <p:cNvSpPr/>
                <p:nvPr/>
              </p:nvSpPr>
              <p:spPr>
                <a:xfrm>
                  <a:off x="1653533" y="5103168"/>
                  <a:ext cx="550022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A00D69A-022C-C447-AE56-ABC002372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554" y="5824238"/>
                  <a:ext cx="4314668" cy="0"/>
                </a:xfrm>
                <a:prstGeom prst="line">
                  <a:avLst/>
                </a:prstGeom>
                <a:ln w="635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104FBAB-98B0-054C-A8E4-37D8AD85EB9D}"/>
                  </a:ext>
                </a:extLst>
              </p:cNvPr>
              <p:cNvCxnSpPr/>
              <p:nvPr/>
            </p:nvCxnSpPr>
            <p:spPr>
              <a:xfrm flipV="1">
                <a:off x="1361461" y="4222012"/>
                <a:ext cx="662066" cy="408928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D6885CC-7FE0-9546-8D9B-3EEC8FEE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3150" y="3469430"/>
                <a:ext cx="677055" cy="486636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18D0AF5-2FA3-A340-A4DC-EF19C1C4F7DA}"/>
                </a:ext>
              </a:extLst>
            </p:cNvPr>
            <p:cNvSpPr/>
            <p:nvPr/>
          </p:nvSpPr>
          <p:spPr>
            <a:xfrm>
              <a:off x="-6548553" y="-1522649"/>
              <a:ext cx="16309901" cy="5521942"/>
            </a:xfrm>
            <a:prstGeom prst="arc">
              <a:avLst>
                <a:gd name="adj1" fmla="val 1256279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30D18FD0-A71A-A746-9689-E8B4619D8037}"/>
                </a:ext>
              </a:extLst>
            </p:cNvPr>
            <p:cNvSpPr/>
            <p:nvPr/>
          </p:nvSpPr>
          <p:spPr>
            <a:xfrm>
              <a:off x="-7264053" y="-1075780"/>
              <a:ext cx="16309901" cy="5521942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749F5E-6A95-6744-856F-6F93993B3DAB}"/>
              </a:ext>
            </a:extLst>
          </p:cNvPr>
          <p:cNvGrpSpPr/>
          <p:nvPr/>
        </p:nvGrpSpPr>
        <p:grpSpPr>
          <a:xfrm>
            <a:off x="5234471" y="-116210"/>
            <a:ext cx="7038404" cy="5010980"/>
            <a:chOff x="-7264053" y="-4062094"/>
            <a:chExt cx="15702228" cy="981319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D8087C4-4990-4541-BA53-EB00A83D5E34}"/>
                </a:ext>
              </a:extLst>
            </p:cNvPr>
            <p:cNvGrpSpPr/>
            <p:nvPr/>
          </p:nvGrpSpPr>
          <p:grpSpPr>
            <a:xfrm>
              <a:off x="1672832" y="1301259"/>
              <a:ext cx="5619195" cy="4449846"/>
              <a:chOff x="798188" y="1539799"/>
              <a:chExt cx="5619195" cy="444984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0E13E49-870B-7C49-9142-0E5F3080209C}"/>
                  </a:ext>
                </a:extLst>
              </p:cNvPr>
              <p:cNvGrpSpPr/>
              <p:nvPr/>
            </p:nvGrpSpPr>
            <p:grpSpPr>
              <a:xfrm>
                <a:off x="798188" y="1539799"/>
                <a:ext cx="5619195" cy="4449846"/>
                <a:chOff x="1653533" y="1859897"/>
                <a:chExt cx="5619195" cy="4449846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15813556-8A19-FE45-A8D6-44CFDE7B9D2C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ame 32">
                  <a:extLst>
                    <a:ext uri="{FF2B5EF4-FFF2-40B4-BE49-F238E27FC236}">
                      <a16:creationId xmlns:a16="http://schemas.microsoft.com/office/drawing/2014/main" id="{3DD03A38-F79D-C14E-B8FC-7885DB5D3246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97D3C74-A80F-A842-A515-04448B312288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56AA83C-75A0-B04A-9CE0-68B5ABC22A66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BFE48B4-046D-7F48-AF64-CC57FE8B37F6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BC473A9-09B8-D74D-A0A9-17C6E0B47571}"/>
                    </a:ext>
                  </a:extLst>
                </p:cNvPr>
                <p:cNvCxnSpPr/>
                <p:nvPr/>
              </p:nvCxnSpPr>
              <p:spPr>
                <a:xfrm flipV="1">
                  <a:off x="2177322" y="5334001"/>
                  <a:ext cx="719528" cy="494675"/>
                </a:xfrm>
                <a:prstGeom prst="line">
                  <a:avLst/>
                </a:prstGeom>
                <a:ln w="635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913C48F-D6F4-4E47-9A66-65724935C0B1}"/>
                    </a:ext>
                  </a:extLst>
                </p:cNvPr>
                <p:cNvSpPr/>
                <p:nvPr/>
              </p:nvSpPr>
              <p:spPr>
                <a:xfrm>
                  <a:off x="3728358" y="2549103"/>
                  <a:ext cx="2169023" cy="8061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H(T,P)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85313BA-A1BB-E14D-BBA3-67011DDEFE16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2E726B8-A51E-9C48-B122-9DDDB76AAA5F}"/>
                    </a:ext>
                  </a:extLst>
                </p:cNvPr>
                <p:cNvSpPr/>
                <p:nvPr/>
              </p:nvSpPr>
              <p:spPr>
                <a:xfrm>
                  <a:off x="1653533" y="5103168"/>
                  <a:ext cx="550022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AFD53AA-FFD5-0F4E-97AE-E43C6F603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3554" y="5824238"/>
                  <a:ext cx="4314668" cy="0"/>
                </a:xfrm>
                <a:prstGeom prst="line">
                  <a:avLst/>
                </a:prstGeom>
                <a:ln w="635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23E455E-4AEA-CF42-9264-4CAB5873C159}"/>
                  </a:ext>
                </a:extLst>
              </p:cNvPr>
              <p:cNvCxnSpPr/>
              <p:nvPr/>
            </p:nvCxnSpPr>
            <p:spPr>
              <a:xfrm flipV="1">
                <a:off x="1350707" y="3902508"/>
                <a:ext cx="662066" cy="40892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1995DF-53F5-0342-891B-CD26632ABA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1603" y="2339884"/>
                <a:ext cx="677055" cy="48663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D010D6E-5668-5640-A2E3-58EA5E625D83}"/>
                </a:ext>
              </a:extLst>
            </p:cNvPr>
            <p:cNvSpPr/>
            <p:nvPr/>
          </p:nvSpPr>
          <p:spPr>
            <a:xfrm>
              <a:off x="-6548552" y="-4062094"/>
              <a:ext cx="14986727" cy="7876272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5D616D0-79BA-0E4C-B3CB-3C7D3AFD0EBA}"/>
                </a:ext>
              </a:extLst>
            </p:cNvPr>
            <p:cNvSpPr/>
            <p:nvPr/>
          </p:nvSpPr>
          <p:spPr>
            <a:xfrm>
              <a:off x="-7264053" y="-3225379"/>
              <a:ext cx="15167194" cy="7441665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CBBDB5-8545-2441-8184-37BAF2D665C3}"/>
              </a:ext>
            </a:extLst>
          </p:cNvPr>
          <p:cNvSpPr txBox="1"/>
          <p:nvPr/>
        </p:nvSpPr>
        <p:spPr>
          <a:xfrm>
            <a:off x="0" y="83470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we learned today 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FEEAF2F-7434-3247-9B48-12928F569247}"/>
              </a:ext>
            </a:extLst>
          </p:cNvPr>
          <p:cNvGrpSpPr/>
          <p:nvPr/>
        </p:nvGrpSpPr>
        <p:grpSpPr>
          <a:xfrm>
            <a:off x="4329112" y="78780"/>
            <a:ext cx="3217577" cy="2401748"/>
            <a:chOff x="540356" y="1135901"/>
            <a:chExt cx="5888240" cy="495494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A1BDF5-F3A2-7642-8AC5-2753FD997951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C2199B0-739C-3F4C-B6DA-A9380525B380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90C5EAA7-77D7-0542-AA19-9A2E75673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E35E50D-E75F-9348-8BA1-654CC92D1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0EA56ECF-6AB0-D542-AE40-0DCC26A96C0E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>
                  <a:extLst>
                    <a:ext uri="{FF2B5EF4-FFF2-40B4-BE49-F238E27FC236}">
                      <a16:creationId xmlns:a16="http://schemas.microsoft.com/office/drawing/2014/main" id="{82C0CB82-1E70-7346-AEA3-A5D2A2B45FB0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5666415-F46D-2843-A7A7-E1F403FB5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C22DFB7-179E-6B40-A325-E61A5B843522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766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878157"/>
            <a:chOff x="831368" y="405838"/>
            <a:chExt cx="11061700" cy="5878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708476" y="5914663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82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679514"/>
            <a:ext cx="1177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Enthalpy, H</a:t>
            </a:r>
          </a:p>
          <a:p>
            <a:endParaRPr lang="en-US" sz="2400" dirty="0"/>
          </a:p>
          <a:p>
            <a:r>
              <a:rPr lang="en-US" sz="2400" dirty="0"/>
              <a:t>By definition, H=U+PV, so it’s an energy; numerically larger than U since PV&gt;0</a:t>
            </a:r>
          </a:p>
          <a:p>
            <a:endParaRPr lang="en-US" sz="2400" dirty="0"/>
          </a:p>
          <a:p>
            <a:r>
              <a:rPr lang="en-US" sz="2400" dirty="0"/>
              <a:t>An extensive function (since U is extensive)</a:t>
            </a:r>
          </a:p>
          <a:p>
            <a:endParaRPr lang="en-US" sz="2400" dirty="0"/>
          </a:p>
          <a:p>
            <a:r>
              <a:rPr lang="en-US" sz="2400" dirty="0"/>
              <a:t>Usually we like to visualize H in T-P state space, so H=H(T,P)</a:t>
            </a:r>
          </a:p>
          <a:p>
            <a:endParaRPr lang="en-US" sz="2400" dirty="0"/>
          </a:p>
          <a:p>
            <a:r>
              <a:rPr lang="en-US" sz="2400" dirty="0"/>
              <a:t>H is “about” heat, as we’ll see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4" y="339272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like to think about enthalpy in a T,P state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416C2-C926-F644-99BB-FEFA8DB56C48}"/>
              </a:ext>
            </a:extLst>
          </p:cNvPr>
          <p:cNvGrpSpPr/>
          <p:nvPr/>
        </p:nvGrpSpPr>
        <p:grpSpPr>
          <a:xfrm>
            <a:off x="-3946274" y="1018257"/>
            <a:ext cx="9364523" cy="4814995"/>
            <a:chOff x="-3656149" y="1444487"/>
            <a:chExt cx="9364523" cy="4814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/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400" dirty="0"/>
                    <a:t> = internal energy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blipFill>
                  <a:blip r:embed="rId2"/>
                  <a:stretch>
                    <a:fillRect l="-2500" t="-1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FF48DE-F909-B448-A82F-3911E3BF6359}"/>
                </a:ext>
              </a:extLst>
            </p:cNvPr>
            <p:cNvGrpSpPr/>
            <p:nvPr/>
          </p:nvGrpSpPr>
          <p:grpSpPr>
            <a:xfrm>
              <a:off x="-3656149" y="2093844"/>
              <a:ext cx="9364523" cy="4165638"/>
              <a:chOff x="-7264053" y="-1522649"/>
              <a:chExt cx="17025401" cy="72737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C45A6D-FBC0-1349-B6CA-63C2E4C6DDFE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6530" cy="4449846"/>
                <a:chOff x="-286325" y="1539799"/>
                <a:chExt cx="6706530" cy="444984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37CD3B2-C528-4F40-B096-76D4D4FA2FF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52" name="Frame 51">
                    <a:extLst>
                      <a:ext uri="{FF2B5EF4-FFF2-40B4-BE49-F238E27FC236}">
                        <a16:creationId xmlns:a16="http://schemas.microsoft.com/office/drawing/2014/main" id="{C6D5A761-38CA-6145-ABF9-82A17CA55CB1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rame 52">
                    <a:extLst>
                      <a:ext uri="{FF2B5EF4-FFF2-40B4-BE49-F238E27FC236}">
                        <a16:creationId xmlns:a16="http://schemas.microsoft.com/office/drawing/2014/main" id="{EAB7667D-F823-6149-B928-8682D114D4A6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DCA5AAF-4AE3-5347-A5EF-E39130860C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BAFFC58-F8CF-724A-ABE2-3F736B9E77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0DA5A4D-C178-2A42-B6B9-82D94102C0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3D9411F-57D3-614B-A972-D323E02989E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93D6AD8-B54E-EE4A-ADE1-61F9FC62CEF0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2BBDDF-B732-2942-825E-0F5C7D73AAE6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0E2BAEE-0C00-9C43-B6B0-30C7D17F5409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CAEFA5-3A00-304E-A73C-099E3BCF2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B9EACE-15E2-E34E-8CD0-C68C8C5B6605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104307F-1856-C747-AE1A-B1B6BD8E4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150" y="3469430"/>
                  <a:ext cx="677055" cy="486636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055755FC-007A-1647-BAD0-249B47DAFCD0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7E74B6E-D1E2-5042-BECB-05C13882107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29ED9-B4CF-D14D-AC81-0F2E7CD7B4D5}"/>
              </a:ext>
            </a:extLst>
          </p:cNvPr>
          <p:cNvGrpSpPr/>
          <p:nvPr/>
        </p:nvGrpSpPr>
        <p:grpSpPr>
          <a:xfrm>
            <a:off x="1185866" y="132520"/>
            <a:ext cx="9236970" cy="5619963"/>
            <a:chOff x="1450908" y="556592"/>
            <a:chExt cx="9236970" cy="5619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/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blipFill>
                  <a:blip r:embed="rId3"/>
                  <a:stretch>
                    <a:fillRect l="-2500"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27C4FFA-3224-D34B-A467-665ED3BDC612}"/>
                </a:ext>
              </a:extLst>
            </p:cNvPr>
            <p:cNvGrpSpPr/>
            <p:nvPr/>
          </p:nvGrpSpPr>
          <p:grpSpPr>
            <a:xfrm>
              <a:off x="1450908" y="556592"/>
              <a:ext cx="8636735" cy="5619963"/>
              <a:chOff x="-7264053" y="-4062094"/>
              <a:chExt cx="15702228" cy="98131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C1AA367-1904-304B-8341-D0C5CB0B3C71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3708" cy="4449846"/>
                <a:chOff x="-286325" y="1539799"/>
                <a:chExt cx="6703708" cy="444984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BB90D15-DA1D-694E-8A2A-075E3A7ECA7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69" name="Frame 68">
                    <a:extLst>
                      <a:ext uri="{FF2B5EF4-FFF2-40B4-BE49-F238E27FC236}">
                        <a16:creationId xmlns:a16="http://schemas.microsoft.com/office/drawing/2014/main" id="{BE0FCB8F-4E3F-B64F-BF16-4AE60F357D8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Frame 69">
                    <a:extLst>
                      <a:ext uri="{FF2B5EF4-FFF2-40B4-BE49-F238E27FC236}">
                        <a16:creationId xmlns:a16="http://schemas.microsoft.com/office/drawing/2014/main" id="{57BD5A46-FA8F-4C44-826B-EA2C7EC47F1A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2F59235E-7DDC-C041-95A3-EA47124C03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A4636B1-D9AB-2049-90D5-E999C68E4E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25BCFD2E-D63B-C048-9787-FAC481DCD8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E036D2AD-70C6-9240-96D4-F9CA2DEAF66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BAD9945-4216-1845-98B7-A51108C49E05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H(T,P)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F2678B4-562E-7146-AA84-1267C2B2AA1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C553CFC-0300-4042-8E52-003A7E20FCAD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0E0E0FD-A472-C644-A8DB-3571846BC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2CC8F07-C778-B24A-98C8-8386F8DD8E85}"/>
                    </a:ext>
                  </a:extLst>
                </p:cNvPr>
                <p:cNvCxnSpPr/>
                <p:nvPr/>
              </p:nvCxnSpPr>
              <p:spPr>
                <a:xfrm flipV="1">
                  <a:off x="1350707" y="3902508"/>
                  <a:ext cx="662066" cy="408929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B694C33-1BA3-4E47-8D92-242B891FE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1603" y="2339884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E2B14B1-0D6C-1141-B21C-F55DAFFB7433}"/>
                  </a:ext>
                </a:extLst>
              </p:cNvPr>
              <p:cNvSpPr/>
              <p:nvPr/>
            </p:nvSpPr>
            <p:spPr>
              <a:xfrm>
                <a:off x="-6548552" y="-4062094"/>
                <a:ext cx="14986727" cy="787627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39FE1664-ED93-9C49-8DB0-D39F6DB50977}"/>
                  </a:ext>
                </a:extLst>
              </p:cNvPr>
              <p:cNvSpPr/>
              <p:nvPr/>
            </p:nvSpPr>
            <p:spPr>
              <a:xfrm>
                <a:off x="-7264053" y="-3225379"/>
                <a:ext cx="15167194" cy="7441665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/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Steeper in T-direction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blipFill>
                <a:blip r:embed="rId4"/>
                <a:stretch>
                  <a:fillRect l="-4321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4B955AD-78F8-264C-82FA-29965EA056D2}"/>
              </a:ext>
            </a:extLst>
          </p:cNvPr>
          <p:cNvSpPr txBox="1"/>
          <p:nvPr/>
        </p:nvSpPr>
        <p:spPr>
          <a:xfrm>
            <a:off x="1455285" y="6018671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T-V state space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52B40-0630-5F44-B36E-FBB98C739F87}"/>
              </a:ext>
            </a:extLst>
          </p:cNvPr>
          <p:cNvSpPr txBox="1"/>
          <p:nvPr/>
        </p:nvSpPr>
        <p:spPr>
          <a:xfrm>
            <a:off x="6799736" y="6018670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T-P state space</a:t>
            </a:r>
          </a:p>
        </p:txBody>
      </p:sp>
    </p:spTree>
    <p:extLst>
      <p:ext uri="{BB962C8B-B14F-4D97-AF65-F5344CB8AC3E}">
        <p14:creationId xmlns:p14="http://schemas.microsoft.com/office/powerpoint/2010/main" val="158924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4" y="339272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 and calorimetry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/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Isochoric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:r>
                  <a:rPr lang="en-US" sz="2400" b="1" dirty="0"/>
                  <a:t>isochoric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blipFill>
                <a:blip r:embed="rId2"/>
                <a:stretch>
                  <a:fillRect l="-1990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/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also says </a:t>
                </a:r>
                <a:r>
                  <a:rPr lang="en-US" sz="2400" b="1" dirty="0"/>
                  <a:t>isobaric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blipFill>
                <a:blip r:embed="rId3"/>
                <a:stretch>
                  <a:fillRect l="-1951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/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gas 310 K -&gt; 360 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 We’ll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however … how to get that?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blipFill>
                <a:blip r:embed="rId4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419725" y="277276"/>
                <a:ext cx="11772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Physical 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77276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7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F997B-40FB-3841-B9A0-66F656AC9224}"/>
              </a:ext>
            </a:extLst>
          </p:cNvPr>
          <p:cNvGrpSpPr/>
          <p:nvPr/>
        </p:nvGrpSpPr>
        <p:grpSpPr>
          <a:xfrm>
            <a:off x="555861" y="1869192"/>
            <a:ext cx="3740714" cy="1688950"/>
            <a:chOff x="580913" y="1869192"/>
            <a:chExt cx="3740714" cy="1688950"/>
          </a:xfrm>
        </p:grpSpPr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0F50170E-A18A-344A-8F7F-3B2F7B0C958D}"/>
                </a:ext>
              </a:extLst>
            </p:cNvPr>
            <p:cNvSpPr/>
            <p:nvPr/>
          </p:nvSpPr>
          <p:spPr>
            <a:xfrm>
              <a:off x="2406765" y="1869192"/>
              <a:ext cx="1914862" cy="1688950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BE832-C25E-7449-B085-918B0540D391}"/>
                </a:ext>
              </a:extLst>
            </p:cNvPr>
            <p:cNvSpPr txBox="1"/>
            <p:nvPr/>
          </p:nvSpPr>
          <p:spPr>
            <a:xfrm>
              <a:off x="580913" y="2367419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6440CACD-71A0-3749-A4F1-7BD7BE2A1DE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03" y="2598251"/>
              <a:ext cx="1390242" cy="230833"/>
            </a:xfrm>
            <a:prstGeom prst="curved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/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blipFill>
                  <a:blip r:embed="rId3"/>
                  <a:stretch>
                    <a:fillRect l="-5319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355048-801E-9A4E-89B8-4F7A88CD2E54}"/>
              </a:ext>
            </a:extLst>
          </p:cNvPr>
          <p:cNvGrpSpPr/>
          <p:nvPr/>
        </p:nvGrpSpPr>
        <p:grpSpPr>
          <a:xfrm>
            <a:off x="5984335" y="1277655"/>
            <a:ext cx="5038567" cy="2768252"/>
            <a:chOff x="5182671" y="1277655"/>
            <a:chExt cx="5038567" cy="2768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E6DFDD6-2314-134E-BC38-607E75150ABD}"/>
                </a:ext>
              </a:extLst>
            </p:cNvPr>
            <p:cNvGrpSpPr/>
            <p:nvPr/>
          </p:nvGrpSpPr>
          <p:grpSpPr>
            <a:xfrm>
              <a:off x="5182671" y="1869192"/>
              <a:ext cx="4301299" cy="1688950"/>
              <a:chOff x="20328" y="1869192"/>
              <a:chExt cx="4301299" cy="1688950"/>
            </a:xfrm>
          </p:grpSpPr>
          <p:sp>
            <p:nvSpPr>
              <p:cNvPr id="20" name="Frame 19">
                <a:extLst>
                  <a:ext uri="{FF2B5EF4-FFF2-40B4-BE49-F238E27FC236}">
                    <a16:creationId xmlns:a16="http://schemas.microsoft.com/office/drawing/2014/main" id="{D0491BD4-BF1E-C54C-B735-74ED939C2455}"/>
                  </a:ext>
                </a:extLst>
              </p:cNvPr>
              <p:cNvSpPr/>
              <p:nvPr/>
            </p:nvSpPr>
            <p:spPr>
              <a:xfrm>
                <a:off x="2406765" y="1869192"/>
                <a:ext cx="1914862" cy="1688950"/>
              </a:xfrm>
              <a:prstGeom prst="frame">
                <a:avLst>
                  <a:gd name="adj1" fmla="val 45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21FD2-6098-BE42-B54F-7299353623A3}"/>
                  </a:ext>
                </a:extLst>
              </p:cNvPr>
              <p:cNvSpPr txBox="1"/>
              <p:nvPr/>
            </p:nvSpPr>
            <p:spPr>
              <a:xfrm>
                <a:off x="20328" y="2289924"/>
                <a:ext cx="817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795F203D-25B5-E84A-91EE-0434F147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70" y="2558334"/>
                <a:ext cx="1390242" cy="230833"/>
              </a:xfrm>
              <a:prstGeom prst="curvedConnector3">
                <a:avLst>
                  <a:gd name="adj1" fmla="val 44594"/>
                </a:avLst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51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E63D12FD-93D2-8C45-8B98-2ED45ADF9C60}"/>
                </a:ext>
              </a:extLst>
            </p:cNvPr>
            <p:cNvSpPr/>
            <p:nvPr/>
          </p:nvSpPr>
          <p:spPr>
            <a:xfrm>
              <a:off x="6964471" y="1277655"/>
              <a:ext cx="3256767" cy="2768252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9CA305-F3AB-D349-ADBF-1F683E6547D1}"/>
                </a:ext>
              </a:extLst>
            </p:cNvPr>
            <p:cNvSpPr txBox="1"/>
            <p:nvPr/>
          </p:nvSpPr>
          <p:spPr>
            <a:xfrm>
              <a:off x="8412003" y="1358168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F6E63E-D0E3-4243-8D23-E54CFDA031DD}"/>
                </a:ext>
              </a:extLst>
            </p:cNvPr>
            <p:cNvCxnSpPr/>
            <p:nvPr/>
          </p:nvCxnSpPr>
          <p:spPr>
            <a:xfrm flipV="1">
              <a:off x="8824778" y="1540702"/>
              <a:ext cx="0" cy="165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0758E94-25C6-2745-A7FF-78072008BDF8}"/>
                </a:ext>
              </a:extLst>
            </p:cNvPr>
            <p:cNvCxnSpPr>
              <a:cxnSpLocks/>
            </p:cNvCxnSpPr>
            <p:nvPr/>
          </p:nvCxnSpPr>
          <p:spPr>
            <a:xfrm>
              <a:off x="8820794" y="3645824"/>
              <a:ext cx="0" cy="1871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B6FC81-9E7B-CE44-B9E6-A5D2C19137D1}"/>
                </a:ext>
              </a:extLst>
            </p:cNvPr>
            <p:cNvCxnSpPr>
              <a:cxnSpLocks/>
            </p:cNvCxnSpPr>
            <p:nvPr/>
          </p:nvCxnSpPr>
          <p:spPr>
            <a:xfrm>
              <a:off x="9705454" y="2684823"/>
              <a:ext cx="215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0DC349-8C33-CD4F-B082-67D4D69CB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327" y="2710249"/>
              <a:ext cx="2420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some heat will be expended as work,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blipFill>
                <a:blip r:embed="rId5"/>
                <a:stretch>
                  <a:fillRect l="-147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0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1" y="277276"/>
                <a:ext cx="1219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Mathematical idea: </a:t>
                </a:r>
                <a:r>
                  <a:rPr lang="en-US" sz="2400" dirty="0"/>
                  <a:t>let’s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how? Assume an ideal gas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77276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7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(say) which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But we already said ideal gas</a:t>
                </a:r>
                <a:r>
                  <a:rPr lang="en-US" sz="24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, so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Obviously generalizable: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 any ideal gas.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We’ll apply it even for real gases!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blipFill>
                <a:blip r:embed="rId3"/>
                <a:stretch>
                  <a:fillRect l="-882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3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changes in enthalpy when cruising through P,T space 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A73513-0A5F-ED42-BE8B-530B8C1EA622}"/>
              </a:ext>
            </a:extLst>
          </p:cNvPr>
          <p:cNvGrpSpPr/>
          <p:nvPr/>
        </p:nvGrpSpPr>
        <p:grpSpPr>
          <a:xfrm>
            <a:off x="2745725" y="-2159019"/>
            <a:ext cx="8636735" cy="5619963"/>
            <a:chOff x="-7264053" y="-4062094"/>
            <a:chExt cx="15702228" cy="98131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6411B8-AAFD-7A4F-A112-10D0A83405E4}"/>
                </a:ext>
              </a:extLst>
            </p:cNvPr>
            <p:cNvGrpSpPr/>
            <p:nvPr/>
          </p:nvGrpSpPr>
          <p:grpSpPr>
            <a:xfrm>
              <a:off x="588319" y="1301259"/>
              <a:ext cx="6703708" cy="4449846"/>
              <a:chOff x="-286325" y="1539799"/>
              <a:chExt cx="6703708" cy="44498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B6723E-8D0F-FD43-9553-3F6EF6C5A797}"/>
                  </a:ext>
                </a:extLst>
              </p:cNvPr>
              <p:cNvGrpSpPr/>
              <p:nvPr/>
            </p:nvGrpSpPr>
            <p:grpSpPr>
              <a:xfrm>
                <a:off x="-286325" y="1539799"/>
                <a:ext cx="6703708" cy="4449846"/>
                <a:chOff x="569020" y="1859897"/>
                <a:chExt cx="6703708" cy="4449846"/>
              </a:xfrm>
            </p:grpSpPr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03A38898-739C-EB4A-A7F4-BE8EB0E6AD03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rame 56">
                  <a:extLst>
                    <a:ext uri="{FF2B5EF4-FFF2-40B4-BE49-F238E27FC236}">
                      <a16:creationId xmlns:a16="http://schemas.microsoft.com/office/drawing/2014/main" id="{6AB8C631-5C88-A04F-A60B-B1D8E48FCB72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F5891D8-AB18-424D-8AC1-AC8F9E500368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BBFDFB0-B2F2-5149-B9B9-5BC7BA70682C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B7C37CB-ECB5-BA44-9A9A-BDDD7BA55791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36386B5-D80C-DD4B-8DAC-AB0650FAB2B5}"/>
                    </a:ext>
                  </a:extLst>
                </p:cNvPr>
                <p:cNvCxnSpPr/>
                <p:nvPr/>
              </p:nvCxnSpPr>
              <p:spPr>
                <a:xfrm flipV="1">
                  <a:off x="2177322" y="5334001"/>
                  <a:ext cx="719528" cy="494675"/>
                </a:xfrm>
                <a:prstGeom prst="line">
                  <a:avLst/>
                </a:prstGeom>
                <a:ln w="635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23BB054-4AB1-2041-836C-1F5ED416EBB3}"/>
                    </a:ext>
                  </a:extLst>
                </p:cNvPr>
                <p:cNvSpPr/>
                <p:nvPr/>
              </p:nvSpPr>
              <p:spPr>
                <a:xfrm>
                  <a:off x="569020" y="2690712"/>
                  <a:ext cx="2169023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H(T,P)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EC9091B-1F5A-6C4A-BC4C-4A6470B4F96B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542DDA-EAD8-A941-BDD5-B92AE5897D55}"/>
                    </a:ext>
                  </a:extLst>
                </p:cNvPr>
                <p:cNvSpPr/>
                <p:nvPr/>
              </p:nvSpPr>
              <p:spPr>
                <a:xfrm>
                  <a:off x="1653533" y="5103168"/>
                  <a:ext cx="550022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96C88BC-B2FE-F744-ACD8-B235E842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2231" y="5824238"/>
                  <a:ext cx="4314667" cy="0"/>
                </a:xfrm>
                <a:prstGeom prst="line">
                  <a:avLst/>
                </a:prstGeom>
                <a:ln w="635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D7612C5-9344-034A-B858-745EF7D65CE7}"/>
                  </a:ext>
                </a:extLst>
              </p:cNvPr>
              <p:cNvCxnSpPr/>
              <p:nvPr/>
            </p:nvCxnSpPr>
            <p:spPr>
              <a:xfrm flipV="1">
                <a:off x="1350707" y="3902508"/>
                <a:ext cx="662066" cy="40892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F87F0D-1318-6C42-AEDA-FF687F17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1603" y="2339884"/>
                <a:ext cx="677055" cy="48663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C30770C-ADEE-AE42-B24A-AE5901128664}"/>
                </a:ext>
              </a:extLst>
            </p:cNvPr>
            <p:cNvSpPr/>
            <p:nvPr/>
          </p:nvSpPr>
          <p:spPr>
            <a:xfrm>
              <a:off x="-6548552" y="-4062094"/>
              <a:ext cx="14986727" cy="7876272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5139019-C286-FA48-9131-D025C7388E6D}"/>
                </a:ext>
              </a:extLst>
            </p:cNvPr>
            <p:cNvSpPr/>
            <p:nvPr/>
          </p:nvSpPr>
          <p:spPr>
            <a:xfrm>
              <a:off x="-7264053" y="-3225379"/>
              <a:ext cx="15167194" cy="7441665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/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along an i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sotherm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doesn’t depend on pressure (but it usually does)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blipFill>
                <a:blip r:embed="rId2"/>
                <a:stretch>
                  <a:fillRect l="-1429" t="-3768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/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… along an isobar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doesn’t depend on temperature (but it does if it’s a vibrating molecule)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  <a:blipFill>
                <a:blip r:embed="rId3"/>
                <a:stretch>
                  <a:fillRect l="-1663" t="-3095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1162</Words>
  <Application>Microsoft Macintosh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30</cp:revision>
  <dcterms:created xsi:type="dcterms:W3CDTF">2021-10-10T19:43:58Z</dcterms:created>
  <dcterms:modified xsi:type="dcterms:W3CDTF">2021-10-15T17:03:06Z</dcterms:modified>
</cp:coreProperties>
</file>