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305" r:id="rId2"/>
    <p:sldId id="286" r:id="rId3"/>
    <p:sldId id="289" r:id="rId4"/>
    <p:sldId id="294" r:id="rId5"/>
    <p:sldId id="293" r:id="rId6"/>
    <p:sldId id="287" r:id="rId7"/>
    <p:sldId id="304" r:id="rId8"/>
    <p:sldId id="303" r:id="rId9"/>
    <p:sldId id="30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0070"/>
    <p:restoredTop sz="94671"/>
  </p:normalViewPr>
  <p:slideViewPr>
    <p:cSldViewPr snapToGrid="0" snapToObjects="1">
      <p:cViewPr varScale="1">
        <p:scale>
          <a:sx n="97" d="100"/>
          <a:sy n="97" d="100"/>
        </p:scale>
        <p:origin x="232"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4B73E-5152-ED4C-82C7-8C6EC0A012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B3BCFF-5E5E-2048-B53A-CEA31CF642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210D179-43A1-284D-8BA7-DFB217A88432}"/>
              </a:ext>
            </a:extLst>
          </p:cNvPr>
          <p:cNvSpPr>
            <a:spLocks noGrp="1"/>
          </p:cNvSpPr>
          <p:nvPr>
            <p:ph type="dt" sz="half" idx="10"/>
          </p:nvPr>
        </p:nvSpPr>
        <p:spPr/>
        <p:txBody>
          <a:bodyPr/>
          <a:lstStyle/>
          <a:p>
            <a:fld id="{8BC69CA2-CE56-D64A-BFFD-B92638A67BAE}" type="datetimeFigureOut">
              <a:rPr lang="en-US" smtClean="0"/>
              <a:t>10/12/21</a:t>
            </a:fld>
            <a:endParaRPr lang="en-US"/>
          </a:p>
        </p:txBody>
      </p:sp>
      <p:sp>
        <p:nvSpPr>
          <p:cNvPr id="5" name="Footer Placeholder 4">
            <a:extLst>
              <a:ext uri="{FF2B5EF4-FFF2-40B4-BE49-F238E27FC236}">
                <a16:creationId xmlns:a16="http://schemas.microsoft.com/office/drawing/2014/main" id="{FF7281AB-C25A-CE4B-A099-ACEABFC163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8A3222-66CE-114B-8F42-8924A7C002BF}"/>
              </a:ext>
            </a:extLst>
          </p:cNvPr>
          <p:cNvSpPr>
            <a:spLocks noGrp="1"/>
          </p:cNvSpPr>
          <p:nvPr>
            <p:ph type="sldNum" sz="quarter" idx="12"/>
          </p:nvPr>
        </p:nvSpPr>
        <p:spPr/>
        <p:txBody>
          <a:bodyPr/>
          <a:lstStyle/>
          <a:p>
            <a:fld id="{3C83CDB1-1F60-2C41-8B57-B03476FC57A2}" type="slidenum">
              <a:rPr lang="en-US" smtClean="0"/>
              <a:t>‹#›</a:t>
            </a:fld>
            <a:endParaRPr lang="en-US"/>
          </a:p>
        </p:txBody>
      </p:sp>
    </p:spTree>
    <p:extLst>
      <p:ext uri="{BB962C8B-B14F-4D97-AF65-F5344CB8AC3E}">
        <p14:creationId xmlns:p14="http://schemas.microsoft.com/office/powerpoint/2010/main" val="1557674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A82A1-A11B-6C47-BE85-A28DF0ADD2A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F5D6A3-174B-3343-A0B5-9AD204F521C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16ABE1-92F7-FD42-802E-9FB910588823}"/>
              </a:ext>
            </a:extLst>
          </p:cNvPr>
          <p:cNvSpPr>
            <a:spLocks noGrp="1"/>
          </p:cNvSpPr>
          <p:nvPr>
            <p:ph type="dt" sz="half" idx="10"/>
          </p:nvPr>
        </p:nvSpPr>
        <p:spPr/>
        <p:txBody>
          <a:bodyPr/>
          <a:lstStyle/>
          <a:p>
            <a:fld id="{8BC69CA2-CE56-D64A-BFFD-B92638A67BAE}" type="datetimeFigureOut">
              <a:rPr lang="en-US" smtClean="0"/>
              <a:t>10/12/21</a:t>
            </a:fld>
            <a:endParaRPr lang="en-US"/>
          </a:p>
        </p:txBody>
      </p:sp>
      <p:sp>
        <p:nvSpPr>
          <p:cNvPr id="5" name="Footer Placeholder 4">
            <a:extLst>
              <a:ext uri="{FF2B5EF4-FFF2-40B4-BE49-F238E27FC236}">
                <a16:creationId xmlns:a16="http://schemas.microsoft.com/office/drawing/2014/main" id="{D0D5857D-379F-3E40-A21A-9F0D58F0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6362DD-547C-4F40-AE63-79C2850FDA64}"/>
              </a:ext>
            </a:extLst>
          </p:cNvPr>
          <p:cNvSpPr>
            <a:spLocks noGrp="1"/>
          </p:cNvSpPr>
          <p:nvPr>
            <p:ph type="sldNum" sz="quarter" idx="12"/>
          </p:nvPr>
        </p:nvSpPr>
        <p:spPr/>
        <p:txBody>
          <a:bodyPr/>
          <a:lstStyle/>
          <a:p>
            <a:fld id="{3C83CDB1-1F60-2C41-8B57-B03476FC57A2}" type="slidenum">
              <a:rPr lang="en-US" smtClean="0"/>
              <a:t>‹#›</a:t>
            </a:fld>
            <a:endParaRPr lang="en-US"/>
          </a:p>
        </p:txBody>
      </p:sp>
    </p:spTree>
    <p:extLst>
      <p:ext uri="{BB962C8B-B14F-4D97-AF65-F5344CB8AC3E}">
        <p14:creationId xmlns:p14="http://schemas.microsoft.com/office/powerpoint/2010/main" val="4176415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962782-C85D-AE4D-A2CA-2935D067039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45696D5-6513-4A4F-920A-A33184A0925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178586-E239-BF48-BBA5-6FF2838D8D56}"/>
              </a:ext>
            </a:extLst>
          </p:cNvPr>
          <p:cNvSpPr>
            <a:spLocks noGrp="1"/>
          </p:cNvSpPr>
          <p:nvPr>
            <p:ph type="dt" sz="half" idx="10"/>
          </p:nvPr>
        </p:nvSpPr>
        <p:spPr/>
        <p:txBody>
          <a:bodyPr/>
          <a:lstStyle/>
          <a:p>
            <a:fld id="{8BC69CA2-CE56-D64A-BFFD-B92638A67BAE}" type="datetimeFigureOut">
              <a:rPr lang="en-US" smtClean="0"/>
              <a:t>10/12/21</a:t>
            </a:fld>
            <a:endParaRPr lang="en-US"/>
          </a:p>
        </p:txBody>
      </p:sp>
      <p:sp>
        <p:nvSpPr>
          <p:cNvPr id="5" name="Footer Placeholder 4">
            <a:extLst>
              <a:ext uri="{FF2B5EF4-FFF2-40B4-BE49-F238E27FC236}">
                <a16:creationId xmlns:a16="http://schemas.microsoft.com/office/drawing/2014/main" id="{F5F86BB7-4124-0948-8BB6-1B8878F153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435196-6C12-DF4A-A73A-ED6201CF46F7}"/>
              </a:ext>
            </a:extLst>
          </p:cNvPr>
          <p:cNvSpPr>
            <a:spLocks noGrp="1"/>
          </p:cNvSpPr>
          <p:nvPr>
            <p:ph type="sldNum" sz="quarter" idx="12"/>
          </p:nvPr>
        </p:nvSpPr>
        <p:spPr/>
        <p:txBody>
          <a:bodyPr/>
          <a:lstStyle/>
          <a:p>
            <a:fld id="{3C83CDB1-1F60-2C41-8B57-B03476FC57A2}" type="slidenum">
              <a:rPr lang="en-US" smtClean="0"/>
              <a:t>‹#›</a:t>
            </a:fld>
            <a:endParaRPr lang="en-US"/>
          </a:p>
        </p:txBody>
      </p:sp>
    </p:spTree>
    <p:extLst>
      <p:ext uri="{BB962C8B-B14F-4D97-AF65-F5344CB8AC3E}">
        <p14:creationId xmlns:p14="http://schemas.microsoft.com/office/powerpoint/2010/main" val="2009275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49ABD-1D64-FC48-A54C-4B1B930249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6DE368-7563-4D4A-87E3-85AA3F6F3CE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038254-11AD-5340-8330-ACC3C78594ED}"/>
              </a:ext>
            </a:extLst>
          </p:cNvPr>
          <p:cNvSpPr>
            <a:spLocks noGrp="1"/>
          </p:cNvSpPr>
          <p:nvPr>
            <p:ph type="dt" sz="half" idx="10"/>
          </p:nvPr>
        </p:nvSpPr>
        <p:spPr/>
        <p:txBody>
          <a:bodyPr/>
          <a:lstStyle/>
          <a:p>
            <a:fld id="{8BC69CA2-CE56-D64A-BFFD-B92638A67BAE}" type="datetimeFigureOut">
              <a:rPr lang="en-US" smtClean="0"/>
              <a:t>10/12/21</a:t>
            </a:fld>
            <a:endParaRPr lang="en-US"/>
          </a:p>
        </p:txBody>
      </p:sp>
      <p:sp>
        <p:nvSpPr>
          <p:cNvPr id="5" name="Footer Placeholder 4">
            <a:extLst>
              <a:ext uri="{FF2B5EF4-FFF2-40B4-BE49-F238E27FC236}">
                <a16:creationId xmlns:a16="http://schemas.microsoft.com/office/drawing/2014/main" id="{5C16D951-5BB2-8F42-83F9-1DF7EFE935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AB49A0-F360-E449-9B89-50A097EFF1A5}"/>
              </a:ext>
            </a:extLst>
          </p:cNvPr>
          <p:cNvSpPr>
            <a:spLocks noGrp="1"/>
          </p:cNvSpPr>
          <p:nvPr>
            <p:ph type="sldNum" sz="quarter" idx="12"/>
          </p:nvPr>
        </p:nvSpPr>
        <p:spPr/>
        <p:txBody>
          <a:bodyPr/>
          <a:lstStyle/>
          <a:p>
            <a:fld id="{3C83CDB1-1F60-2C41-8B57-B03476FC57A2}" type="slidenum">
              <a:rPr lang="en-US" smtClean="0"/>
              <a:t>‹#›</a:t>
            </a:fld>
            <a:endParaRPr lang="en-US"/>
          </a:p>
        </p:txBody>
      </p:sp>
    </p:spTree>
    <p:extLst>
      <p:ext uri="{BB962C8B-B14F-4D97-AF65-F5344CB8AC3E}">
        <p14:creationId xmlns:p14="http://schemas.microsoft.com/office/powerpoint/2010/main" val="804127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ADEEC-BE2E-BA49-9E44-529D24C0C4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C85F5B-F2F5-8240-889F-3C747F1B40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65E4F07-F2DC-6341-B343-CB82FDE7D922}"/>
              </a:ext>
            </a:extLst>
          </p:cNvPr>
          <p:cNvSpPr>
            <a:spLocks noGrp="1"/>
          </p:cNvSpPr>
          <p:nvPr>
            <p:ph type="dt" sz="half" idx="10"/>
          </p:nvPr>
        </p:nvSpPr>
        <p:spPr/>
        <p:txBody>
          <a:bodyPr/>
          <a:lstStyle/>
          <a:p>
            <a:fld id="{8BC69CA2-CE56-D64A-BFFD-B92638A67BAE}" type="datetimeFigureOut">
              <a:rPr lang="en-US" smtClean="0"/>
              <a:t>10/12/21</a:t>
            </a:fld>
            <a:endParaRPr lang="en-US"/>
          </a:p>
        </p:txBody>
      </p:sp>
      <p:sp>
        <p:nvSpPr>
          <p:cNvPr id="5" name="Footer Placeholder 4">
            <a:extLst>
              <a:ext uri="{FF2B5EF4-FFF2-40B4-BE49-F238E27FC236}">
                <a16:creationId xmlns:a16="http://schemas.microsoft.com/office/drawing/2014/main" id="{33C59C8B-C39C-9A45-B44C-B1E1D1FCE5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CC69B2-8268-F44A-BE4A-9FDA27EF0E1F}"/>
              </a:ext>
            </a:extLst>
          </p:cNvPr>
          <p:cNvSpPr>
            <a:spLocks noGrp="1"/>
          </p:cNvSpPr>
          <p:nvPr>
            <p:ph type="sldNum" sz="quarter" idx="12"/>
          </p:nvPr>
        </p:nvSpPr>
        <p:spPr/>
        <p:txBody>
          <a:bodyPr/>
          <a:lstStyle/>
          <a:p>
            <a:fld id="{3C83CDB1-1F60-2C41-8B57-B03476FC57A2}" type="slidenum">
              <a:rPr lang="en-US" smtClean="0"/>
              <a:t>‹#›</a:t>
            </a:fld>
            <a:endParaRPr lang="en-US"/>
          </a:p>
        </p:txBody>
      </p:sp>
    </p:spTree>
    <p:extLst>
      <p:ext uri="{BB962C8B-B14F-4D97-AF65-F5344CB8AC3E}">
        <p14:creationId xmlns:p14="http://schemas.microsoft.com/office/powerpoint/2010/main" val="178848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F6501-0510-CB49-82BE-D53DD7B85D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DA16AA-4A05-974C-AE57-D3924F6C18F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F52AB7-27AF-864D-91CE-F2C55D492A3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00CC2B0-AC55-E247-9E7C-6CE8C708D313}"/>
              </a:ext>
            </a:extLst>
          </p:cNvPr>
          <p:cNvSpPr>
            <a:spLocks noGrp="1"/>
          </p:cNvSpPr>
          <p:nvPr>
            <p:ph type="dt" sz="half" idx="10"/>
          </p:nvPr>
        </p:nvSpPr>
        <p:spPr/>
        <p:txBody>
          <a:bodyPr/>
          <a:lstStyle/>
          <a:p>
            <a:fld id="{8BC69CA2-CE56-D64A-BFFD-B92638A67BAE}" type="datetimeFigureOut">
              <a:rPr lang="en-US" smtClean="0"/>
              <a:t>10/12/21</a:t>
            </a:fld>
            <a:endParaRPr lang="en-US"/>
          </a:p>
        </p:txBody>
      </p:sp>
      <p:sp>
        <p:nvSpPr>
          <p:cNvPr id="6" name="Footer Placeholder 5">
            <a:extLst>
              <a:ext uri="{FF2B5EF4-FFF2-40B4-BE49-F238E27FC236}">
                <a16:creationId xmlns:a16="http://schemas.microsoft.com/office/drawing/2014/main" id="{94584917-B32C-F441-BDDC-CB99CE62B6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71F6A8-94B2-974D-A3C6-144694123078}"/>
              </a:ext>
            </a:extLst>
          </p:cNvPr>
          <p:cNvSpPr>
            <a:spLocks noGrp="1"/>
          </p:cNvSpPr>
          <p:nvPr>
            <p:ph type="sldNum" sz="quarter" idx="12"/>
          </p:nvPr>
        </p:nvSpPr>
        <p:spPr/>
        <p:txBody>
          <a:bodyPr/>
          <a:lstStyle/>
          <a:p>
            <a:fld id="{3C83CDB1-1F60-2C41-8B57-B03476FC57A2}" type="slidenum">
              <a:rPr lang="en-US" smtClean="0"/>
              <a:t>‹#›</a:t>
            </a:fld>
            <a:endParaRPr lang="en-US"/>
          </a:p>
        </p:txBody>
      </p:sp>
    </p:spTree>
    <p:extLst>
      <p:ext uri="{BB962C8B-B14F-4D97-AF65-F5344CB8AC3E}">
        <p14:creationId xmlns:p14="http://schemas.microsoft.com/office/powerpoint/2010/main" val="3447305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20C9E-C45C-994D-BE8F-552CE1BE4B9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73DE0A7-0129-054C-820C-742B676669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90AA4CA-D8ED-7D44-B44C-7878D953A4E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5555E5C-33BC-9040-9362-951879B806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0067683-6EC9-F443-85CE-0434AF7CDB3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F69D05F-EF9C-8845-AAE0-0D2DA28E74FF}"/>
              </a:ext>
            </a:extLst>
          </p:cNvPr>
          <p:cNvSpPr>
            <a:spLocks noGrp="1"/>
          </p:cNvSpPr>
          <p:nvPr>
            <p:ph type="dt" sz="half" idx="10"/>
          </p:nvPr>
        </p:nvSpPr>
        <p:spPr/>
        <p:txBody>
          <a:bodyPr/>
          <a:lstStyle/>
          <a:p>
            <a:fld id="{8BC69CA2-CE56-D64A-BFFD-B92638A67BAE}" type="datetimeFigureOut">
              <a:rPr lang="en-US" smtClean="0"/>
              <a:t>10/12/21</a:t>
            </a:fld>
            <a:endParaRPr lang="en-US"/>
          </a:p>
        </p:txBody>
      </p:sp>
      <p:sp>
        <p:nvSpPr>
          <p:cNvPr id="8" name="Footer Placeholder 7">
            <a:extLst>
              <a:ext uri="{FF2B5EF4-FFF2-40B4-BE49-F238E27FC236}">
                <a16:creationId xmlns:a16="http://schemas.microsoft.com/office/drawing/2014/main" id="{D3D79BF8-4CFF-964B-9AFE-770C822C17C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DA0810-4654-FF4D-9CED-9F47002B03B6}"/>
              </a:ext>
            </a:extLst>
          </p:cNvPr>
          <p:cNvSpPr>
            <a:spLocks noGrp="1"/>
          </p:cNvSpPr>
          <p:nvPr>
            <p:ph type="sldNum" sz="quarter" idx="12"/>
          </p:nvPr>
        </p:nvSpPr>
        <p:spPr/>
        <p:txBody>
          <a:bodyPr/>
          <a:lstStyle/>
          <a:p>
            <a:fld id="{3C83CDB1-1F60-2C41-8B57-B03476FC57A2}" type="slidenum">
              <a:rPr lang="en-US" smtClean="0"/>
              <a:t>‹#›</a:t>
            </a:fld>
            <a:endParaRPr lang="en-US"/>
          </a:p>
        </p:txBody>
      </p:sp>
    </p:spTree>
    <p:extLst>
      <p:ext uri="{BB962C8B-B14F-4D97-AF65-F5344CB8AC3E}">
        <p14:creationId xmlns:p14="http://schemas.microsoft.com/office/powerpoint/2010/main" val="642953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571CE-11ED-D54C-84FF-C87621F3DC2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535E6F-1E17-7944-9D46-58D7741510A0}"/>
              </a:ext>
            </a:extLst>
          </p:cNvPr>
          <p:cNvSpPr>
            <a:spLocks noGrp="1"/>
          </p:cNvSpPr>
          <p:nvPr>
            <p:ph type="dt" sz="half" idx="10"/>
          </p:nvPr>
        </p:nvSpPr>
        <p:spPr/>
        <p:txBody>
          <a:bodyPr/>
          <a:lstStyle/>
          <a:p>
            <a:fld id="{8BC69CA2-CE56-D64A-BFFD-B92638A67BAE}" type="datetimeFigureOut">
              <a:rPr lang="en-US" smtClean="0"/>
              <a:t>10/12/21</a:t>
            </a:fld>
            <a:endParaRPr lang="en-US"/>
          </a:p>
        </p:txBody>
      </p:sp>
      <p:sp>
        <p:nvSpPr>
          <p:cNvPr id="4" name="Footer Placeholder 3">
            <a:extLst>
              <a:ext uri="{FF2B5EF4-FFF2-40B4-BE49-F238E27FC236}">
                <a16:creationId xmlns:a16="http://schemas.microsoft.com/office/drawing/2014/main" id="{CAA493B4-6B26-CD45-9149-C3753A0A53E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61DD69-D2DF-0D4E-8906-D669D7FC318D}"/>
              </a:ext>
            </a:extLst>
          </p:cNvPr>
          <p:cNvSpPr>
            <a:spLocks noGrp="1"/>
          </p:cNvSpPr>
          <p:nvPr>
            <p:ph type="sldNum" sz="quarter" idx="12"/>
          </p:nvPr>
        </p:nvSpPr>
        <p:spPr/>
        <p:txBody>
          <a:bodyPr/>
          <a:lstStyle/>
          <a:p>
            <a:fld id="{3C83CDB1-1F60-2C41-8B57-B03476FC57A2}" type="slidenum">
              <a:rPr lang="en-US" smtClean="0"/>
              <a:t>‹#›</a:t>
            </a:fld>
            <a:endParaRPr lang="en-US"/>
          </a:p>
        </p:txBody>
      </p:sp>
    </p:spTree>
    <p:extLst>
      <p:ext uri="{BB962C8B-B14F-4D97-AF65-F5344CB8AC3E}">
        <p14:creationId xmlns:p14="http://schemas.microsoft.com/office/powerpoint/2010/main" val="583482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22DE9A-766A-5F42-B059-275C89E509FF}"/>
              </a:ext>
            </a:extLst>
          </p:cNvPr>
          <p:cNvSpPr>
            <a:spLocks noGrp="1"/>
          </p:cNvSpPr>
          <p:nvPr>
            <p:ph type="dt" sz="half" idx="10"/>
          </p:nvPr>
        </p:nvSpPr>
        <p:spPr/>
        <p:txBody>
          <a:bodyPr/>
          <a:lstStyle/>
          <a:p>
            <a:fld id="{8BC69CA2-CE56-D64A-BFFD-B92638A67BAE}" type="datetimeFigureOut">
              <a:rPr lang="en-US" smtClean="0"/>
              <a:t>10/12/21</a:t>
            </a:fld>
            <a:endParaRPr lang="en-US"/>
          </a:p>
        </p:txBody>
      </p:sp>
      <p:sp>
        <p:nvSpPr>
          <p:cNvPr id="3" name="Footer Placeholder 2">
            <a:extLst>
              <a:ext uri="{FF2B5EF4-FFF2-40B4-BE49-F238E27FC236}">
                <a16:creationId xmlns:a16="http://schemas.microsoft.com/office/drawing/2014/main" id="{52902655-2713-6A44-8D6C-977E8DB1AF6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EA8F20-FC32-974E-8302-0B5BD6A29DD0}"/>
              </a:ext>
            </a:extLst>
          </p:cNvPr>
          <p:cNvSpPr>
            <a:spLocks noGrp="1"/>
          </p:cNvSpPr>
          <p:nvPr>
            <p:ph type="sldNum" sz="quarter" idx="12"/>
          </p:nvPr>
        </p:nvSpPr>
        <p:spPr/>
        <p:txBody>
          <a:bodyPr/>
          <a:lstStyle/>
          <a:p>
            <a:fld id="{3C83CDB1-1F60-2C41-8B57-B03476FC57A2}" type="slidenum">
              <a:rPr lang="en-US" smtClean="0"/>
              <a:t>‹#›</a:t>
            </a:fld>
            <a:endParaRPr lang="en-US"/>
          </a:p>
        </p:txBody>
      </p:sp>
    </p:spTree>
    <p:extLst>
      <p:ext uri="{BB962C8B-B14F-4D97-AF65-F5344CB8AC3E}">
        <p14:creationId xmlns:p14="http://schemas.microsoft.com/office/powerpoint/2010/main" val="1244539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83F7C-DB92-2A43-A0D6-D517E47482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F9608B-C7BA-AC47-AE4A-EB5C6E1B29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7598E8-517E-EA4C-A91F-9298BD9A3E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FB5D42D-4359-8140-943A-5EF3F082BEC3}"/>
              </a:ext>
            </a:extLst>
          </p:cNvPr>
          <p:cNvSpPr>
            <a:spLocks noGrp="1"/>
          </p:cNvSpPr>
          <p:nvPr>
            <p:ph type="dt" sz="half" idx="10"/>
          </p:nvPr>
        </p:nvSpPr>
        <p:spPr/>
        <p:txBody>
          <a:bodyPr/>
          <a:lstStyle/>
          <a:p>
            <a:fld id="{8BC69CA2-CE56-D64A-BFFD-B92638A67BAE}" type="datetimeFigureOut">
              <a:rPr lang="en-US" smtClean="0"/>
              <a:t>10/12/21</a:t>
            </a:fld>
            <a:endParaRPr lang="en-US"/>
          </a:p>
        </p:txBody>
      </p:sp>
      <p:sp>
        <p:nvSpPr>
          <p:cNvPr id="6" name="Footer Placeholder 5">
            <a:extLst>
              <a:ext uri="{FF2B5EF4-FFF2-40B4-BE49-F238E27FC236}">
                <a16:creationId xmlns:a16="http://schemas.microsoft.com/office/drawing/2014/main" id="{FC09E3B4-D97E-454C-B816-EFD57D9729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A64C91-3660-0146-9F72-0A9372C4D3FA}"/>
              </a:ext>
            </a:extLst>
          </p:cNvPr>
          <p:cNvSpPr>
            <a:spLocks noGrp="1"/>
          </p:cNvSpPr>
          <p:nvPr>
            <p:ph type="sldNum" sz="quarter" idx="12"/>
          </p:nvPr>
        </p:nvSpPr>
        <p:spPr/>
        <p:txBody>
          <a:bodyPr/>
          <a:lstStyle/>
          <a:p>
            <a:fld id="{3C83CDB1-1F60-2C41-8B57-B03476FC57A2}" type="slidenum">
              <a:rPr lang="en-US" smtClean="0"/>
              <a:t>‹#›</a:t>
            </a:fld>
            <a:endParaRPr lang="en-US"/>
          </a:p>
        </p:txBody>
      </p:sp>
    </p:spTree>
    <p:extLst>
      <p:ext uri="{BB962C8B-B14F-4D97-AF65-F5344CB8AC3E}">
        <p14:creationId xmlns:p14="http://schemas.microsoft.com/office/powerpoint/2010/main" val="3943155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A5448-B605-524D-9E7C-2BFF8CF92A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BC4893-2467-FD48-BE90-1D09E5035A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C76E9CC-FEA1-454B-ADD6-6604249D8C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54FE186-189A-4F43-84E8-D88C0E46A67A}"/>
              </a:ext>
            </a:extLst>
          </p:cNvPr>
          <p:cNvSpPr>
            <a:spLocks noGrp="1"/>
          </p:cNvSpPr>
          <p:nvPr>
            <p:ph type="dt" sz="half" idx="10"/>
          </p:nvPr>
        </p:nvSpPr>
        <p:spPr/>
        <p:txBody>
          <a:bodyPr/>
          <a:lstStyle/>
          <a:p>
            <a:fld id="{8BC69CA2-CE56-D64A-BFFD-B92638A67BAE}" type="datetimeFigureOut">
              <a:rPr lang="en-US" smtClean="0"/>
              <a:t>10/12/21</a:t>
            </a:fld>
            <a:endParaRPr lang="en-US"/>
          </a:p>
        </p:txBody>
      </p:sp>
      <p:sp>
        <p:nvSpPr>
          <p:cNvPr id="6" name="Footer Placeholder 5">
            <a:extLst>
              <a:ext uri="{FF2B5EF4-FFF2-40B4-BE49-F238E27FC236}">
                <a16:creationId xmlns:a16="http://schemas.microsoft.com/office/drawing/2014/main" id="{5341CB4D-6BC9-694C-A7A5-95C16D3776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66D356-ABEB-D441-AA44-D20251A7FA6F}"/>
              </a:ext>
            </a:extLst>
          </p:cNvPr>
          <p:cNvSpPr>
            <a:spLocks noGrp="1"/>
          </p:cNvSpPr>
          <p:nvPr>
            <p:ph type="sldNum" sz="quarter" idx="12"/>
          </p:nvPr>
        </p:nvSpPr>
        <p:spPr/>
        <p:txBody>
          <a:bodyPr/>
          <a:lstStyle/>
          <a:p>
            <a:fld id="{3C83CDB1-1F60-2C41-8B57-B03476FC57A2}" type="slidenum">
              <a:rPr lang="en-US" smtClean="0"/>
              <a:t>‹#›</a:t>
            </a:fld>
            <a:endParaRPr lang="en-US"/>
          </a:p>
        </p:txBody>
      </p:sp>
    </p:spTree>
    <p:extLst>
      <p:ext uri="{BB962C8B-B14F-4D97-AF65-F5344CB8AC3E}">
        <p14:creationId xmlns:p14="http://schemas.microsoft.com/office/powerpoint/2010/main" val="4207346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F2A139-DE56-384C-A7BC-6BAFEC508F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18C9229-B8B1-9D48-BFFB-34FB71A129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F3B19B-AC3D-C44F-8E78-5A38BA79CA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C69CA2-CE56-D64A-BFFD-B92638A67BAE}" type="datetimeFigureOut">
              <a:rPr lang="en-US" smtClean="0"/>
              <a:t>10/12/21</a:t>
            </a:fld>
            <a:endParaRPr lang="en-US"/>
          </a:p>
        </p:txBody>
      </p:sp>
      <p:sp>
        <p:nvSpPr>
          <p:cNvPr id="5" name="Footer Placeholder 4">
            <a:extLst>
              <a:ext uri="{FF2B5EF4-FFF2-40B4-BE49-F238E27FC236}">
                <a16:creationId xmlns:a16="http://schemas.microsoft.com/office/drawing/2014/main" id="{C19C6C66-9DBB-EC4E-97FD-6E89AAE1ED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C07432-6C74-8F4D-806D-472B3F9211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83CDB1-1F60-2C41-8B57-B03476FC57A2}" type="slidenum">
              <a:rPr lang="en-US" smtClean="0"/>
              <a:t>‹#›</a:t>
            </a:fld>
            <a:endParaRPr lang="en-US"/>
          </a:p>
        </p:txBody>
      </p:sp>
    </p:spTree>
    <p:extLst>
      <p:ext uri="{BB962C8B-B14F-4D97-AF65-F5344CB8AC3E}">
        <p14:creationId xmlns:p14="http://schemas.microsoft.com/office/powerpoint/2010/main" val="3409689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tiff"/><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230.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F484D1A-3E88-B148-95DF-246AA8526BC0}"/>
              </a:ext>
            </a:extLst>
          </p:cNvPr>
          <p:cNvGrpSpPr/>
          <p:nvPr/>
        </p:nvGrpSpPr>
        <p:grpSpPr>
          <a:xfrm>
            <a:off x="2667868" y="849850"/>
            <a:ext cx="7125632" cy="5396839"/>
            <a:chOff x="3910385" y="730580"/>
            <a:chExt cx="7125632" cy="5396839"/>
          </a:xfrm>
        </p:grpSpPr>
        <p:pic>
          <p:nvPicPr>
            <p:cNvPr id="5" name="Picture 4">
              <a:extLst>
                <a:ext uri="{FF2B5EF4-FFF2-40B4-BE49-F238E27FC236}">
                  <a16:creationId xmlns:a16="http://schemas.microsoft.com/office/drawing/2014/main" id="{4A886F8A-40B0-9F45-BD2F-F63ECBA5A9C0}"/>
                </a:ext>
              </a:extLst>
            </p:cNvPr>
            <p:cNvPicPr>
              <a:picLocks noChangeAspect="1"/>
            </p:cNvPicPr>
            <p:nvPr/>
          </p:nvPicPr>
          <p:blipFill>
            <a:blip r:embed="rId2"/>
            <a:stretch>
              <a:fillRect/>
            </a:stretch>
          </p:blipFill>
          <p:spPr>
            <a:xfrm>
              <a:off x="3910385" y="730580"/>
              <a:ext cx="7125632" cy="5396839"/>
            </a:xfrm>
            <a:prstGeom prst="rect">
              <a:avLst/>
            </a:prstGeom>
          </p:spPr>
        </p:pic>
        <p:grpSp>
          <p:nvGrpSpPr>
            <p:cNvPr id="6" name="Group 5">
              <a:extLst>
                <a:ext uri="{FF2B5EF4-FFF2-40B4-BE49-F238E27FC236}">
                  <a16:creationId xmlns:a16="http://schemas.microsoft.com/office/drawing/2014/main" id="{9452F757-E2B5-424D-AC84-036187DF63E7}"/>
                </a:ext>
              </a:extLst>
            </p:cNvPr>
            <p:cNvGrpSpPr/>
            <p:nvPr/>
          </p:nvGrpSpPr>
          <p:grpSpPr>
            <a:xfrm>
              <a:off x="5069865" y="1251441"/>
              <a:ext cx="4103600" cy="1751988"/>
              <a:chOff x="5891668" y="1947272"/>
              <a:chExt cx="4103600" cy="1751988"/>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0BCC54F-AE20-C14A-8040-CDBAEE80B8E4}"/>
                      </a:ext>
                    </a:extLst>
                  </p:cNvPr>
                  <p:cNvSpPr txBox="1"/>
                  <p:nvPr/>
                </p:nvSpPr>
                <p:spPr>
                  <a:xfrm>
                    <a:off x="5891668" y="3329928"/>
                    <a:ext cx="984313" cy="369332"/>
                  </a:xfrm>
                  <a:prstGeom prst="rect">
                    <a:avLst/>
                  </a:prstGeom>
                  <a:solidFill>
                    <a:schemeClr val="bg1"/>
                  </a:solidFill>
                  <a:ln>
                    <a:solidFill>
                      <a:srgbClr val="0070C0"/>
                    </a:solid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𝜇</m:t>
                              </m:r>
                            </m:e>
                            <m:sub>
                              <m:r>
                                <a:rPr lang="en-US" i="1">
                                  <a:solidFill>
                                    <a:schemeClr val="tx1"/>
                                  </a:solidFill>
                                  <a:latin typeface="Cambria Math" panose="02040503050406030204" pitchFamily="18" charset="0"/>
                                </a:rPr>
                                <m:t>𝑇</m:t>
                              </m:r>
                            </m:sub>
                          </m:sSub>
                          <m:r>
                            <a:rPr lang="en-US" b="0" i="1" smtClean="0">
                              <a:solidFill>
                                <a:schemeClr val="tx1"/>
                              </a:solidFill>
                              <a:latin typeface="Cambria Math" panose="02040503050406030204" pitchFamily="18" charset="0"/>
                            </a:rPr>
                            <m:t>&lt;0</m:t>
                          </m:r>
                        </m:oMath>
                      </m:oMathPara>
                    </a14:m>
                    <a:endParaRPr lang="en-US" dirty="0">
                      <a:solidFill>
                        <a:schemeClr val="tx1"/>
                      </a:solidFill>
                    </a:endParaRPr>
                  </a:p>
                </p:txBody>
              </p:sp>
            </mc:Choice>
            <mc:Fallback xmlns="">
              <p:sp>
                <p:nvSpPr>
                  <p:cNvPr id="9" name="TextBox 8">
                    <a:extLst>
                      <a:ext uri="{FF2B5EF4-FFF2-40B4-BE49-F238E27FC236}">
                        <a16:creationId xmlns:a16="http://schemas.microsoft.com/office/drawing/2014/main" id="{D58E4C5B-DF06-F44F-9568-6B856D40F3D8}"/>
                      </a:ext>
                    </a:extLst>
                  </p:cNvPr>
                  <p:cNvSpPr txBox="1">
                    <a:spLocks noRot="1" noChangeAspect="1" noMove="1" noResize="1" noEditPoints="1" noAdjustHandles="1" noChangeArrowheads="1" noChangeShapeType="1" noTextEdit="1"/>
                  </p:cNvSpPr>
                  <p:nvPr/>
                </p:nvSpPr>
                <p:spPr>
                  <a:xfrm>
                    <a:off x="5891668" y="3329928"/>
                    <a:ext cx="984313" cy="369332"/>
                  </a:xfrm>
                  <a:prstGeom prst="rect">
                    <a:avLst/>
                  </a:prstGeom>
                  <a:blipFill>
                    <a:blip r:embed="rId3"/>
                    <a:stretch>
                      <a:fillRect b="-3125"/>
                    </a:stretch>
                  </a:blipFill>
                  <a:ln>
                    <a:solidFill>
                      <a:srgbClr val="0070C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3910BF8-A359-4E41-A634-5511ECD27140}"/>
                      </a:ext>
                    </a:extLst>
                  </p:cNvPr>
                  <p:cNvSpPr txBox="1"/>
                  <p:nvPr/>
                </p:nvSpPr>
                <p:spPr>
                  <a:xfrm>
                    <a:off x="9123511" y="1947272"/>
                    <a:ext cx="871757" cy="369332"/>
                  </a:xfrm>
                  <a:prstGeom prst="rect">
                    <a:avLst/>
                  </a:prstGeom>
                  <a:solidFill>
                    <a:schemeClr val="bg1"/>
                  </a:solidFill>
                  <a:ln>
                    <a:solidFill>
                      <a:srgbClr val="0070C0"/>
                    </a:solid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𝜇</m:t>
                              </m:r>
                            </m:e>
                            <m:sub>
                              <m:r>
                                <a:rPr lang="en-US" i="1">
                                  <a:solidFill>
                                    <a:schemeClr val="tx1"/>
                                  </a:solidFill>
                                  <a:latin typeface="Cambria Math" panose="02040503050406030204" pitchFamily="18" charset="0"/>
                                </a:rPr>
                                <m:t>𝑇</m:t>
                              </m:r>
                            </m:sub>
                          </m:sSub>
                          <m:r>
                            <a:rPr lang="en-US" b="0" i="1" smtClean="0">
                              <a:solidFill>
                                <a:schemeClr val="tx1"/>
                              </a:solidFill>
                              <a:latin typeface="Cambria Math" panose="02040503050406030204" pitchFamily="18" charset="0"/>
                            </a:rPr>
                            <m:t>&gt;0</m:t>
                          </m:r>
                        </m:oMath>
                      </m:oMathPara>
                    </a14:m>
                    <a:endParaRPr lang="en-US" dirty="0">
                      <a:solidFill>
                        <a:schemeClr val="tx1"/>
                      </a:solidFill>
                    </a:endParaRPr>
                  </a:p>
                </p:txBody>
              </p:sp>
            </mc:Choice>
            <mc:Fallback xmlns="">
              <p:sp>
                <p:nvSpPr>
                  <p:cNvPr id="11" name="TextBox 10">
                    <a:extLst>
                      <a:ext uri="{FF2B5EF4-FFF2-40B4-BE49-F238E27FC236}">
                        <a16:creationId xmlns:a16="http://schemas.microsoft.com/office/drawing/2014/main" id="{8B6A5808-A0FD-9C43-B852-FC2EDA0C0E04}"/>
                      </a:ext>
                    </a:extLst>
                  </p:cNvPr>
                  <p:cNvSpPr txBox="1">
                    <a:spLocks noRot="1" noChangeAspect="1" noMove="1" noResize="1" noEditPoints="1" noAdjustHandles="1" noChangeArrowheads="1" noChangeShapeType="1" noTextEdit="1"/>
                  </p:cNvSpPr>
                  <p:nvPr/>
                </p:nvSpPr>
                <p:spPr>
                  <a:xfrm>
                    <a:off x="9123511" y="1947272"/>
                    <a:ext cx="871757" cy="369332"/>
                  </a:xfrm>
                  <a:prstGeom prst="rect">
                    <a:avLst/>
                  </a:prstGeom>
                  <a:blipFill>
                    <a:blip r:embed="rId4"/>
                    <a:stretch>
                      <a:fillRect b="-3125"/>
                    </a:stretch>
                  </a:blipFill>
                  <a:ln>
                    <a:solidFill>
                      <a:srgbClr val="0070C0"/>
                    </a:solidFill>
                  </a:ln>
                </p:spPr>
                <p:txBody>
                  <a:bodyPr/>
                  <a:lstStyle/>
                  <a:p>
                    <a:r>
                      <a:rPr lang="en-US">
                        <a:noFill/>
                      </a:rPr>
                      <a:t> </a:t>
                    </a:r>
                  </a:p>
                </p:txBody>
              </p:sp>
            </mc:Fallback>
          </mc:AlternateContent>
        </p:grpSp>
      </p:grpSp>
    </p:spTree>
    <p:extLst>
      <p:ext uri="{BB962C8B-B14F-4D97-AF65-F5344CB8AC3E}">
        <p14:creationId xmlns:p14="http://schemas.microsoft.com/office/powerpoint/2010/main" val="1381393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Can 56">
            <a:extLst>
              <a:ext uri="{FF2B5EF4-FFF2-40B4-BE49-F238E27FC236}">
                <a16:creationId xmlns:a16="http://schemas.microsoft.com/office/drawing/2014/main" id="{0A00F0D4-BE11-F644-BC54-2AE917AF2190}"/>
              </a:ext>
            </a:extLst>
          </p:cNvPr>
          <p:cNvSpPr/>
          <p:nvPr/>
        </p:nvSpPr>
        <p:spPr>
          <a:xfrm>
            <a:off x="7419250" y="4199834"/>
            <a:ext cx="793020" cy="1576598"/>
          </a:xfrm>
          <a:prstGeom prst="can">
            <a:avLst>
              <a:gd name="adj" fmla="val 25860"/>
            </a:avLst>
          </a:prstGeom>
          <a:solidFill>
            <a:schemeClr val="accent1">
              <a:alpha val="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8" name="Group 67">
            <a:extLst>
              <a:ext uri="{FF2B5EF4-FFF2-40B4-BE49-F238E27FC236}">
                <a16:creationId xmlns:a16="http://schemas.microsoft.com/office/drawing/2014/main" id="{A785F2A4-15D0-F646-9D70-5BDEEA1E8B11}"/>
              </a:ext>
            </a:extLst>
          </p:cNvPr>
          <p:cNvGrpSpPr/>
          <p:nvPr/>
        </p:nvGrpSpPr>
        <p:grpSpPr>
          <a:xfrm>
            <a:off x="683417" y="1580857"/>
            <a:ext cx="4386090" cy="4231940"/>
            <a:chOff x="683417" y="1580857"/>
            <a:chExt cx="4386090" cy="4231940"/>
          </a:xfrm>
        </p:grpSpPr>
        <p:grpSp>
          <p:nvGrpSpPr>
            <p:cNvPr id="65" name="Group 64">
              <a:extLst>
                <a:ext uri="{FF2B5EF4-FFF2-40B4-BE49-F238E27FC236}">
                  <a16:creationId xmlns:a16="http://schemas.microsoft.com/office/drawing/2014/main" id="{8491C5C1-5FE0-A24D-BAE7-974AEBDF9CE1}"/>
                </a:ext>
              </a:extLst>
            </p:cNvPr>
            <p:cNvGrpSpPr/>
            <p:nvPr/>
          </p:nvGrpSpPr>
          <p:grpSpPr>
            <a:xfrm>
              <a:off x="1139340" y="2496081"/>
              <a:ext cx="3240971" cy="3316716"/>
              <a:chOff x="1169015" y="1868552"/>
              <a:chExt cx="3240971" cy="3316716"/>
            </a:xfrm>
          </p:grpSpPr>
          <p:grpSp>
            <p:nvGrpSpPr>
              <p:cNvPr id="46" name="Group 45">
                <a:extLst>
                  <a:ext uri="{FF2B5EF4-FFF2-40B4-BE49-F238E27FC236}">
                    <a16:creationId xmlns:a16="http://schemas.microsoft.com/office/drawing/2014/main" id="{25542074-D6C8-0244-825B-5AE5271620EF}"/>
                  </a:ext>
                </a:extLst>
              </p:cNvPr>
              <p:cNvGrpSpPr/>
              <p:nvPr/>
            </p:nvGrpSpPr>
            <p:grpSpPr>
              <a:xfrm>
                <a:off x="1169015" y="1868557"/>
                <a:ext cx="976808" cy="3295547"/>
                <a:chOff x="433910" y="1868557"/>
                <a:chExt cx="976808" cy="3295547"/>
              </a:xfrm>
            </p:grpSpPr>
            <p:grpSp>
              <p:nvGrpSpPr>
                <p:cNvPr id="44" name="Group 43">
                  <a:extLst>
                    <a:ext uri="{FF2B5EF4-FFF2-40B4-BE49-F238E27FC236}">
                      <a16:creationId xmlns:a16="http://schemas.microsoft.com/office/drawing/2014/main" id="{01911386-6185-4249-A23B-8594806CC756}"/>
                    </a:ext>
                  </a:extLst>
                </p:cNvPr>
                <p:cNvGrpSpPr/>
                <p:nvPr/>
              </p:nvGrpSpPr>
              <p:grpSpPr>
                <a:xfrm>
                  <a:off x="433910" y="1868557"/>
                  <a:ext cx="793020" cy="3295547"/>
                  <a:chOff x="2470530" y="1868557"/>
                  <a:chExt cx="793020" cy="3295547"/>
                </a:xfrm>
              </p:grpSpPr>
              <p:sp>
                <p:nvSpPr>
                  <p:cNvPr id="41" name="Can 40">
                    <a:extLst>
                      <a:ext uri="{FF2B5EF4-FFF2-40B4-BE49-F238E27FC236}">
                        <a16:creationId xmlns:a16="http://schemas.microsoft.com/office/drawing/2014/main" id="{D8BC20EF-9849-F14A-8DE5-3EC783CA1ADB}"/>
                      </a:ext>
                    </a:extLst>
                  </p:cNvPr>
                  <p:cNvSpPr/>
                  <p:nvPr/>
                </p:nvSpPr>
                <p:spPr>
                  <a:xfrm>
                    <a:off x="2470530" y="2820880"/>
                    <a:ext cx="793020" cy="438571"/>
                  </a:xfrm>
                  <a:prstGeom prst="can">
                    <a:avLst>
                      <a:gd name="adj" fmla="val 38571"/>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Can 41">
                    <a:extLst>
                      <a:ext uri="{FF2B5EF4-FFF2-40B4-BE49-F238E27FC236}">
                        <a16:creationId xmlns:a16="http://schemas.microsoft.com/office/drawing/2014/main" id="{E0B74EF6-AA60-1548-8E51-924FF3DB5E7A}"/>
                      </a:ext>
                    </a:extLst>
                  </p:cNvPr>
                  <p:cNvSpPr/>
                  <p:nvPr/>
                </p:nvSpPr>
                <p:spPr>
                  <a:xfrm>
                    <a:off x="2470530" y="1868557"/>
                    <a:ext cx="793020" cy="3295547"/>
                  </a:xfrm>
                  <a:prstGeom prst="can">
                    <a:avLst>
                      <a:gd name="adj" fmla="val 1549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own Arrow 42">
                    <a:extLst>
                      <a:ext uri="{FF2B5EF4-FFF2-40B4-BE49-F238E27FC236}">
                        <a16:creationId xmlns:a16="http://schemas.microsoft.com/office/drawing/2014/main" id="{954ED917-8D26-1741-9588-A1FE42BE0AB1}"/>
                      </a:ext>
                    </a:extLst>
                  </p:cNvPr>
                  <p:cNvSpPr/>
                  <p:nvPr/>
                </p:nvSpPr>
                <p:spPr>
                  <a:xfrm>
                    <a:off x="2771028" y="2649695"/>
                    <a:ext cx="212242" cy="263249"/>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TextBox 44">
                  <a:extLst>
                    <a:ext uri="{FF2B5EF4-FFF2-40B4-BE49-F238E27FC236}">
                      <a16:creationId xmlns:a16="http://schemas.microsoft.com/office/drawing/2014/main" id="{61E4740E-BCB7-5E43-A28B-5B59F46F9DB7}"/>
                    </a:ext>
                  </a:extLst>
                </p:cNvPr>
                <p:cNvSpPr txBox="1"/>
                <p:nvPr/>
              </p:nvSpPr>
              <p:spPr>
                <a:xfrm>
                  <a:off x="482581" y="3865267"/>
                  <a:ext cx="928137" cy="369332"/>
                </a:xfrm>
                <a:prstGeom prst="rect">
                  <a:avLst/>
                </a:prstGeom>
                <a:noFill/>
              </p:spPr>
              <p:txBody>
                <a:bodyPr wrap="square" rtlCol="0">
                  <a:spAutoFit/>
                </a:bodyPr>
                <a:lstStyle/>
                <a:p>
                  <a:r>
                    <a:rPr lang="en-US" dirty="0"/>
                    <a:t>gas</a:t>
                  </a:r>
                </a:p>
              </p:txBody>
            </p:sp>
          </p:grpSp>
          <p:grpSp>
            <p:nvGrpSpPr>
              <p:cNvPr id="55" name="Group 54">
                <a:extLst>
                  <a:ext uri="{FF2B5EF4-FFF2-40B4-BE49-F238E27FC236}">
                    <a16:creationId xmlns:a16="http://schemas.microsoft.com/office/drawing/2014/main" id="{1CF6FE2B-C1F6-C94E-B0A3-8FA2CDB5C689}"/>
                  </a:ext>
                </a:extLst>
              </p:cNvPr>
              <p:cNvGrpSpPr/>
              <p:nvPr/>
            </p:nvGrpSpPr>
            <p:grpSpPr>
              <a:xfrm>
                <a:off x="2298294" y="1868552"/>
                <a:ext cx="1071912" cy="3316716"/>
                <a:chOff x="1597695" y="1868552"/>
                <a:chExt cx="1071912" cy="3316716"/>
              </a:xfrm>
            </p:grpSpPr>
            <p:grpSp>
              <p:nvGrpSpPr>
                <p:cNvPr id="47" name="Group 46">
                  <a:extLst>
                    <a:ext uri="{FF2B5EF4-FFF2-40B4-BE49-F238E27FC236}">
                      <a16:creationId xmlns:a16="http://schemas.microsoft.com/office/drawing/2014/main" id="{E0E91AE3-B784-E74C-8677-12FF5F2A2644}"/>
                    </a:ext>
                  </a:extLst>
                </p:cNvPr>
                <p:cNvGrpSpPr/>
                <p:nvPr/>
              </p:nvGrpSpPr>
              <p:grpSpPr>
                <a:xfrm>
                  <a:off x="1597695" y="1868552"/>
                  <a:ext cx="1071912" cy="3295547"/>
                  <a:chOff x="433910" y="1868557"/>
                  <a:chExt cx="1071912" cy="3295547"/>
                </a:xfrm>
              </p:grpSpPr>
              <p:grpSp>
                <p:nvGrpSpPr>
                  <p:cNvPr id="48" name="Group 47">
                    <a:extLst>
                      <a:ext uri="{FF2B5EF4-FFF2-40B4-BE49-F238E27FC236}">
                        <a16:creationId xmlns:a16="http://schemas.microsoft.com/office/drawing/2014/main" id="{8A5387BA-5BCC-3047-95AB-E0646468A367}"/>
                      </a:ext>
                    </a:extLst>
                  </p:cNvPr>
                  <p:cNvGrpSpPr/>
                  <p:nvPr/>
                </p:nvGrpSpPr>
                <p:grpSpPr>
                  <a:xfrm>
                    <a:off x="433910" y="1868557"/>
                    <a:ext cx="793020" cy="3295547"/>
                    <a:chOff x="2470530" y="1868557"/>
                    <a:chExt cx="793020" cy="3295547"/>
                  </a:xfrm>
                </p:grpSpPr>
                <p:sp>
                  <p:nvSpPr>
                    <p:cNvPr id="50" name="Can 49">
                      <a:extLst>
                        <a:ext uri="{FF2B5EF4-FFF2-40B4-BE49-F238E27FC236}">
                          <a16:creationId xmlns:a16="http://schemas.microsoft.com/office/drawing/2014/main" id="{807EE12B-0072-3445-9401-8DC0FF07F137}"/>
                        </a:ext>
                      </a:extLst>
                    </p:cNvPr>
                    <p:cNvSpPr/>
                    <p:nvPr/>
                  </p:nvSpPr>
                  <p:spPr>
                    <a:xfrm>
                      <a:off x="2470530" y="3319646"/>
                      <a:ext cx="793020" cy="438571"/>
                    </a:xfrm>
                    <a:prstGeom prst="can">
                      <a:avLst>
                        <a:gd name="adj" fmla="val 38571"/>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Can 50">
                      <a:extLst>
                        <a:ext uri="{FF2B5EF4-FFF2-40B4-BE49-F238E27FC236}">
                          <a16:creationId xmlns:a16="http://schemas.microsoft.com/office/drawing/2014/main" id="{34D9E0EB-C56F-254F-9E8E-4B31CE8100CE}"/>
                        </a:ext>
                      </a:extLst>
                    </p:cNvPr>
                    <p:cNvSpPr/>
                    <p:nvPr/>
                  </p:nvSpPr>
                  <p:spPr>
                    <a:xfrm>
                      <a:off x="2470530" y="1868557"/>
                      <a:ext cx="793020" cy="3295547"/>
                    </a:xfrm>
                    <a:prstGeom prst="can">
                      <a:avLst>
                        <a:gd name="adj" fmla="val 1549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Down Arrow 51">
                      <a:extLst>
                        <a:ext uri="{FF2B5EF4-FFF2-40B4-BE49-F238E27FC236}">
                          <a16:creationId xmlns:a16="http://schemas.microsoft.com/office/drawing/2014/main" id="{C419BA67-6910-B648-8B2A-1978CD1D3411}"/>
                        </a:ext>
                      </a:extLst>
                    </p:cNvPr>
                    <p:cNvSpPr/>
                    <p:nvPr/>
                  </p:nvSpPr>
                  <p:spPr>
                    <a:xfrm>
                      <a:off x="2771028" y="3148461"/>
                      <a:ext cx="212242" cy="263249"/>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TextBox 48">
                    <a:extLst>
                      <a:ext uri="{FF2B5EF4-FFF2-40B4-BE49-F238E27FC236}">
                        <a16:creationId xmlns:a16="http://schemas.microsoft.com/office/drawing/2014/main" id="{1076594B-8289-824E-9286-16EC3FDC7D6C}"/>
                      </a:ext>
                    </a:extLst>
                  </p:cNvPr>
                  <p:cNvSpPr txBox="1"/>
                  <p:nvPr/>
                </p:nvSpPr>
                <p:spPr>
                  <a:xfrm>
                    <a:off x="577685" y="4043789"/>
                    <a:ext cx="928137" cy="369332"/>
                  </a:xfrm>
                  <a:prstGeom prst="rect">
                    <a:avLst/>
                  </a:prstGeom>
                  <a:noFill/>
                </p:spPr>
                <p:txBody>
                  <a:bodyPr wrap="square" rtlCol="0">
                    <a:spAutoFit/>
                  </a:bodyPr>
                  <a:lstStyle/>
                  <a:p>
                    <a:r>
                      <a:rPr lang="en-US" dirty="0"/>
                      <a:t>gas</a:t>
                    </a:r>
                  </a:p>
                </p:txBody>
              </p:sp>
            </p:grpSp>
            <p:sp>
              <p:nvSpPr>
                <p:cNvPr id="53" name="TextBox 52">
                  <a:extLst>
                    <a:ext uri="{FF2B5EF4-FFF2-40B4-BE49-F238E27FC236}">
                      <a16:creationId xmlns:a16="http://schemas.microsoft.com/office/drawing/2014/main" id="{DDDF5D38-3FB2-8A4A-A01A-F631016E39C5}"/>
                    </a:ext>
                  </a:extLst>
                </p:cNvPr>
                <p:cNvSpPr txBox="1"/>
                <p:nvPr/>
              </p:nvSpPr>
              <p:spPr>
                <a:xfrm>
                  <a:off x="1644359" y="4815936"/>
                  <a:ext cx="928137" cy="369332"/>
                </a:xfrm>
                <a:prstGeom prst="rect">
                  <a:avLst/>
                </a:prstGeom>
                <a:noFill/>
              </p:spPr>
              <p:txBody>
                <a:bodyPr wrap="square" rtlCol="0">
                  <a:spAutoFit/>
                </a:bodyPr>
                <a:lstStyle/>
                <a:p>
                  <a:r>
                    <a:rPr lang="en-US" dirty="0"/>
                    <a:t>liquid</a:t>
                  </a:r>
                </a:p>
              </p:txBody>
            </p:sp>
            <p:sp>
              <p:nvSpPr>
                <p:cNvPr id="54" name="Can 53">
                  <a:extLst>
                    <a:ext uri="{FF2B5EF4-FFF2-40B4-BE49-F238E27FC236}">
                      <a16:creationId xmlns:a16="http://schemas.microsoft.com/office/drawing/2014/main" id="{12BBDEFF-D44C-314F-B1A2-BB67D6A960E6}"/>
                    </a:ext>
                  </a:extLst>
                </p:cNvPr>
                <p:cNvSpPr/>
                <p:nvPr/>
              </p:nvSpPr>
              <p:spPr>
                <a:xfrm>
                  <a:off x="1598006" y="4736112"/>
                  <a:ext cx="793020" cy="438571"/>
                </a:xfrm>
                <a:prstGeom prst="can">
                  <a:avLst>
                    <a:gd name="adj" fmla="val 38571"/>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609B4E2E-F18F-A740-A6D0-916CBE15CB1F}"/>
                  </a:ext>
                </a:extLst>
              </p:cNvPr>
              <p:cNvGrpSpPr/>
              <p:nvPr/>
            </p:nvGrpSpPr>
            <p:grpSpPr>
              <a:xfrm>
                <a:off x="3435185" y="1868552"/>
                <a:ext cx="974801" cy="3316716"/>
                <a:chOff x="1597695" y="1868552"/>
                <a:chExt cx="974801" cy="3316716"/>
              </a:xfrm>
            </p:grpSpPr>
            <p:sp>
              <p:nvSpPr>
                <p:cNvPr id="59" name="Can 58">
                  <a:extLst>
                    <a:ext uri="{FF2B5EF4-FFF2-40B4-BE49-F238E27FC236}">
                      <a16:creationId xmlns:a16="http://schemas.microsoft.com/office/drawing/2014/main" id="{25FA3EAF-8C67-8D4D-B0ED-16619379E3C3}"/>
                    </a:ext>
                  </a:extLst>
                </p:cNvPr>
                <p:cNvSpPr/>
                <p:nvPr/>
              </p:nvSpPr>
              <p:spPr>
                <a:xfrm>
                  <a:off x="1598006" y="4469430"/>
                  <a:ext cx="793020" cy="705254"/>
                </a:xfrm>
                <a:prstGeom prst="can">
                  <a:avLst>
                    <a:gd name="adj" fmla="val 25860"/>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a:extLst>
                    <a:ext uri="{FF2B5EF4-FFF2-40B4-BE49-F238E27FC236}">
                      <a16:creationId xmlns:a16="http://schemas.microsoft.com/office/drawing/2014/main" id="{569154AE-69FA-1349-BA04-58148B656F2F}"/>
                    </a:ext>
                  </a:extLst>
                </p:cNvPr>
                <p:cNvGrpSpPr/>
                <p:nvPr/>
              </p:nvGrpSpPr>
              <p:grpSpPr>
                <a:xfrm>
                  <a:off x="1597695" y="1868552"/>
                  <a:ext cx="793020" cy="3295547"/>
                  <a:chOff x="2470530" y="1868557"/>
                  <a:chExt cx="793020" cy="3295547"/>
                </a:xfrm>
              </p:grpSpPr>
              <p:sp>
                <p:nvSpPr>
                  <p:cNvPr id="62" name="Can 61">
                    <a:extLst>
                      <a:ext uri="{FF2B5EF4-FFF2-40B4-BE49-F238E27FC236}">
                        <a16:creationId xmlns:a16="http://schemas.microsoft.com/office/drawing/2014/main" id="{B8623419-5583-A84E-AF22-AFA5DEAF8B00}"/>
                      </a:ext>
                    </a:extLst>
                  </p:cNvPr>
                  <p:cNvSpPr/>
                  <p:nvPr/>
                </p:nvSpPr>
                <p:spPr>
                  <a:xfrm>
                    <a:off x="2470530" y="4212042"/>
                    <a:ext cx="793020" cy="438571"/>
                  </a:xfrm>
                  <a:prstGeom prst="can">
                    <a:avLst>
                      <a:gd name="adj" fmla="val 38571"/>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Can 62">
                    <a:extLst>
                      <a:ext uri="{FF2B5EF4-FFF2-40B4-BE49-F238E27FC236}">
                        <a16:creationId xmlns:a16="http://schemas.microsoft.com/office/drawing/2014/main" id="{216987FE-4162-7A4D-9982-7B1540BEA528}"/>
                      </a:ext>
                    </a:extLst>
                  </p:cNvPr>
                  <p:cNvSpPr/>
                  <p:nvPr/>
                </p:nvSpPr>
                <p:spPr>
                  <a:xfrm>
                    <a:off x="2470530" y="1868557"/>
                    <a:ext cx="793020" cy="3295547"/>
                  </a:xfrm>
                  <a:prstGeom prst="can">
                    <a:avLst>
                      <a:gd name="adj" fmla="val 1549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Down Arrow 63">
                    <a:extLst>
                      <a:ext uri="{FF2B5EF4-FFF2-40B4-BE49-F238E27FC236}">
                        <a16:creationId xmlns:a16="http://schemas.microsoft.com/office/drawing/2014/main" id="{E888A141-D6BA-1B4B-BE23-81AE20326D6D}"/>
                      </a:ext>
                    </a:extLst>
                  </p:cNvPr>
                  <p:cNvSpPr/>
                  <p:nvPr/>
                </p:nvSpPr>
                <p:spPr>
                  <a:xfrm>
                    <a:off x="2771028" y="4027002"/>
                    <a:ext cx="212242" cy="263249"/>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TextBox 57">
                  <a:extLst>
                    <a:ext uri="{FF2B5EF4-FFF2-40B4-BE49-F238E27FC236}">
                      <a16:creationId xmlns:a16="http://schemas.microsoft.com/office/drawing/2014/main" id="{078B4BDF-72F2-5B4A-95BF-BB60EA72F779}"/>
                    </a:ext>
                  </a:extLst>
                </p:cNvPr>
                <p:cNvSpPr txBox="1"/>
                <p:nvPr/>
              </p:nvSpPr>
              <p:spPr>
                <a:xfrm>
                  <a:off x="1644359" y="4815936"/>
                  <a:ext cx="928137" cy="369332"/>
                </a:xfrm>
                <a:prstGeom prst="rect">
                  <a:avLst/>
                </a:prstGeom>
                <a:noFill/>
              </p:spPr>
              <p:txBody>
                <a:bodyPr wrap="square" rtlCol="0">
                  <a:spAutoFit/>
                </a:bodyPr>
                <a:lstStyle/>
                <a:p>
                  <a:r>
                    <a:rPr lang="en-US" dirty="0"/>
                    <a:t>liquid</a:t>
                  </a:r>
                </a:p>
              </p:txBody>
            </p:sp>
          </p:grpSp>
        </p:grp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A42FA9F4-D7EE-B74E-BA68-FAE54AE566A6}"/>
                    </a:ext>
                  </a:extLst>
                </p:cNvPr>
                <p:cNvSpPr txBox="1"/>
                <p:nvPr/>
              </p:nvSpPr>
              <p:spPr>
                <a:xfrm>
                  <a:off x="683417" y="1580857"/>
                  <a:ext cx="438609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𝑇</m:t>
                        </m:r>
                        <m:r>
                          <a:rPr lang="en-US" sz="2400" b="0" i="1" smtClean="0">
                            <a:latin typeface="Cambria Math" panose="02040503050406030204" pitchFamily="18" charset="0"/>
                          </a:rPr>
                          <m:t>&lt;</m:t>
                        </m:r>
                        <m:sSub>
                          <m:sSubPr>
                            <m:ctrlPr>
                              <a:rPr lang="en-US" sz="2400" i="1">
                                <a:latin typeface="Cambria Math" panose="02040503050406030204" pitchFamily="18" charset="0"/>
                              </a:rPr>
                            </m:ctrlPr>
                          </m:sSubPr>
                          <m:e>
                            <m:r>
                              <a:rPr lang="en-US" sz="2400" i="1">
                                <a:latin typeface="Cambria Math" panose="02040503050406030204" pitchFamily="18" charset="0"/>
                              </a:rPr>
                              <m:t>𝑇</m:t>
                            </m:r>
                          </m:e>
                          <m:sub>
                            <m:r>
                              <a:rPr lang="en-US" sz="2400" i="1">
                                <a:latin typeface="Cambria Math" panose="02040503050406030204" pitchFamily="18" charset="0"/>
                              </a:rPr>
                              <m:t>𝑐</m:t>
                            </m:r>
                          </m:sub>
                        </m:sSub>
                      </m:oMath>
                    </m:oMathPara>
                  </a14:m>
                  <a:endParaRPr lang="en-US" sz="2400" dirty="0"/>
                </a:p>
              </p:txBody>
            </p:sp>
          </mc:Choice>
          <mc:Fallback xmlns="">
            <p:sp>
              <p:nvSpPr>
                <p:cNvPr id="66" name="TextBox 65">
                  <a:extLst>
                    <a:ext uri="{FF2B5EF4-FFF2-40B4-BE49-F238E27FC236}">
                      <a16:creationId xmlns:a16="http://schemas.microsoft.com/office/drawing/2014/main" id="{A42FA9F4-D7EE-B74E-BA68-FAE54AE566A6}"/>
                    </a:ext>
                  </a:extLst>
                </p:cNvPr>
                <p:cNvSpPr txBox="1">
                  <a:spLocks noRot="1" noChangeAspect="1" noMove="1" noResize="1" noEditPoints="1" noAdjustHandles="1" noChangeArrowheads="1" noChangeShapeType="1" noTextEdit="1"/>
                </p:cNvSpPr>
                <p:nvPr/>
              </p:nvSpPr>
              <p:spPr>
                <a:xfrm>
                  <a:off x="683417" y="1580857"/>
                  <a:ext cx="4386090" cy="461665"/>
                </a:xfrm>
                <a:prstGeom prst="rect">
                  <a:avLst/>
                </a:prstGeom>
                <a:blipFill>
                  <a:blip r:embed="rId2"/>
                  <a:stretch>
                    <a:fillRect/>
                  </a:stretch>
                </a:blipFill>
              </p:spPr>
              <p:txBody>
                <a:bodyPr/>
                <a:lstStyle/>
                <a:p>
                  <a:r>
                    <a:rPr lang="en-US">
                      <a:noFill/>
                    </a:rPr>
                    <a:t> </a:t>
                  </a:r>
                </a:p>
              </p:txBody>
            </p:sp>
          </mc:Fallback>
        </mc:AlternateContent>
      </p:grpSp>
      <p:grpSp>
        <p:nvGrpSpPr>
          <p:cNvPr id="69" name="Group 68">
            <a:extLst>
              <a:ext uri="{FF2B5EF4-FFF2-40B4-BE49-F238E27FC236}">
                <a16:creationId xmlns:a16="http://schemas.microsoft.com/office/drawing/2014/main" id="{A99062BD-D7CC-B54A-A979-DF490D1C6C45}"/>
              </a:ext>
            </a:extLst>
          </p:cNvPr>
          <p:cNvGrpSpPr/>
          <p:nvPr/>
        </p:nvGrpSpPr>
        <p:grpSpPr>
          <a:xfrm>
            <a:off x="5841086" y="1570271"/>
            <a:ext cx="4443731" cy="4231941"/>
            <a:chOff x="690454" y="1580856"/>
            <a:chExt cx="4443731" cy="4231941"/>
          </a:xfrm>
        </p:grpSpPr>
        <p:grpSp>
          <p:nvGrpSpPr>
            <p:cNvPr id="70" name="Group 69">
              <a:extLst>
                <a:ext uri="{FF2B5EF4-FFF2-40B4-BE49-F238E27FC236}">
                  <a16:creationId xmlns:a16="http://schemas.microsoft.com/office/drawing/2014/main" id="{1A3CC7DF-301C-1742-94E1-554E173E368A}"/>
                </a:ext>
              </a:extLst>
            </p:cNvPr>
            <p:cNvGrpSpPr/>
            <p:nvPr/>
          </p:nvGrpSpPr>
          <p:grpSpPr>
            <a:xfrm>
              <a:off x="1139340" y="2496081"/>
              <a:ext cx="3240971" cy="3316716"/>
              <a:chOff x="1169015" y="1868552"/>
              <a:chExt cx="3240971" cy="3316716"/>
            </a:xfrm>
          </p:grpSpPr>
          <p:grpSp>
            <p:nvGrpSpPr>
              <p:cNvPr id="72" name="Group 71">
                <a:extLst>
                  <a:ext uri="{FF2B5EF4-FFF2-40B4-BE49-F238E27FC236}">
                    <a16:creationId xmlns:a16="http://schemas.microsoft.com/office/drawing/2014/main" id="{A92C6408-CB30-0F43-93C8-B61FD5C5254A}"/>
                  </a:ext>
                </a:extLst>
              </p:cNvPr>
              <p:cNvGrpSpPr/>
              <p:nvPr/>
            </p:nvGrpSpPr>
            <p:grpSpPr>
              <a:xfrm>
                <a:off x="1169015" y="1868557"/>
                <a:ext cx="976808" cy="3295547"/>
                <a:chOff x="433910" y="1868557"/>
                <a:chExt cx="976808" cy="3295547"/>
              </a:xfrm>
            </p:grpSpPr>
            <p:grpSp>
              <p:nvGrpSpPr>
                <p:cNvPr id="89" name="Group 88">
                  <a:extLst>
                    <a:ext uri="{FF2B5EF4-FFF2-40B4-BE49-F238E27FC236}">
                      <a16:creationId xmlns:a16="http://schemas.microsoft.com/office/drawing/2014/main" id="{19884290-9904-184D-A9EB-B697FEBD62E7}"/>
                    </a:ext>
                  </a:extLst>
                </p:cNvPr>
                <p:cNvGrpSpPr/>
                <p:nvPr/>
              </p:nvGrpSpPr>
              <p:grpSpPr>
                <a:xfrm>
                  <a:off x="433910" y="1868557"/>
                  <a:ext cx="793020" cy="3295547"/>
                  <a:chOff x="2470530" y="1868557"/>
                  <a:chExt cx="793020" cy="3295547"/>
                </a:xfrm>
              </p:grpSpPr>
              <p:sp>
                <p:nvSpPr>
                  <p:cNvPr id="91" name="Can 90">
                    <a:extLst>
                      <a:ext uri="{FF2B5EF4-FFF2-40B4-BE49-F238E27FC236}">
                        <a16:creationId xmlns:a16="http://schemas.microsoft.com/office/drawing/2014/main" id="{860A0A8D-2090-C54A-9BF1-3BD0B76E67C7}"/>
                      </a:ext>
                    </a:extLst>
                  </p:cNvPr>
                  <p:cNvSpPr/>
                  <p:nvPr/>
                </p:nvSpPr>
                <p:spPr>
                  <a:xfrm>
                    <a:off x="2470530" y="2820880"/>
                    <a:ext cx="793020" cy="438571"/>
                  </a:xfrm>
                  <a:prstGeom prst="can">
                    <a:avLst>
                      <a:gd name="adj" fmla="val 38571"/>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Can 91">
                    <a:extLst>
                      <a:ext uri="{FF2B5EF4-FFF2-40B4-BE49-F238E27FC236}">
                        <a16:creationId xmlns:a16="http://schemas.microsoft.com/office/drawing/2014/main" id="{0DEB4CD0-2814-814C-AD51-E23F5C7B9BB7}"/>
                      </a:ext>
                    </a:extLst>
                  </p:cNvPr>
                  <p:cNvSpPr/>
                  <p:nvPr/>
                </p:nvSpPr>
                <p:spPr>
                  <a:xfrm>
                    <a:off x="2470530" y="1868557"/>
                    <a:ext cx="793020" cy="3295547"/>
                  </a:xfrm>
                  <a:prstGeom prst="can">
                    <a:avLst>
                      <a:gd name="adj" fmla="val 1549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Down Arrow 92">
                    <a:extLst>
                      <a:ext uri="{FF2B5EF4-FFF2-40B4-BE49-F238E27FC236}">
                        <a16:creationId xmlns:a16="http://schemas.microsoft.com/office/drawing/2014/main" id="{9F1673CD-C332-7249-87F9-10FFA457111C}"/>
                      </a:ext>
                    </a:extLst>
                  </p:cNvPr>
                  <p:cNvSpPr/>
                  <p:nvPr/>
                </p:nvSpPr>
                <p:spPr>
                  <a:xfrm>
                    <a:off x="2771028" y="2649695"/>
                    <a:ext cx="212242" cy="263249"/>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0" name="TextBox 89">
                  <a:extLst>
                    <a:ext uri="{FF2B5EF4-FFF2-40B4-BE49-F238E27FC236}">
                      <a16:creationId xmlns:a16="http://schemas.microsoft.com/office/drawing/2014/main" id="{99AB14B5-0032-A74A-8F9B-30D132326CA7}"/>
                    </a:ext>
                  </a:extLst>
                </p:cNvPr>
                <p:cNvSpPr txBox="1"/>
                <p:nvPr/>
              </p:nvSpPr>
              <p:spPr>
                <a:xfrm>
                  <a:off x="482581" y="3865267"/>
                  <a:ext cx="928137" cy="369332"/>
                </a:xfrm>
                <a:prstGeom prst="rect">
                  <a:avLst/>
                </a:prstGeom>
                <a:noFill/>
              </p:spPr>
              <p:txBody>
                <a:bodyPr wrap="square" rtlCol="0">
                  <a:spAutoFit/>
                </a:bodyPr>
                <a:lstStyle/>
                <a:p>
                  <a:r>
                    <a:rPr lang="en-US" dirty="0"/>
                    <a:t>gas</a:t>
                  </a:r>
                </a:p>
              </p:txBody>
            </p:sp>
          </p:grpSp>
          <p:grpSp>
            <p:nvGrpSpPr>
              <p:cNvPr id="81" name="Group 80">
                <a:extLst>
                  <a:ext uri="{FF2B5EF4-FFF2-40B4-BE49-F238E27FC236}">
                    <a16:creationId xmlns:a16="http://schemas.microsoft.com/office/drawing/2014/main" id="{566B8C13-844A-5248-A13C-4361F2D0E27E}"/>
                  </a:ext>
                </a:extLst>
              </p:cNvPr>
              <p:cNvGrpSpPr/>
              <p:nvPr/>
            </p:nvGrpSpPr>
            <p:grpSpPr>
              <a:xfrm>
                <a:off x="2298293" y="1868552"/>
                <a:ext cx="928137" cy="3295547"/>
                <a:chOff x="433909" y="1868557"/>
                <a:chExt cx="928137" cy="3295547"/>
              </a:xfrm>
            </p:grpSpPr>
            <p:grpSp>
              <p:nvGrpSpPr>
                <p:cNvPr id="84" name="Group 83">
                  <a:extLst>
                    <a:ext uri="{FF2B5EF4-FFF2-40B4-BE49-F238E27FC236}">
                      <a16:creationId xmlns:a16="http://schemas.microsoft.com/office/drawing/2014/main" id="{B8468CA6-F54A-8F4E-A999-093F5735991B}"/>
                    </a:ext>
                  </a:extLst>
                </p:cNvPr>
                <p:cNvGrpSpPr/>
                <p:nvPr/>
              </p:nvGrpSpPr>
              <p:grpSpPr>
                <a:xfrm>
                  <a:off x="433909" y="1868557"/>
                  <a:ext cx="793021" cy="3295547"/>
                  <a:chOff x="2470529" y="1868557"/>
                  <a:chExt cx="793021" cy="3295547"/>
                </a:xfrm>
              </p:grpSpPr>
              <p:sp>
                <p:nvSpPr>
                  <p:cNvPr id="86" name="Can 85">
                    <a:extLst>
                      <a:ext uri="{FF2B5EF4-FFF2-40B4-BE49-F238E27FC236}">
                        <a16:creationId xmlns:a16="http://schemas.microsoft.com/office/drawing/2014/main" id="{F3A63156-B0C7-B044-9E3D-6A1D4CC1377C}"/>
                      </a:ext>
                    </a:extLst>
                  </p:cNvPr>
                  <p:cNvSpPr/>
                  <p:nvPr/>
                </p:nvSpPr>
                <p:spPr>
                  <a:xfrm>
                    <a:off x="2470530" y="3347356"/>
                    <a:ext cx="793020" cy="438571"/>
                  </a:xfrm>
                  <a:prstGeom prst="can">
                    <a:avLst>
                      <a:gd name="adj" fmla="val 38571"/>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Can 86">
                    <a:extLst>
                      <a:ext uri="{FF2B5EF4-FFF2-40B4-BE49-F238E27FC236}">
                        <a16:creationId xmlns:a16="http://schemas.microsoft.com/office/drawing/2014/main" id="{933DB3EE-4A24-644A-9F5C-D2EF81C0A32E}"/>
                      </a:ext>
                    </a:extLst>
                  </p:cNvPr>
                  <p:cNvSpPr/>
                  <p:nvPr/>
                </p:nvSpPr>
                <p:spPr>
                  <a:xfrm>
                    <a:off x="2470529" y="1868557"/>
                    <a:ext cx="793020" cy="3295547"/>
                  </a:xfrm>
                  <a:prstGeom prst="can">
                    <a:avLst>
                      <a:gd name="adj" fmla="val 1549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Down Arrow 87">
                    <a:extLst>
                      <a:ext uri="{FF2B5EF4-FFF2-40B4-BE49-F238E27FC236}">
                        <a16:creationId xmlns:a16="http://schemas.microsoft.com/office/drawing/2014/main" id="{08D02FD8-77AA-344C-9E9B-6511DCDBB989}"/>
                      </a:ext>
                    </a:extLst>
                  </p:cNvPr>
                  <p:cNvSpPr/>
                  <p:nvPr/>
                </p:nvSpPr>
                <p:spPr>
                  <a:xfrm>
                    <a:off x="2771028" y="3148461"/>
                    <a:ext cx="212242" cy="263249"/>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5" name="TextBox 84">
                  <a:extLst>
                    <a:ext uri="{FF2B5EF4-FFF2-40B4-BE49-F238E27FC236}">
                      <a16:creationId xmlns:a16="http://schemas.microsoft.com/office/drawing/2014/main" id="{BBA0839C-9C25-9E4F-8F87-C5DA817E8CFE}"/>
                    </a:ext>
                  </a:extLst>
                </p:cNvPr>
                <p:cNvSpPr txBox="1"/>
                <p:nvPr/>
              </p:nvSpPr>
              <p:spPr>
                <a:xfrm>
                  <a:off x="433909" y="3914196"/>
                  <a:ext cx="928137" cy="1200329"/>
                </a:xfrm>
                <a:prstGeom prst="rect">
                  <a:avLst/>
                </a:prstGeom>
                <a:noFill/>
              </p:spPr>
              <p:txBody>
                <a:bodyPr wrap="square" rtlCol="0">
                  <a:spAutoFit/>
                </a:bodyPr>
                <a:lstStyle/>
                <a:p>
                  <a:r>
                    <a:rPr lang="en-US" dirty="0"/>
                    <a:t>Super-critical Gas/</a:t>
                  </a:r>
                </a:p>
                <a:p>
                  <a:r>
                    <a:rPr lang="en-US" dirty="0"/>
                    <a:t>Liquid</a:t>
                  </a:r>
                </a:p>
              </p:txBody>
            </p:sp>
          </p:grpSp>
          <p:grpSp>
            <p:nvGrpSpPr>
              <p:cNvPr id="74" name="Group 73">
                <a:extLst>
                  <a:ext uri="{FF2B5EF4-FFF2-40B4-BE49-F238E27FC236}">
                    <a16:creationId xmlns:a16="http://schemas.microsoft.com/office/drawing/2014/main" id="{65BA6CFA-4CFD-604B-90BF-F6737427DAB0}"/>
                  </a:ext>
                </a:extLst>
              </p:cNvPr>
              <p:cNvGrpSpPr/>
              <p:nvPr/>
            </p:nvGrpSpPr>
            <p:grpSpPr>
              <a:xfrm>
                <a:off x="3435185" y="1868552"/>
                <a:ext cx="974801" cy="3316716"/>
                <a:chOff x="1597695" y="1868552"/>
                <a:chExt cx="974801" cy="3316716"/>
              </a:xfrm>
            </p:grpSpPr>
            <p:sp>
              <p:nvSpPr>
                <p:cNvPr id="77" name="Can 76">
                  <a:extLst>
                    <a:ext uri="{FF2B5EF4-FFF2-40B4-BE49-F238E27FC236}">
                      <a16:creationId xmlns:a16="http://schemas.microsoft.com/office/drawing/2014/main" id="{4AB4622B-B289-CF4D-9E70-56D5964F34AA}"/>
                    </a:ext>
                  </a:extLst>
                </p:cNvPr>
                <p:cNvSpPr/>
                <p:nvPr/>
              </p:nvSpPr>
              <p:spPr>
                <a:xfrm>
                  <a:off x="1598006" y="4469430"/>
                  <a:ext cx="793020" cy="705254"/>
                </a:xfrm>
                <a:prstGeom prst="can">
                  <a:avLst>
                    <a:gd name="adj" fmla="val 25860"/>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5" name="Group 74">
                  <a:extLst>
                    <a:ext uri="{FF2B5EF4-FFF2-40B4-BE49-F238E27FC236}">
                      <a16:creationId xmlns:a16="http://schemas.microsoft.com/office/drawing/2014/main" id="{8554B825-C3DA-CD4D-AA86-AFE23E54B5D2}"/>
                    </a:ext>
                  </a:extLst>
                </p:cNvPr>
                <p:cNvGrpSpPr/>
                <p:nvPr/>
              </p:nvGrpSpPr>
              <p:grpSpPr>
                <a:xfrm>
                  <a:off x="1597695" y="1868552"/>
                  <a:ext cx="793020" cy="3295547"/>
                  <a:chOff x="2470530" y="1868557"/>
                  <a:chExt cx="793020" cy="3295547"/>
                </a:xfrm>
              </p:grpSpPr>
              <p:sp>
                <p:nvSpPr>
                  <p:cNvPr id="79" name="Can 78">
                    <a:extLst>
                      <a:ext uri="{FF2B5EF4-FFF2-40B4-BE49-F238E27FC236}">
                        <a16:creationId xmlns:a16="http://schemas.microsoft.com/office/drawing/2014/main" id="{366CF1C6-079C-2C42-8275-D196A7804E0F}"/>
                      </a:ext>
                    </a:extLst>
                  </p:cNvPr>
                  <p:cNvSpPr/>
                  <p:nvPr/>
                </p:nvSpPr>
                <p:spPr>
                  <a:xfrm>
                    <a:off x="2470530" y="1868557"/>
                    <a:ext cx="793020" cy="3295547"/>
                  </a:xfrm>
                  <a:prstGeom prst="can">
                    <a:avLst>
                      <a:gd name="adj" fmla="val 1549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Down Arrow 79">
                    <a:extLst>
                      <a:ext uri="{FF2B5EF4-FFF2-40B4-BE49-F238E27FC236}">
                        <a16:creationId xmlns:a16="http://schemas.microsoft.com/office/drawing/2014/main" id="{68F969D0-FD50-D94E-AEB3-E6C4C897B097}"/>
                      </a:ext>
                    </a:extLst>
                  </p:cNvPr>
                  <p:cNvSpPr/>
                  <p:nvPr/>
                </p:nvSpPr>
                <p:spPr>
                  <a:xfrm>
                    <a:off x="2771028" y="4027002"/>
                    <a:ext cx="212242" cy="263249"/>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Can 77">
                    <a:extLst>
                      <a:ext uri="{FF2B5EF4-FFF2-40B4-BE49-F238E27FC236}">
                        <a16:creationId xmlns:a16="http://schemas.microsoft.com/office/drawing/2014/main" id="{6B2E92C8-73E8-604D-B399-802D4014B0FF}"/>
                      </a:ext>
                    </a:extLst>
                  </p:cNvPr>
                  <p:cNvSpPr/>
                  <p:nvPr/>
                </p:nvSpPr>
                <p:spPr>
                  <a:xfrm>
                    <a:off x="2470530" y="4212042"/>
                    <a:ext cx="793020" cy="438571"/>
                  </a:xfrm>
                  <a:prstGeom prst="can">
                    <a:avLst>
                      <a:gd name="adj" fmla="val 38571"/>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6" name="TextBox 75">
                  <a:extLst>
                    <a:ext uri="{FF2B5EF4-FFF2-40B4-BE49-F238E27FC236}">
                      <a16:creationId xmlns:a16="http://schemas.microsoft.com/office/drawing/2014/main" id="{ACD29315-947F-1243-8E8D-6BA75342DE1A}"/>
                    </a:ext>
                  </a:extLst>
                </p:cNvPr>
                <p:cNvSpPr txBox="1"/>
                <p:nvPr/>
              </p:nvSpPr>
              <p:spPr>
                <a:xfrm>
                  <a:off x="1644359" y="4815936"/>
                  <a:ext cx="928137" cy="369332"/>
                </a:xfrm>
                <a:prstGeom prst="rect">
                  <a:avLst/>
                </a:prstGeom>
                <a:noFill/>
              </p:spPr>
              <p:txBody>
                <a:bodyPr wrap="square" rtlCol="0">
                  <a:spAutoFit/>
                </a:bodyPr>
                <a:lstStyle/>
                <a:p>
                  <a:r>
                    <a:rPr lang="en-US" dirty="0"/>
                    <a:t>liquid</a:t>
                  </a:r>
                </a:p>
              </p:txBody>
            </p:sp>
          </p:grpSp>
        </p:grpSp>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EFACBF8E-009E-D249-8EF3-31A864C750EB}"/>
                    </a:ext>
                  </a:extLst>
                </p:cNvPr>
                <p:cNvSpPr txBox="1"/>
                <p:nvPr/>
              </p:nvSpPr>
              <p:spPr>
                <a:xfrm>
                  <a:off x="690454" y="1580856"/>
                  <a:ext cx="444373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𝑇</m:t>
                        </m:r>
                        <m:r>
                          <a:rPr lang="en-US" sz="2400" b="0" i="1" smtClean="0">
                            <a:latin typeface="Cambria Math" panose="02040503050406030204" pitchFamily="18" charset="0"/>
                          </a:rPr>
                          <m:t>&gt;</m:t>
                        </m:r>
                        <m:sSub>
                          <m:sSubPr>
                            <m:ctrlPr>
                              <a:rPr lang="en-US" sz="2400" i="1">
                                <a:latin typeface="Cambria Math" panose="02040503050406030204" pitchFamily="18" charset="0"/>
                              </a:rPr>
                            </m:ctrlPr>
                          </m:sSubPr>
                          <m:e>
                            <m:r>
                              <a:rPr lang="en-US" sz="2400" i="1">
                                <a:latin typeface="Cambria Math" panose="02040503050406030204" pitchFamily="18" charset="0"/>
                              </a:rPr>
                              <m:t>𝑇</m:t>
                            </m:r>
                          </m:e>
                          <m:sub>
                            <m:r>
                              <a:rPr lang="en-US" sz="2400" i="1">
                                <a:latin typeface="Cambria Math" panose="02040503050406030204" pitchFamily="18" charset="0"/>
                              </a:rPr>
                              <m:t>𝑐</m:t>
                            </m:r>
                          </m:sub>
                        </m:sSub>
                      </m:oMath>
                    </m:oMathPara>
                  </a14:m>
                  <a:endParaRPr lang="en-US" sz="2400" dirty="0"/>
                </a:p>
              </p:txBody>
            </p:sp>
          </mc:Choice>
          <mc:Fallback xmlns="">
            <p:sp>
              <p:nvSpPr>
                <p:cNvPr id="71" name="TextBox 70">
                  <a:extLst>
                    <a:ext uri="{FF2B5EF4-FFF2-40B4-BE49-F238E27FC236}">
                      <a16:creationId xmlns:a16="http://schemas.microsoft.com/office/drawing/2014/main" id="{EFACBF8E-009E-D249-8EF3-31A864C750EB}"/>
                    </a:ext>
                  </a:extLst>
                </p:cNvPr>
                <p:cNvSpPr txBox="1">
                  <a:spLocks noRot="1" noChangeAspect="1" noMove="1" noResize="1" noEditPoints="1" noAdjustHandles="1" noChangeArrowheads="1" noChangeShapeType="1" noTextEdit="1"/>
                </p:cNvSpPr>
                <p:nvPr/>
              </p:nvSpPr>
              <p:spPr>
                <a:xfrm>
                  <a:off x="690454" y="1580856"/>
                  <a:ext cx="4443731" cy="461665"/>
                </a:xfrm>
                <a:prstGeom prst="rect">
                  <a:avLst/>
                </a:prstGeom>
                <a:blipFill>
                  <a:blip r:embed="rId3"/>
                  <a:stretch>
                    <a:fillRect/>
                  </a:stretch>
                </a:blipFill>
              </p:spPr>
              <p:txBody>
                <a:bodyPr/>
                <a:lstStyle/>
                <a:p>
                  <a:r>
                    <a:rPr lang="en-US">
                      <a:noFill/>
                    </a:rPr>
                    <a:t> </a:t>
                  </a:r>
                </a:p>
              </p:txBody>
            </p:sp>
          </mc:Fallback>
        </mc:AlternateContent>
      </p:grpSp>
      <p:sp>
        <p:nvSpPr>
          <p:cNvPr id="61" name="Rectangle 60">
            <a:extLst>
              <a:ext uri="{FF2B5EF4-FFF2-40B4-BE49-F238E27FC236}">
                <a16:creationId xmlns:a16="http://schemas.microsoft.com/office/drawing/2014/main" id="{EC487E2D-1071-E040-AA0D-B9FC7D1E715C}"/>
              </a:ext>
            </a:extLst>
          </p:cNvPr>
          <p:cNvSpPr/>
          <p:nvPr/>
        </p:nvSpPr>
        <p:spPr>
          <a:xfrm>
            <a:off x="196580" y="146823"/>
            <a:ext cx="4372864" cy="461665"/>
          </a:xfrm>
          <a:prstGeom prst="rect">
            <a:avLst/>
          </a:prstGeom>
        </p:spPr>
        <p:txBody>
          <a:bodyPr wrap="none">
            <a:spAutoFit/>
          </a:bodyPr>
          <a:lstStyle/>
          <a:p>
            <a:r>
              <a:rPr lang="en-US" sz="2400" b="1" dirty="0"/>
              <a:t>Critical behavior of real gases …</a:t>
            </a:r>
          </a:p>
        </p:txBody>
      </p:sp>
      <p:sp>
        <p:nvSpPr>
          <p:cNvPr id="5" name="Rectangle 4">
            <a:extLst>
              <a:ext uri="{FF2B5EF4-FFF2-40B4-BE49-F238E27FC236}">
                <a16:creationId xmlns:a16="http://schemas.microsoft.com/office/drawing/2014/main" id="{AADE09F1-1BC3-8649-81A7-D127E4A9A2C6}"/>
              </a:ext>
            </a:extLst>
          </p:cNvPr>
          <p:cNvSpPr/>
          <p:nvPr/>
        </p:nvSpPr>
        <p:spPr>
          <a:xfrm>
            <a:off x="744405" y="759663"/>
            <a:ext cx="8497006" cy="461665"/>
          </a:xfrm>
          <a:prstGeom prst="rect">
            <a:avLst/>
          </a:prstGeom>
        </p:spPr>
        <p:txBody>
          <a:bodyPr wrap="none">
            <a:spAutoFit/>
          </a:bodyPr>
          <a:lstStyle/>
          <a:p>
            <a:r>
              <a:rPr lang="en-US" sz="2400" dirty="0"/>
              <a:t>Isothermal compression below and above the critical temperature </a:t>
            </a:r>
          </a:p>
        </p:txBody>
      </p:sp>
    </p:spTree>
    <p:extLst>
      <p:ext uri="{BB962C8B-B14F-4D97-AF65-F5344CB8AC3E}">
        <p14:creationId xmlns:p14="http://schemas.microsoft.com/office/powerpoint/2010/main" val="1365146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6EE4CEF-CA4E-F843-9E8E-15E2EF30EA54}"/>
              </a:ext>
            </a:extLst>
          </p:cNvPr>
          <p:cNvGrpSpPr/>
          <p:nvPr/>
        </p:nvGrpSpPr>
        <p:grpSpPr>
          <a:xfrm>
            <a:off x="1121332" y="1220449"/>
            <a:ext cx="9349107" cy="5325711"/>
            <a:chOff x="400893" y="500010"/>
            <a:chExt cx="9349107" cy="5325711"/>
          </a:xfrm>
        </p:grpSpPr>
        <p:grpSp>
          <p:nvGrpSpPr>
            <p:cNvPr id="13" name="Group 12">
              <a:extLst>
                <a:ext uri="{FF2B5EF4-FFF2-40B4-BE49-F238E27FC236}">
                  <a16:creationId xmlns:a16="http://schemas.microsoft.com/office/drawing/2014/main" id="{BDFE88D5-45FE-DB4D-A6CE-6F80FD60F9BE}"/>
                </a:ext>
              </a:extLst>
            </p:cNvPr>
            <p:cNvGrpSpPr/>
            <p:nvPr/>
          </p:nvGrpSpPr>
          <p:grpSpPr>
            <a:xfrm>
              <a:off x="400893" y="1168106"/>
              <a:ext cx="5157225" cy="461665"/>
              <a:chOff x="1498477" y="5326396"/>
              <a:chExt cx="5157225" cy="461665"/>
            </a:xfrm>
          </p:grpSpPr>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F1E7436B-C330-F04F-B13C-24F99989E365}"/>
                      </a:ext>
                    </a:extLst>
                  </p:cNvPr>
                  <p:cNvSpPr/>
                  <p:nvPr/>
                </p:nvSpPr>
                <p:spPr>
                  <a:xfrm>
                    <a:off x="1498477" y="5326396"/>
                    <a:ext cx="111921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𝑇</m:t>
                          </m:r>
                          <m:r>
                            <a:rPr lang="en-US" sz="2400" b="0" i="1" smtClean="0">
                              <a:latin typeface="Cambria Math" panose="02040503050406030204" pitchFamily="18" charset="0"/>
                            </a:rPr>
                            <m:t>&gt;</m:t>
                          </m:r>
                          <m:sSub>
                            <m:sSubPr>
                              <m:ctrlPr>
                                <a:rPr lang="en-US" sz="2400" i="1">
                                  <a:latin typeface="Cambria Math" panose="02040503050406030204" pitchFamily="18" charset="0"/>
                                </a:rPr>
                              </m:ctrlPr>
                            </m:sSubPr>
                            <m:e>
                              <m:r>
                                <a:rPr lang="en-US" sz="2400" i="1">
                                  <a:latin typeface="Cambria Math" panose="02040503050406030204" pitchFamily="18" charset="0"/>
                                </a:rPr>
                                <m:t>𝑇</m:t>
                              </m:r>
                            </m:e>
                            <m:sub>
                              <m:r>
                                <a:rPr lang="en-US" sz="2400" i="1">
                                  <a:latin typeface="Cambria Math" panose="02040503050406030204" pitchFamily="18" charset="0"/>
                                </a:rPr>
                                <m:t>𝑐</m:t>
                              </m:r>
                            </m:sub>
                          </m:sSub>
                        </m:oMath>
                      </m:oMathPara>
                    </a14:m>
                    <a:endParaRPr lang="en-US" sz="2400" dirty="0"/>
                  </a:p>
                </p:txBody>
              </p:sp>
            </mc:Choice>
            <mc:Fallback xmlns="">
              <p:sp>
                <p:nvSpPr>
                  <p:cNvPr id="14" name="Rectangle 13">
                    <a:extLst>
                      <a:ext uri="{FF2B5EF4-FFF2-40B4-BE49-F238E27FC236}">
                        <a16:creationId xmlns:a16="http://schemas.microsoft.com/office/drawing/2014/main" id="{F1E7436B-C330-F04F-B13C-24F99989E365}"/>
                      </a:ext>
                    </a:extLst>
                  </p:cNvPr>
                  <p:cNvSpPr>
                    <a:spLocks noRot="1" noChangeAspect="1" noMove="1" noResize="1" noEditPoints="1" noAdjustHandles="1" noChangeArrowheads="1" noChangeShapeType="1" noTextEdit="1"/>
                  </p:cNvSpPr>
                  <p:nvPr/>
                </p:nvSpPr>
                <p:spPr>
                  <a:xfrm>
                    <a:off x="1498477" y="5326396"/>
                    <a:ext cx="1119217" cy="461665"/>
                  </a:xfrm>
                  <a:prstGeom prst="rect">
                    <a:avLst/>
                  </a:prstGeom>
                  <a:blipFill>
                    <a:blip r:embed="rId3"/>
                    <a:stretch>
                      <a:fillRect/>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1D12BC1D-0D9A-5D45-B910-946A61A3773A}"/>
                  </a:ext>
                </a:extLst>
              </p:cNvPr>
              <p:cNvCxnSpPr>
                <a:cxnSpLocks/>
              </p:cNvCxnSpPr>
              <p:nvPr/>
            </p:nvCxnSpPr>
            <p:spPr>
              <a:xfrm flipV="1">
                <a:off x="2617694" y="5557228"/>
                <a:ext cx="4038008"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AF4431ED-31F9-2143-91EF-72B32C4CDB7F}"/>
                </a:ext>
              </a:extLst>
            </p:cNvPr>
            <p:cNvGrpSpPr/>
            <p:nvPr/>
          </p:nvGrpSpPr>
          <p:grpSpPr>
            <a:xfrm>
              <a:off x="877372" y="2161196"/>
              <a:ext cx="4561372" cy="461665"/>
              <a:chOff x="2144084" y="5326394"/>
              <a:chExt cx="4561372" cy="461665"/>
            </a:xfrm>
          </p:grpSpPr>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C1CF74A5-65FA-F646-8D27-3E201AAA37BC}"/>
                      </a:ext>
                    </a:extLst>
                  </p:cNvPr>
                  <p:cNvSpPr/>
                  <p:nvPr/>
                </p:nvSpPr>
                <p:spPr>
                  <a:xfrm>
                    <a:off x="2144084" y="5326394"/>
                    <a:ext cx="111761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𝑇</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𝑇</m:t>
                              </m:r>
                            </m:e>
                            <m:sub>
                              <m:r>
                                <a:rPr lang="en-US" sz="2400" i="1">
                                  <a:latin typeface="Cambria Math" panose="02040503050406030204" pitchFamily="18" charset="0"/>
                                </a:rPr>
                                <m:t>𝑐</m:t>
                              </m:r>
                            </m:sub>
                          </m:sSub>
                        </m:oMath>
                      </m:oMathPara>
                    </a14:m>
                    <a:endParaRPr lang="en-US" sz="2400" dirty="0"/>
                  </a:p>
                </p:txBody>
              </p:sp>
            </mc:Choice>
            <mc:Fallback xmlns="">
              <p:sp>
                <p:nvSpPr>
                  <p:cNvPr id="18" name="Rectangle 17">
                    <a:extLst>
                      <a:ext uri="{FF2B5EF4-FFF2-40B4-BE49-F238E27FC236}">
                        <a16:creationId xmlns:a16="http://schemas.microsoft.com/office/drawing/2014/main" id="{C1CF74A5-65FA-F646-8D27-3E201AAA37BC}"/>
                      </a:ext>
                    </a:extLst>
                  </p:cNvPr>
                  <p:cNvSpPr>
                    <a:spLocks noRot="1" noChangeAspect="1" noMove="1" noResize="1" noEditPoints="1" noAdjustHandles="1" noChangeArrowheads="1" noChangeShapeType="1" noTextEdit="1"/>
                  </p:cNvSpPr>
                  <p:nvPr/>
                </p:nvSpPr>
                <p:spPr>
                  <a:xfrm>
                    <a:off x="2144084" y="5326394"/>
                    <a:ext cx="1117614" cy="461665"/>
                  </a:xfrm>
                  <a:prstGeom prst="rect">
                    <a:avLst/>
                  </a:prstGeom>
                  <a:blipFill>
                    <a:blip r:embed="rId4"/>
                    <a:stretch>
                      <a:fillRect/>
                    </a:stretch>
                  </a:blipFill>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CE3D6936-54D9-5141-8F09-C2B9DF03B8C1}"/>
                  </a:ext>
                </a:extLst>
              </p:cNvPr>
              <p:cNvCxnSpPr>
                <a:cxnSpLocks/>
              </p:cNvCxnSpPr>
              <p:nvPr/>
            </p:nvCxnSpPr>
            <p:spPr>
              <a:xfrm>
                <a:off x="3320740" y="5557227"/>
                <a:ext cx="3384716" cy="2"/>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grpSp>
        <p:pic>
          <p:nvPicPr>
            <p:cNvPr id="1026" name="Picture 2" descr="https://upload.wikimedia.org/wikipedia/commons/thumb/3/3e/Real_Gas_Isotherms.svg/709px-Real_Gas_Isotherms.svg.png">
              <a:extLst>
                <a:ext uri="{FF2B5EF4-FFF2-40B4-BE49-F238E27FC236}">
                  <a16:creationId xmlns:a16="http://schemas.microsoft.com/office/drawing/2014/main" id="{E4307C13-CE43-A146-BE12-293CDBEF4D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4289" y="500010"/>
              <a:ext cx="5325711" cy="5325711"/>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C7DAE7A8-0379-6F42-AE5A-9114362C584B}"/>
                </a:ext>
              </a:extLst>
            </p:cNvPr>
            <p:cNvGrpSpPr/>
            <p:nvPr/>
          </p:nvGrpSpPr>
          <p:grpSpPr>
            <a:xfrm>
              <a:off x="2193794" y="2717894"/>
              <a:ext cx="2966612" cy="461665"/>
              <a:chOff x="2639287" y="4789402"/>
              <a:chExt cx="2966612" cy="461665"/>
            </a:xfrm>
          </p:grpSpPr>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240A5948-8D23-D94B-BB5F-07990FD5D477}"/>
                      </a:ext>
                    </a:extLst>
                  </p:cNvPr>
                  <p:cNvSpPr/>
                  <p:nvPr/>
                </p:nvSpPr>
                <p:spPr>
                  <a:xfrm>
                    <a:off x="2639287" y="4789402"/>
                    <a:ext cx="111921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𝑇</m:t>
                          </m:r>
                          <m:r>
                            <a:rPr lang="en-US" sz="2400" i="1">
                              <a:latin typeface="Cambria Math" panose="02040503050406030204" pitchFamily="18" charset="0"/>
                            </a:rPr>
                            <m:t>&lt;</m:t>
                          </m:r>
                          <m:sSub>
                            <m:sSubPr>
                              <m:ctrlPr>
                                <a:rPr lang="en-US" sz="2400" i="1">
                                  <a:latin typeface="Cambria Math" panose="02040503050406030204" pitchFamily="18" charset="0"/>
                                </a:rPr>
                              </m:ctrlPr>
                            </m:sSubPr>
                            <m:e>
                              <m:r>
                                <a:rPr lang="en-US" sz="2400" i="1">
                                  <a:latin typeface="Cambria Math" panose="02040503050406030204" pitchFamily="18" charset="0"/>
                                </a:rPr>
                                <m:t>𝑇</m:t>
                              </m:r>
                            </m:e>
                            <m:sub>
                              <m:r>
                                <a:rPr lang="en-US" sz="2400" i="1">
                                  <a:latin typeface="Cambria Math" panose="02040503050406030204" pitchFamily="18" charset="0"/>
                                </a:rPr>
                                <m:t>𝑐</m:t>
                              </m:r>
                            </m:sub>
                          </m:sSub>
                        </m:oMath>
                      </m:oMathPara>
                    </a14:m>
                    <a:endParaRPr lang="en-US" sz="2400" dirty="0"/>
                  </a:p>
                </p:txBody>
              </p:sp>
            </mc:Choice>
            <mc:Fallback xmlns="">
              <p:sp>
                <p:nvSpPr>
                  <p:cNvPr id="7" name="Rectangle 6">
                    <a:extLst>
                      <a:ext uri="{FF2B5EF4-FFF2-40B4-BE49-F238E27FC236}">
                        <a16:creationId xmlns:a16="http://schemas.microsoft.com/office/drawing/2014/main" id="{240A5948-8D23-D94B-BB5F-07990FD5D477}"/>
                      </a:ext>
                    </a:extLst>
                  </p:cNvPr>
                  <p:cNvSpPr>
                    <a:spLocks noRot="1" noChangeAspect="1" noMove="1" noResize="1" noEditPoints="1" noAdjustHandles="1" noChangeArrowheads="1" noChangeShapeType="1" noTextEdit="1"/>
                  </p:cNvSpPr>
                  <p:nvPr/>
                </p:nvSpPr>
                <p:spPr>
                  <a:xfrm>
                    <a:off x="2639287" y="4789402"/>
                    <a:ext cx="1119217" cy="461665"/>
                  </a:xfrm>
                  <a:prstGeom prst="rect">
                    <a:avLst/>
                  </a:prstGeom>
                  <a:blipFill>
                    <a:blip r:embed="rId6"/>
                    <a:stretch>
                      <a:fillRect/>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21AB2BA4-25A8-6E45-B33F-A55068448E66}"/>
                  </a:ext>
                </a:extLst>
              </p:cNvPr>
              <p:cNvCxnSpPr>
                <a:cxnSpLocks/>
              </p:cNvCxnSpPr>
              <p:nvPr/>
            </p:nvCxnSpPr>
            <p:spPr>
              <a:xfrm>
                <a:off x="3956897" y="5020235"/>
                <a:ext cx="1649002"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F80CD595-EB98-6446-9CCF-131AD6957CD9}"/>
                    </a:ext>
                  </a:extLst>
                </p:cNvPr>
                <p:cNvSpPr txBox="1"/>
                <p:nvPr/>
              </p:nvSpPr>
              <p:spPr>
                <a:xfrm>
                  <a:off x="1520110" y="3791520"/>
                  <a:ext cx="3370542" cy="830997"/>
                </a:xfrm>
                <a:prstGeom prst="rect">
                  <a:avLst/>
                </a:prstGeom>
                <a:noFill/>
              </p:spPr>
              <p:txBody>
                <a:bodyPr wrap="square" rtlCol="0">
                  <a:spAutoFit/>
                </a:bodyPr>
                <a:lstStyle/>
                <a:p>
                  <a:r>
                    <a:rPr lang="en-US" sz="2400" dirty="0"/>
                    <a:t>Just look at the horizontal lines below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𝑇</m:t>
                          </m:r>
                        </m:e>
                        <m:sub>
                          <m:r>
                            <a:rPr lang="en-US" sz="2400" i="1">
                              <a:latin typeface="Cambria Math" panose="02040503050406030204" pitchFamily="18" charset="0"/>
                            </a:rPr>
                            <m:t>𝑐</m:t>
                          </m:r>
                        </m:sub>
                      </m:sSub>
                    </m:oMath>
                  </a14:m>
                  <a:endParaRPr lang="en-US" sz="2400" dirty="0"/>
                </a:p>
              </p:txBody>
            </p:sp>
          </mc:Choice>
          <mc:Fallback xmlns="">
            <p:sp>
              <p:nvSpPr>
                <p:cNvPr id="16" name="TextBox 15">
                  <a:extLst>
                    <a:ext uri="{FF2B5EF4-FFF2-40B4-BE49-F238E27FC236}">
                      <a16:creationId xmlns:a16="http://schemas.microsoft.com/office/drawing/2014/main" id="{F80CD595-EB98-6446-9CCF-131AD6957CD9}"/>
                    </a:ext>
                  </a:extLst>
                </p:cNvPr>
                <p:cNvSpPr txBox="1">
                  <a:spLocks noRot="1" noChangeAspect="1" noMove="1" noResize="1" noEditPoints="1" noAdjustHandles="1" noChangeArrowheads="1" noChangeShapeType="1" noTextEdit="1"/>
                </p:cNvSpPr>
                <p:nvPr/>
              </p:nvSpPr>
              <p:spPr>
                <a:xfrm>
                  <a:off x="1520110" y="3791520"/>
                  <a:ext cx="3370542" cy="830997"/>
                </a:xfrm>
                <a:prstGeom prst="rect">
                  <a:avLst/>
                </a:prstGeom>
                <a:blipFill>
                  <a:blip r:embed="rId7"/>
                  <a:stretch>
                    <a:fillRect l="-2622" t="-4478" r="-4494" b="-13433"/>
                  </a:stretch>
                </a:blipFill>
              </p:spPr>
              <p:txBody>
                <a:bodyPr/>
                <a:lstStyle/>
                <a:p>
                  <a:r>
                    <a:rPr lang="en-US">
                      <a:noFill/>
                    </a:rPr>
                    <a:t> </a:t>
                  </a:r>
                </a:p>
              </p:txBody>
            </p:sp>
          </mc:Fallback>
        </mc:AlternateContent>
      </p:grpSp>
      <p:sp>
        <p:nvSpPr>
          <p:cNvPr id="6" name="Rectangle 5">
            <a:extLst>
              <a:ext uri="{FF2B5EF4-FFF2-40B4-BE49-F238E27FC236}">
                <a16:creationId xmlns:a16="http://schemas.microsoft.com/office/drawing/2014/main" id="{8C6EDB73-52A0-2D4C-8992-BD7B2D01ACE3}"/>
              </a:ext>
            </a:extLst>
          </p:cNvPr>
          <p:cNvSpPr/>
          <p:nvPr/>
        </p:nvSpPr>
        <p:spPr>
          <a:xfrm>
            <a:off x="196580" y="146823"/>
            <a:ext cx="4209357" cy="461665"/>
          </a:xfrm>
          <a:prstGeom prst="rect">
            <a:avLst/>
          </a:prstGeom>
        </p:spPr>
        <p:txBody>
          <a:bodyPr wrap="none">
            <a:spAutoFit/>
          </a:bodyPr>
          <a:lstStyle/>
          <a:p>
            <a:r>
              <a:rPr lang="en-US" sz="2400" b="1" dirty="0"/>
              <a:t>Critical behavior of real gases …</a:t>
            </a:r>
          </a:p>
        </p:txBody>
      </p:sp>
      <p:sp>
        <p:nvSpPr>
          <p:cNvPr id="21" name="Rectangle 20">
            <a:extLst>
              <a:ext uri="{FF2B5EF4-FFF2-40B4-BE49-F238E27FC236}">
                <a16:creationId xmlns:a16="http://schemas.microsoft.com/office/drawing/2014/main" id="{4FA551FD-F0C2-D24F-ADFD-BD9AF73B9039}"/>
              </a:ext>
            </a:extLst>
          </p:cNvPr>
          <p:cNvSpPr/>
          <p:nvPr/>
        </p:nvSpPr>
        <p:spPr>
          <a:xfrm>
            <a:off x="467314" y="608487"/>
            <a:ext cx="6131294" cy="461665"/>
          </a:xfrm>
          <a:prstGeom prst="rect">
            <a:avLst/>
          </a:prstGeom>
        </p:spPr>
        <p:txBody>
          <a:bodyPr wrap="none">
            <a:spAutoFit/>
          </a:bodyPr>
          <a:lstStyle/>
          <a:p>
            <a:r>
              <a:rPr lang="en-US" sz="2400" dirty="0"/>
              <a:t>Isothermal compression in an indicator diagram</a:t>
            </a:r>
          </a:p>
        </p:txBody>
      </p:sp>
    </p:spTree>
    <p:extLst>
      <p:ext uri="{BB962C8B-B14F-4D97-AF65-F5344CB8AC3E}">
        <p14:creationId xmlns:p14="http://schemas.microsoft.com/office/powerpoint/2010/main" val="2474705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6EE4CEF-CA4E-F843-9E8E-15E2EF30EA54}"/>
              </a:ext>
            </a:extLst>
          </p:cNvPr>
          <p:cNvGrpSpPr/>
          <p:nvPr/>
        </p:nvGrpSpPr>
        <p:grpSpPr>
          <a:xfrm>
            <a:off x="504821" y="1220449"/>
            <a:ext cx="9965618" cy="5325711"/>
            <a:chOff x="-215618" y="500010"/>
            <a:chExt cx="9965618" cy="5325711"/>
          </a:xfrm>
        </p:grpSpPr>
        <p:pic>
          <p:nvPicPr>
            <p:cNvPr id="1026" name="Picture 2" descr="https://upload.wikimedia.org/wikipedia/commons/thumb/3/3e/Real_Gas_Isotherms.svg/709px-Real_Gas_Isotherms.svg.png">
              <a:extLst>
                <a:ext uri="{FF2B5EF4-FFF2-40B4-BE49-F238E27FC236}">
                  <a16:creationId xmlns:a16="http://schemas.microsoft.com/office/drawing/2014/main" id="{E4307C13-CE43-A146-BE12-293CDBEF4D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4289" y="500010"/>
              <a:ext cx="5325711" cy="532571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F80CD595-EB98-6446-9CCF-131AD6957CD9}"/>
                    </a:ext>
                  </a:extLst>
                </p:cNvPr>
                <p:cNvSpPr txBox="1"/>
                <p:nvPr/>
              </p:nvSpPr>
              <p:spPr>
                <a:xfrm>
                  <a:off x="-215618" y="4109493"/>
                  <a:ext cx="4553135" cy="888064"/>
                </a:xfrm>
                <a:prstGeom prst="rect">
                  <a:avLst/>
                </a:prstGeom>
                <a:noFill/>
              </p:spPr>
              <p:txBody>
                <a:bodyPr wrap="square" rtlCol="0">
                  <a:spAutoFit/>
                </a:bodyPr>
                <a:lstStyle/>
                <a:p>
                  <a:r>
                    <a:rPr lang="en-US" sz="2400" dirty="0"/>
                    <a:t>Flat lines are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𝑃</m:t>
                          </m:r>
                        </m:e>
                        <m:sub>
                          <m:r>
                            <a:rPr lang="en-US" sz="2400" b="0" i="1" smtClean="0">
                              <a:latin typeface="Cambria Math" panose="02040503050406030204" pitchFamily="18" charset="0"/>
                            </a:rPr>
                            <m:t>𝑣𝑎𝑝</m:t>
                          </m:r>
                        </m:sub>
                      </m:sSub>
                    </m:oMath>
                  </a14:m>
                  <a:r>
                    <a:rPr lang="en-US" sz="2400" dirty="0"/>
                    <a:t>”. Notice how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𝑃</m:t>
                          </m:r>
                        </m:e>
                        <m:sub>
                          <m:r>
                            <a:rPr lang="en-US" sz="2400" i="1">
                              <a:latin typeface="Cambria Math" panose="02040503050406030204" pitchFamily="18" charset="0"/>
                            </a:rPr>
                            <m:t>𝑣𝑎𝑝</m:t>
                          </m:r>
                        </m:sub>
                      </m:sSub>
                    </m:oMath>
                  </a14:m>
                  <a:r>
                    <a:rPr lang="en-US" sz="2400" dirty="0"/>
                    <a:t> increases with temperature …</a:t>
                  </a:r>
                </a:p>
              </p:txBody>
            </p:sp>
          </mc:Choice>
          <mc:Fallback xmlns="">
            <p:sp>
              <p:nvSpPr>
                <p:cNvPr id="16" name="TextBox 15">
                  <a:extLst>
                    <a:ext uri="{FF2B5EF4-FFF2-40B4-BE49-F238E27FC236}">
                      <a16:creationId xmlns:a16="http://schemas.microsoft.com/office/drawing/2014/main" id="{F80CD595-EB98-6446-9CCF-131AD6957CD9}"/>
                    </a:ext>
                  </a:extLst>
                </p:cNvPr>
                <p:cNvSpPr txBox="1">
                  <a:spLocks noRot="1" noChangeAspect="1" noMove="1" noResize="1" noEditPoints="1" noAdjustHandles="1" noChangeArrowheads="1" noChangeShapeType="1" noTextEdit="1"/>
                </p:cNvSpPr>
                <p:nvPr/>
              </p:nvSpPr>
              <p:spPr>
                <a:xfrm>
                  <a:off x="-215618" y="4109493"/>
                  <a:ext cx="4553135" cy="888064"/>
                </a:xfrm>
                <a:prstGeom prst="rect">
                  <a:avLst/>
                </a:prstGeom>
                <a:blipFill>
                  <a:blip r:embed="rId3"/>
                  <a:stretch>
                    <a:fillRect l="-1950" t="-2817" r="-557" b="-11268"/>
                  </a:stretch>
                </a:blipFill>
              </p:spPr>
              <p:txBody>
                <a:bodyPr/>
                <a:lstStyle/>
                <a:p>
                  <a:r>
                    <a:rPr lang="en-US">
                      <a:noFill/>
                    </a:rPr>
                    <a:t> </a:t>
                  </a:r>
                </a:p>
              </p:txBody>
            </p:sp>
          </mc:Fallback>
        </mc:AlternateContent>
      </p:grpSp>
      <p:sp>
        <p:nvSpPr>
          <p:cNvPr id="6" name="Rectangle 5">
            <a:extLst>
              <a:ext uri="{FF2B5EF4-FFF2-40B4-BE49-F238E27FC236}">
                <a16:creationId xmlns:a16="http://schemas.microsoft.com/office/drawing/2014/main" id="{8C6EDB73-52A0-2D4C-8992-BD7B2D01ACE3}"/>
              </a:ext>
            </a:extLst>
          </p:cNvPr>
          <p:cNvSpPr/>
          <p:nvPr/>
        </p:nvSpPr>
        <p:spPr>
          <a:xfrm>
            <a:off x="196580" y="146823"/>
            <a:ext cx="3401957" cy="461665"/>
          </a:xfrm>
          <a:prstGeom prst="rect">
            <a:avLst/>
          </a:prstGeom>
        </p:spPr>
        <p:txBody>
          <a:bodyPr wrap="none">
            <a:spAutoFit/>
          </a:bodyPr>
          <a:lstStyle/>
          <a:p>
            <a:r>
              <a:rPr lang="en-US" sz="2400" b="1" dirty="0"/>
              <a:t>Critical point/</a:t>
            </a:r>
            <a:r>
              <a:rPr lang="en-US" sz="2400" b="1" dirty="0" err="1"/>
              <a:t>vdw</a:t>
            </a:r>
            <a:r>
              <a:rPr lang="en-US" sz="2400" b="1" dirty="0"/>
              <a:t> theory</a:t>
            </a:r>
          </a:p>
        </p:txBody>
      </p:sp>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4FA551FD-F0C2-D24F-ADFD-BD9AF73B9039}"/>
                  </a:ext>
                </a:extLst>
              </p:cNvPr>
              <p:cNvSpPr/>
              <p:nvPr/>
            </p:nvSpPr>
            <p:spPr>
              <a:xfrm>
                <a:off x="196580" y="608488"/>
                <a:ext cx="4565865" cy="490199"/>
              </a:xfrm>
              <a:prstGeom prst="rect">
                <a:avLst/>
              </a:prstGeom>
            </p:spPr>
            <p:txBody>
              <a:bodyPr wrap="none">
                <a:spAutoFit/>
              </a:bodyPr>
              <a:lstStyle/>
              <a:p>
                <a:r>
                  <a:rPr lang="en-US" sz="2400" dirty="0"/>
                  <a:t>We can even get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𝑃</m:t>
                        </m:r>
                      </m:e>
                      <m:sub>
                        <m:r>
                          <a:rPr lang="en-US" sz="2400" i="1">
                            <a:latin typeface="Cambria Math" panose="02040503050406030204" pitchFamily="18" charset="0"/>
                          </a:rPr>
                          <m:t>𝑣𝑎𝑝</m:t>
                        </m:r>
                      </m:sub>
                    </m:sSub>
                  </m:oMath>
                </a14:m>
                <a:r>
                  <a:rPr lang="en-US" sz="2400" dirty="0"/>
                  <a:t> out of this … </a:t>
                </a:r>
              </a:p>
            </p:txBody>
          </p:sp>
        </mc:Choice>
        <mc:Fallback xmlns="">
          <p:sp>
            <p:nvSpPr>
              <p:cNvPr id="21" name="Rectangle 20">
                <a:extLst>
                  <a:ext uri="{FF2B5EF4-FFF2-40B4-BE49-F238E27FC236}">
                    <a16:creationId xmlns:a16="http://schemas.microsoft.com/office/drawing/2014/main" id="{4FA551FD-F0C2-D24F-ADFD-BD9AF73B9039}"/>
                  </a:ext>
                </a:extLst>
              </p:cNvPr>
              <p:cNvSpPr>
                <a:spLocks noRot="1" noChangeAspect="1" noMove="1" noResize="1" noEditPoints="1" noAdjustHandles="1" noChangeArrowheads="1" noChangeShapeType="1" noTextEdit="1"/>
              </p:cNvSpPr>
              <p:nvPr/>
            </p:nvSpPr>
            <p:spPr>
              <a:xfrm>
                <a:off x="196580" y="608488"/>
                <a:ext cx="4565865" cy="490199"/>
              </a:xfrm>
              <a:prstGeom prst="rect">
                <a:avLst/>
              </a:prstGeom>
              <a:blipFill>
                <a:blip r:embed="rId4"/>
                <a:stretch>
                  <a:fillRect l="-1662" t="-7692" r="-1108" b="-20513"/>
                </a:stretch>
              </a:blipFill>
            </p:spPr>
            <p:txBody>
              <a:bodyPr/>
              <a:lstStyle/>
              <a:p>
                <a:r>
                  <a:rPr lang="en-US">
                    <a:noFill/>
                  </a:rPr>
                  <a:t> </a:t>
                </a:r>
              </a:p>
            </p:txBody>
          </p:sp>
        </mc:Fallback>
      </mc:AlternateContent>
    </p:spTree>
    <p:extLst>
      <p:ext uri="{BB962C8B-B14F-4D97-AF65-F5344CB8AC3E}">
        <p14:creationId xmlns:p14="http://schemas.microsoft.com/office/powerpoint/2010/main" val="2017223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6EE4CEF-CA4E-F843-9E8E-15E2EF30EA54}"/>
              </a:ext>
            </a:extLst>
          </p:cNvPr>
          <p:cNvGrpSpPr/>
          <p:nvPr/>
        </p:nvGrpSpPr>
        <p:grpSpPr>
          <a:xfrm>
            <a:off x="480044" y="1220449"/>
            <a:ext cx="9990395" cy="5325711"/>
            <a:chOff x="-240395" y="500010"/>
            <a:chExt cx="9990395" cy="5325711"/>
          </a:xfrm>
        </p:grpSpPr>
        <p:pic>
          <p:nvPicPr>
            <p:cNvPr id="1026" name="Picture 2" descr="https://upload.wikimedia.org/wikipedia/commons/thumb/3/3e/Real_Gas_Isotherms.svg/709px-Real_Gas_Isotherms.svg.png">
              <a:extLst>
                <a:ext uri="{FF2B5EF4-FFF2-40B4-BE49-F238E27FC236}">
                  <a16:creationId xmlns:a16="http://schemas.microsoft.com/office/drawing/2014/main" id="{E4307C13-CE43-A146-BE12-293CDBEF4D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4289" y="500010"/>
              <a:ext cx="5325711" cy="532571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F80CD595-EB98-6446-9CCF-131AD6957CD9}"/>
                    </a:ext>
                  </a:extLst>
                </p:cNvPr>
                <p:cNvSpPr txBox="1"/>
                <p:nvPr/>
              </p:nvSpPr>
              <p:spPr>
                <a:xfrm>
                  <a:off x="-240395" y="3162865"/>
                  <a:ext cx="4553135" cy="2336858"/>
                </a:xfrm>
                <a:prstGeom prst="rect">
                  <a:avLst/>
                </a:prstGeom>
                <a:noFill/>
              </p:spPr>
              <p:txBody>
                <a:bodyPr wrap="square" rtlCol="0">
                  <a:spAutoFit/>
                </a:bodyPr>
                <a:lstStyle/>
                <a:p>
                  <a:r>
                    <a:rPr lang="en-US" sz="2400" dirty="0"/>
                    <a:t>Curved sections are (unphysical) predictions of </a:t>
                  </a:r>
                  <a:r>
                    <a:rPr lang="en-US" sz="2400" dirty="0" err="1"/>
                    <a:t>vdw</a:t>
                  </a:r>
                  <a:r>
                    <a:rPr lang="en-US" sz="2400" dirty="0"/>
                    <a:t> theory.</a:t>
                  </a:r>
                </a:p>
                <a:p>
                  <a:endParaRPr lang="en-US" sz="2400" dirty="0"/>
                </a:p>
                <a:p>
                  <a:r>
                    <a:rPr lang="en-US" sz="2400" dirty="0"/>
                    <a:t>But if we draw flat lines like this (</a:t>
                  </a:r>
                  <a:r>
                    <a:rPr lang="en-US" sz="2400" b="1" dirty="0"/>
                    <a:t>Maxwell Construction</a:t>
                  </a:r>
                  <a:r>
                    <a:rPr lang="en-US" sz="2400" dirty="0"/>
                    <a:t>), we can estimate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𝑃</m:t>
                          </m:r>
                        </m:e>
                        <m:sub>
                          <m:r>
                            <a:rPr lang="en-US" sz="2400" i="1">
                              <a:latin typeface="Cambria Math" panose="02040503050406030204" pitchFamily="18" charset="0"/>
                            </a:rPr>
                            <m:t>𝑣𝑎𝑝</m:t>
                          </m:r>
                        </m:sub>
                      </m:sSub>
                    </m:oMath>
                  </a14:m>
                  <a:r>
                    <a:rPr lang="en-US" sz="2400" dirty="0"/>
                    <a:t>.</a:t>
                  </a:r>
                </a:p>
              </p:txBody>
            </p:sp>
          </mc:Choice>
          <mc:Fallback xmlns="">
            <p:sp>
              <p:nvSpPr>
                <p:cNvPr id="16" name="TextBox 15">
                  <a:extLst>
                    <a:ext uri="{FF2B5EF4-FFF2-40B4-BE49-F238E27FC236}">
                      <a16:creationId xmlns:a16="http://schemas.microsoft.com/office/drawing/2014/main" id="{F80CD595-EB98-6446-9CCF-131AD6957CD9}"/>
                    </a:ext>
                  </a:extLst>
                </p:cNvPr>
                <p:cNvSpPr txBox="1">
                  <a:spLocks noRot="1" noChangeAspect="1" noMove="1" noResize="1" noEditPoints="1" noAdjustHandles="1" noChangeArrowheads="1" noChangeShapeType="1" noTextEdit="1"/>
                </p:cNvSpPr>
                <p:nvPr/>
              </p:nvSpPr>
              <p:spPr>
                <a:xfrm>
                  <a:off x="-240395" y="3162865"/>
                  <a:ext cx="4553135" cy="2336858"/>
                </a:xfrm>
                <a:prstGeom prst="rect">
                  <a:avLst/>
                </a:prstGeom>
                <a:blipFill>
                  <a:blip r:embed="rId3"/>
                  <a:stretch>
                    <a:fillRect l="-1950" t="-2162" b="-3784"/>
                  </a:stretch>
                </a:blipFill>
              </p:spPr>
              <p:txBody>
                <a:bodyPr/>
                <a:lstStyle/>
                <a:p>
                  <a:r>
                    <a:rPr lang="en-US">
                      <a:noFill/>
                    </a:rPr>
                    <a:t> </a:t>
                  </a:r>
                </a:p>
              </p:txBody>
            </p:sp>
          </mc:Fallback>
        </mc:AlternateContent>
      </p:grpSp>
      <p:sp>
        <p:nvSpPr>
          <p:cNvPr id="6" name="Rectangle 5">
            <a:extLst>
              <a:ext uri="{FF2B5EF4-FFF2-40B4-BE49-F238E27FC236}">
                <a16:creationId xmlns:a16="http://schemas.microsoft.com/office/drawing/2014/main" id="{8C6EDB73-52A0-2D4C-8992-BD7B2D01ACE3}"/>
              </a:ext>
            </a:extLst>
          </p:cNvPr>
          <p:cNvSpPr/>
          <p:nvPr/>
        </p:nvSpPr>
        <p:spPr>
          <a:xfrm>
            <a:off x="196580" y="146823"/>
            <a:ext cx="2982740" cy="461665"/>
          </a:xfrm>
          <a:prstGeom prst="rect">
            <a:avLst/>
          </a:prstGeom>
        </p:spPr>
        <p:txBody>
          <a:bodyPr wrap="none">
            <a:spAutoFit/>
          </a:bodyPr>
          <a:lstStyle/>
          <a:p>
            <a:r>
              <a:rPr lang="en-US" sz="2400" b="1" dirty="0"/>
              <a:t>Maxwell Construction</a:t>
            </a:r>
          </a:p>
        </p:txBody>
      </p:sp>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4FA551FD-F0C2-D24F-ADFD-BD9AF73B9039}"/>
                  </a:ext>
                </a:extLst>
              </p:cNvPr>
              <p:cNvSpPr/>
              <p:nvPr/>
            </p:nvSpPr>
            <p:spPr>
              <a:xfrm>
                <a:off x="196580" y="608488"/>
                <a:ext cx="4565865" cy="490199"/>
              </a:xfrm>
              <a:prstGeom prst="rect">
                <a:avLst/>
              </a:prstGeom>
            </p:spPr>
            <p:txBody>
              <a:bodyPr wrap="none">
                <a:spAutoFit/>
              </a:bodyPr>
              <a:lstStyle/>
              <a:p>
                <a:r>
                  <a:rPr lang="en-US" sz="2400" dirty="0"/>
                  <a:t>We can even get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𝑃</m:t>
                        </m:r>
                      </m:e>
                      <m:sub>
                        <m:r>
                          <a:rPr lang="en-US" sz="2400" i="1">
                            <a:latin typeface="Cambria Math" panose="02040503050406030204" pitchFamily="18" charset="0"/>
                          </a:rPr>
                          <m:t>𝑣𝑎𝑝</m:t>
                        </m:r>
                      </m:sub>
                    </m:sSub>
                  </m:oMath>
                </a14:m>
                <a:r>
                  <a:rPr lang="en-US" sz="2400" dirty="0"/>
                  <a:t> out of this … </a:t>
                </a:r>
              </a:p>
            </p:txBody>
          </p:sp>
        </mc:Choice>
        <mc:Fallback xmlns="">
          <p:sp>
            <p:nvSpPr>
              <p:cNvPr id="21" name="Rectangle 20">
                <a:extLst>
                  <a:ext uri="{FF2B5EF4-FFF2-40B4-BE49-F238E27FC236}">
                    <a16:creationId xmlns:a16="http://schemas.microsoft.com/office/drawing/2014/main" id="{4FA551FD-F0C2-D24F-ADFD-BD9AF73B9039}"/>
                  </a:ext>
                </a:extLst>
              </p:cNvPr>
              <p:cNvSpPr>
                <a:spLocks noRot="1" noChangeAspect="1" noMove="1" noResize="1" noEditPoints="1" noAdjustHandles="1" noChangeArrowheads="1" noChangeShapeType="1" noTextEdit="1"/>
              </p:cNvSpPr>
              <p:nvPr/>
            </p:nvSpPr>
            <p:spPr>
              <a:xfrm>
                <a:off x="196580" y="608488"/>
                <a:ext cx="4565865" cy="490199"/>
              </a:xfrm>
              <a:prstGeom prst="rect">
                <a:avLst/>
              </a:prstGeom>
              <a:blipFill>
                <a:blip r:embed="rId4"/>
                <a:stretch>
                  <a:fillRect l="-1662" t="-7692" r="-1108" b="-20513"/>
                </a:stretch>
              </a:blipFill>
            </p:spPr>
            <p:txBody>
              <a:bodyPr/>
              <a:lstStyle/>
              <a:p>
                <a:r>
                  <a:rPr lang="en-US">
                    <a:noFill/>
                  </a:rPr>
                  <a:t> </a:t>
                </a:r>
              </a:p>
            </p:txBody>
          </p:sp>
        </mc:Fallback>
      </mc:AlternateContent>
    </p:spTree>
    <p:extLst>
      <p:ext uri="{BB962C8B-B14F-4D97-AF65-F5344CB8AC3E}">
        <p14:creationId xmlns:p14="http://schemas.microsoft.com/office/powerpoint/2010/main" val="1535983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8E560A9-00C9-574B-BE8E-6E5DEE8ECB66}"/>
              </a:ext>
            </a:extLst>
          </p:cNvPr>
          <p:cNvPicPr>
            <a:picLocks noChangeAspect="1"/>
          </p:cNvPicPr>
          <p:nvPr/>
        </p:nvPicPr>
        <p:blipFill>
          <a:blip r:embed="rId2"/>
          <a:stretch>
            <a:fillRect/>
          </a:stretch>
        </p:blipFill>
        <p:spPr>
          <a:xfrm>
            <a:off x="6125290" y="644241"/>
            <a:ext cx="6299185" cy="4724389"/>
          </a:xfrm>
          <a:prstGeom prst="rect">
            <a:avLst/>
          </a:prstGeom>
        </p:spPr>
      </p:pic>
      <p:sp>
        <p:nvSpPr>
          <p:cNvPr id="2" name="Title 1">
            <a:extLst>
              <a:ext uri="{FF2B5EF4-FFF2-40B4-BE49-F238E27FC236}">
                <a16:creationId xmlns:a16="http://schemas.microsoft.com/office/drawing/2014/main" id="{6F803145-024B-8645-B00C-DD6B224FC72D}"/>
              </a:ext>
            </a:extLst>
          </p:cNvPr>
          <p:cNvSpPr>
            <a:spLocks noGrp="1"/>
          </p:cNvSpPr>
          <p:nvPr>
            <p:ph type="title"/>
          </p:nvPr>
        </p:nvSpPr>
        <p:spPr>
          <a:xfrm>
            <a:off x="372687" y="232122"/>
            <a:ext cx="10515600" cy="698904"/>
          </a:xfrm>
        </p:spPr>
        <p:txBody>
          <a:bodyPr>
            <a:normAutofit/>
          </a:bodyPr>
          <a:lstStyle/>
          <a:p>
            <a:r>
              <a:rPr lang="en-US" sz="2400" b="1" dirty="0">
                <a:latin typeface="+mn-lt"/>
              </a:rPr>
              <a:t>Analytical properties of </a:t>
            </a:r>
            <a:r>
              <a:rPr lang="en-US" sz="2400" b="1" dirty="0" err="1">
                <a:latin typeface="+mn-lt"/>
              </a:rPr>
              <a:t>vdw</a:t>
            </a:r>
            <a:r>
              <a:rPr lang="en-US" sz="2400" b="1" dirty="0">
                <a:latin typeface="+mn-lt"/>
              </a:rPr>
              <a:t> equation</a:t>
            </a:r>
          </a:p>
        </p:txBody>
      </p:sp>
      <mc:AlternateContent xmlns:mc="http://schemas.openxmlformats.org/markup-compatibility/2006" xmlns:a14="http://schemas.microsoft.com/office/drawing/2010/main">
        <mc:Choice Requires="a14">
          <p:sp>
            <p:nvSpPr>
              <p:cNvPr id="4" name="Title 1">
                <a:extLst>
                  <a:ext uri="{FF2B5EF4-FFF2-40B4-BE49-F238E27FC236}">
                    <a16:creationId xmlns:a16="http://schemas.microsoft.com/office/drawing/2014/main" id="{E402CD7C-8C28-5B48-8E4B-2A1B46A97B9D}"/>
                  </a:ext>
                </a:extLst>
              </p:cNvPr>
              <p:cNvSpPr txBox="1">
                <a:spLocks/>
              </p:cNvSpPr>
              <p:nvPr/>
            </p:nvSpPr>
            <p:spPr>
              <a:xfrm>
                <a:off x="372687" y="3006436"/>
                <a:ext cx="6012615" cy="282092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mn-lt"/>
                  </a:rPr>
                  <a:t>Thinking about 1</a:t>
                </a:r>
                <a:r>
                  <a:rPr lang="en-US" sz="2400" baseline="30000" dirty="0">
                    <a:latin typeface="+mn-lt"/>
                  </a:rPr>
                  <a:t>st</a:t>
                </a:r>
                <a:r>
                  <a:rPr lang="en-US" sz="2400" dirty="0">
                    <a:latin typeface="+mn-lt"/>
                  </a:rPr>
                  <a:t> equation … </a:t>
                </a:r>
                <a14:m>
                  <m:oMath xmlns:m="http://schemas.openxmlformats.org/officeDocument/2006/math">
                    <m:r>
                      <a:rPr lang="en-US" sz="2400" i="1">
                        <a:solidFill>
                          <a:srgbClr val="7030A0"/>
                        </a:solidFill>
                        <a:latin typeface="Cambria Math" panose="02040503050406030204" pitchFamily="18" charset="0"/>
                      </a:rPr>
                      <m:t>𝑎</m:t>
                    </m:r>
                  </m:oMath>
                </a14:m>
                <a:r>
                  <a:rPr lang="en-US" sz="2400" dirty="0">
                    <a:latin typeface="+mn-lt"/>
                  </a:rPr>
                  <a:t> is a measure of attractive forces, which leads to condensation. … so a gas with a big </a:t>
                </a:r>
                <a14:m>
                  <m:oMath xmlns:m="http://schemas.openxmlformats.org/officeDocument/2006/math">
                    <m:r>
                      <a:rPr lang="en-US" sz="2400" i="1">
                        <a:solidFill>
                          <a:srgbClr val="7030A0"/>
                        </a:solidFill>
                        <a:latin typeface="Cambria Math" panose="02040503050406030204" pitchFamily="18" charset="0"/>
                      </a:rPr>
                      <m:t>𝑎</m:t>
                    </m:r>
                  </m:oMath>
                </a14:m>
                <a:r>
                  <a:rPr lang="en-US" sz="2400" dirty="0">
                    <a:latin typeface="+mn-lt"/>
                  </a:rPr>
                  <a:t> must be brought to higher temperature before it goes supercritical.  </a:t>
                </a:r>
              </a:p>
            </p:txBody>
          </p:sp>
        </mc:Choice>
        <mc:Fallback xmlns="">
          <p:sp>
            <p:nvSpPr>
              <p:cNvPr id="4" name="Title 1">
                <a:extLst>
                  <a:ext uri="{FF2B5EF4-FFF2-40B4-BE49-F238E27FC236}">
                    <a16:creationId xmlns:a16="http://schemas.microsoft.com/office/drawing/2014/main" id="{E402CD7C-8C28-5B48-8E4B-2A1B46A97B9D}"/>
                  </a:ext>
                </a:extLst>
              </p:cNvPr>
              <p:cNvSpPr txBox="1">
                <a:spLocks noRot="1" noChangeAspect="1" noMove="1" noResize="1" noEditPoints="1" noAdjustHandles="1" noChangeArrowheads="1" noChangeShapeType="1" noTextEdit="1"/>
              </p:cNvSpPr>
              <p:nvPr/>
            </p:nvSpPr>
            <p:spPr>
              <a:xfrm>
                <a:off x="372687" y="3006436"/>
                <a:ext cx="6012615" cy="2820927"/>
              </a:xfrm>
              <a:prstGeom prst="rect">
                <a:avLst/>
              </a:prstGeom>
              <a:blipFill>
                <a:blip r:embed="rId3"/>
                <a:stretch>
                  <a:fillRect l="-14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3AB89012-5F2A-4644-96CB-4D5311279D67}"/>
                  </a:ext>
                </a:extLst>
              </p:cNvPr>
              <p:cNvSpPr/>
              <p:nvPr/>
            </p:nvSpPr>
            <p:spPr>
              <a:xfrm>
                <a:off x="372687" y="1299796"/>
                <a:ext cx="5237699" cy="1753044"/>
              </a:xfrm>
              <a:prstGeom prst="rect">
                <a:avLst/>
              </a:prstGeom>
            </p:spPr>
            <p:txBody>
              <a:bodyPr wrap="square">
                <a:spAutoFit/>
              </a:bodyPr>
              <a:lstStyle/>
              <a:p>
                <a:r>
                  <a:rPr lang="en-US" sz="2400" dirty="0"/>
                  <a:t>Turns out, critical values are related to </a:t>
                </a:r>
                <a:r>
                  <a:rPr lang="en-US" sz="2400" dirty="0" err="1"/>
                  <a:t>vdw’s</a:t>
                </a:r>
                <a:r>
                  <a:rPr lang="en-US" sz="2400" dirty="0"/>
                  <a:t> “a” and “b” coefficients …</a:t>
                </a:r>
              </a:p>
              <a:p>
                <a:endParaRPr lang="en-US" sz="2400" dirty="0"/>
              </a:p>
              <a:p>
                <a:pPr algn="ctr"/>
                <a14:m>
                  <m:oMath xmlns:m="http://schemas.openxmlformats.org/officeDocument/2006/math">
                    <m:sSub>
                      <m:sSubPr>
                        <m:ctrlPr>
                          <a:rPr lang="en-US" sz="2400" i="1">
                            <a:solidFill>
                              <a:srgbClr val="7030A0"/>
                            </a:solidFill>
                            <a:latin typeface="Cambria Math" panose="02040503050406030204" pitchFamily="18" charset="0"/>
                          </a:rPr>
                        </m:ctrlPr>
                      </m:sSubPr>
                      <m:e>
                        <m:r>
                          <a:rPr lang="en-US" sz="2400" i="1">
                            <a:solidFill>
                              <a:srgbClr val="7030A0"/>
                            </a:solidFill>
                            <a:latin typeface="Cambria Math" panose="02040503050406030204" pitchFamily="18" charset="0"/>
                          </a:rPr>
                          <m:t>𝑇</m:t>
                        </m:r>
                      </m:e>
                      <m:sub>
                        <m:r>
                          <a:rPr lang="en-US" sz="2400" i="1">
                            <a:solidFill>
                              <a:srgbClr val="7030A0"/>
                            </a:solidFill>
                            <a:latin typeface="Cambria Math" panose="02040503050406030204" pitchFamily="18" charset="0"/>
                          </a:rPr>
                          <m:t>𝑐</m:t>
                        </m:r>
                      </m:sub>
                    </m:sSub>
                    <m:r>
                      <a:rPr lang="en-US" sz="2400" i="1">
                        <a:solidFill>
                          <a:srgbClr val="7030A0"/>
                        </a:solidFill>
                        <a:latin typeface="Cambria Math" panose="02040503050406030204" pitchFamily="18" charset="0"/>
                        <a:ea typeface="Cambria Math" panose="02040503050406030204" pitchFamily="18" charset="0"/>
                      </a:rPr>
                      <m:t>≈</m:t>
                    </m:r>
                    <m:f>
                      <m:fPr>
                        <m:ctrlPr>
                          <a:rPr lang="en-US" sz="2400" i="1">
                            <a:solidFill>
                              <a:srgbClr val="7030A0"/>
                            </a:solidFill>
                            <a:latin typeface="Cambria Math" panose="02040503050406030204" pitchFamily="18" charset="0"/>
                          </a:rPr>
                        </m:ctrlPr>
                      </m:fPr>
                      <m:num>
                        <m:r>
                          <a:rPr lang="en-US" sz="2400" i="1">
                            <a:solidFill>
                              <a:srgbClr val="7030A0"/>
                            </a:solidFill>
                            <a:latin typeface="Cambria Math" panose="02040503050406030204" pitchFamily="18" charset="0"/>
                          </a:rPr>
                          <m:t>1</m:t>
                        </m:r>
                      </m:num>
                      <m:den>
                        <m:r>
                          <a:rPr lang="en-US" sz="2400" i="1">
                            <a:solidFill>
                              <a:srgbClr val="7030A0"/>
                            </a:solidFill>
                            <a:latin typeface="Cambria Math" panose="02040503050406030204" pitchFamily="18" charset="0"/>
                          </a:rPr>
                          <m:t>3</m:t>
                        </m:r>
                      </m:den>
                    </m:f>
                    <m:d>
                      <m:dPr>
                        <m:ctrlPr>
                          <a:rPr lang="en-US" sz="2400" i="1">
                            <a:solidFill>
                              <a:srgbClr val="7030A0"/>
                            </a:solidFill>
                            <a:latin typeface="Cambria Math" panose="02040503050406030204" pitchFamily="18" charset="0"/>
                          </a:rPr>
                        </m:ctrlPr>
                      </m:dPr>
                      <m:e>
                        <m:f>
                          <m:fPr>
                            <m:ctrlPr>
                              <a:rPr lang="en-US" sz="2400" i="1">
                                <a:solidFill>
                                  <a:srgbClr val="7030A0"/>
                                </a:solidFill>
                                <a:latin typeface="Cambria Math" panose="02040503050406030204" pitchFamily="18" charset="0"/>
                              </a:rPr>
                            </m:ctrlPr>
                          </m:fPr>
                          <m:num>
                            <m:r>
                              <a:rPr lang="en-US" sz="2400" i="1">
                                <a:solidFill>
                                  <a:srgbClr val="7030A0"/>
                                </a:solidFill>
                                <a:latin typeface="Cambria Math" panose="02040503050406030204" pitchFamily="18" charset="0"/>
                              </a:rPr>
                              <m:t>𝑎</m:t>
                            </m:r>
                          </m:num>
                          <m:den>
                            <m:r>
                              <a:rPr lang="en-US" sz="2400" i="1">
                                <a:solidFill>
                                  <a:srgbClr val="7030A0"/>
                                </a:solidFill>
                                <a:latin typeface="Cambria Math" panose="02040503050406030204" pitchFamily="18" charset="0"/>
                              </a:rPr>
                              <m:t>𝑏𝑅</m:t>
                            </m:r>
                          </m:den>
                        </m:f>
                      </m:e>
                    </m:d>
                  </m:oMath>
                </a14:m>
                <a:r>
                  <a:rPr lang="en-US" sz="2400" dirty="0">
                    <a:solidFill>
                      <a:srgbClr val="7030A0"/>
                    </a:solidFill>
                  </a:rPr>
                  <a:t>            </a:t>
                </a:r>
                <a14:m>
                  <m:oMath xmlns:m="http://schemas.openxmlformats.org/officeDocument/2006/math">
                    <m:sSub>
                      <m:sSubPr>
                        <m:ctrlPr>
                          <a:rPr lang="en-US" sz="2400" i="1">
                            <a:solidFill>
                              <a:srgbClr val="7030A0"/>
                            </a:solidFill>
                            <a:latin typeface="Cambria Math" panose="02040503050406030204" pitchFamily="18" charset="0"/>
                          </a:rPr>
                        </m:ctrlPr>
                      </m:sSubPr>
                      <m:e>
                        <m:r>
                          <a:rPr lang="en-US" sz="2400" i="1">
                            <a:solidFill>
                              <a:srgbClr val="7030A0"/>
                            </a:solidFill>
                            <a:latin typeface="Cambria Math" panose="02040503050406030204" pitchFamily="18" charset="0"/>
                          </a:rPr>
                          <m:t>𝑉</m:t>
                        </m:r>
                      </m:e>
                      <m:sub>
                        <m:r>
                          <a:rPr lang="en-US" sz="2400" i="1">
                            <a:solidFill>
                              <a:srgbClr val="7030A0"/>
                            </a:solidFill>
                            <a:latin typeface="Cambria Math" panose="02040503050406030204" pitchFamily="18" charset="0"/>
                          </a:rPr>
                          <m:t>𝑐</m:t>
                        </m:r>
                      </m:sub>
                    </m:sSub>
                    <m:r>
                      <a:rPr lang="en-US" sz="2400" i="1">
                        <a:solidFill>
                          <a:srgbClr val="7030A0"/>
                        </a:solidFill>
                        <a:latin typeface="Cambria Math" panose="02040503050406030204" pitchFamily="18" charset="0"/>
                      </a:rPr>
                      <m:t>=3</m:t>
                    </m:r>
                    <m:r>
                      <a:rPr lang="en-US" sz="2400" i="1">
                        <a:solidFill>
                          <a:srgbClr val="7030A0"/>
                        </a:solidFill>
                        <a:latin typeface="Cambria Math" panose="02040503050406030204" pitchFamily="18" charset="0"/>
                      </a:rPr>
                      <m:t>𝑏</m:t>
                    </m:r>
                  </m:oMath>
                </a14:m>
                <a:endParaRPr lang="en-US" sz="2400" dirty="0"/>
              </a:p>
            </p:txBody>
          </p:sp>
        </mc:Choice>
        <mc:Fallback xmlns="">
          <p:sp>
            <p:nvSpPr>
              <p:cNvPr id="3" name="Rectangle 2">
                <a:extLst>
                  <a:ext uri="{FF2B5EF4-FFF2-40B4-BE49-F238E27FC236}">
                    <a16:creationId xmlns:a16="http://schemas.microsoft.com/office/drawing/2014/main" id="{3AB89012-5F2A-4644-96CB-4D5311279D67}"/>
                  </a:ext>
                </a:extLst>
              </p:cNvPr>
              <p:cNvSpPr>
                <a:spLocks noRot="1" noChangeAspect="1" noMove="1" noResize="1" noEditPoints="1" noAdjustHandles="1" noChangeArrowheads="1" noChangeShapeType="1" noTextEdit="1"/>
              </p:cNvSpPr>
              <p:nvPr/>
            </p:nvSpPr>
            <p:spPr>
              <a:xfrm>
                <a:off x="372687" y="1299796"/>
                <a:ext cx="5237699" cy="1753044"/>
              </a:xfrm>
              <a:prstGeom prst="rect">
                <a:avLst/>
              </a:prstGeom>
              <a:blipFill>
                <a:blip r:embed="rId4"/>
                <a:stretch>
                  <a:fillRect l="-1691" t="-2158" b="-719"/>
                </a:stretch>
              </a:blipFill>
            </p:spPr>
            <p:txBody>
              <a:bodyPr/>
              <a:lstStyle/>
              <a:p>
                <a:r>
                  <a:rPr lang="en-US">
                    <a:noFill/>
                  </a:rPr>
                  <a:t> </a:t>
                </a:r>
              </a:p>
            </p:txBody>
          </p:sp>
        </mc:Fallback>
      </mc:AlternateContent>
    </p:spTree>
    <p:extLst>
      <p:ext uri="{BB962C8B-B14F-4D97-AF65-F5344CB8AC3E}">
        <p14:creationId xmlns:p14="http://schemas.microsoft.com/office/powerpoint/2010/main" val="3939783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03145-024B-8645-B00C-DD6B224FC72D}"/>
              </a:ext>
            </a:extLst>
          </p:cNvPr>
          <p:cNvSpPr>
            <a:spLocks noGrp="1"/>
          </p:cNvSpPr>
          <p:nvPr>
            <p:ph type="title"/>
          </p:nvPr>
        </p:nvSpPr>
        <p:spPr>
          <a:xfrm>
            <a:off x="372687" y="232122"/>
            <a:ext cx="10515600" cy="698904"/>
          </a:xfrm>
        </p:spPr>
        <p:txBody>
          <a:bodyPr>
            <a:normAutofit/>
          </a:bodyPr>
          <a:lstStyle/>
          <a:p>
            <a:r>
              <a:rPr lang="en-US" sz="2400" b="1" dirty="0">
                <a:latin typeface="+mn-lt"/>
              </a:rPr>
              <a:t>Analytical properties of </a:t>
            </a:r>
            <a:r>
              <a:rPr lang="en-US" sz="2400" b="1" dirty="0" err="1">
                <a:latin typeface="+mn-lt"/>
              </a:rPr>
              <a:t>vdw</a:t>
            </a:r>
            <a:r>
              <a:rPr lang="en-US" sz="2400" b="1" dirty="0">
                <a:latin typeface="+mn-lt"/>
              </a:rPr>
              <a:t> equation</a:t>
            </a:r>
          </a:p>
        </p:txBody>
      </p:sp>
      <mc:AlternateContent xmlns:mc="http://schemas.openxmlformats.org/markup-compatibility/2006" xmlns:a14="http://schemas.microsoft.com/office/drawing/2010/main">
        <mc:Choice Requires="a14">
          <p:sp>
            <p:nvSpPr>
              <p:cNvPr id="4" name="Title 1">
                <a:extLst>
                  <a:ext uri="{FF2B5EF4-FFF2-40B4-BE49-F238E27FC236}">
                    <a16:creationId xmlns:a16="http://schemas.microsoft.com/office/drawing/2014/main" id="{E402CD7C-8C28-5B48-8E4B-2A1B46A97B9D}"/>
                  </a:ext>
                </a:extLst>
              </p:cNvPr>
              <p:cNvSpPr txBox="1">
                <a:spLocks/>
              </p:cNvSpPr>
              <p:nvPr/>
            </p:nvSpPr>
            <p:spPr>
              <a:xfrm>
                <a:off x="372687" y="3254409"/>
                <a:ext cx="5752603" cy="236219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mn-lt"/>
                  </a:rPr>
                  <a:t>Thinking about 2</a:t>
                </a:r>
                <a:r>
                  <a:rPr lang="en-US" sz="2400" baseline="30000" dirty="0">
                    <a:latin typeface="+mn-lt"/>
                  </a:rPr>
                  <a:t>nd</a:t>
                </a:r>
                <a:r>
                  <a:rPr lang="en-US" sz="2400" dirty="0">
                    <a:latin typeface="+mn-lt"/>
                  </a:rPr>
                  <a:t> equation … </a:t>
                </a:r>
                <a14:m>
                  <m:oMath xmlns:m="http://schemas.openxmlformats.org/officeDocument/2006/math">
                    <m:r>
                      <a:rPr lang="en-US" sz="2400" i="1">
                        <a:solidFill>
                          <a:srgbClr val="7030A0"/>
                        </a:solidFill>
                        <a:latin typeface="Cambria Math" panose="02040503050406030204" pitchFamily="18" charset="0"/>
                      </a:rPr>
                      <m:t>𝑏</m:t>
                    </m:r>
                    <m:r>
                      <a:rPr lang="en-US" sz="2400" i="1">
                        <a:solidFill>
                          <a:srgbClr val="7030A0"/>
                        </a:solidFill>
                        <a:latin typeface="Cambria Math" panose="02040503050406030204" pitchFamily="18" charset="0"/>
                      </a:rPr>
                      <m:t> </m:t>
                    </m:r>
                  </m:oMath>
                </a14:m>
                <a:r>
                  <a:rPr lang="en-US" sz="2400" dirty="0">
                    <a:latin typeface="+mn-lt"/>
                  </a:rPr>
                  <a:t>is considered to be an estimate of the volume of the molecules alone (1 mole). At the critical point, the volume of the gas is only 3x the volume of the molecules themselves … pretty packed!</a:t>
                </a:r>
              </a:p>
            </p:txBody>
          </p:sp>
        </mc:Choice>
        <mc:Fallback xmlns="">
          <p:sp>
            <p:nvSpPr>
              <p:cNvPr id="4" name="Title 1">
                <a:extLst>
                  <a:ext uri="{FF2B5EF4-FFF2-40B4-BE49-F238E27FC236}">
                    <a16:creationId xmlns:a16="http://schemas.microsoft.com/office/drawing/2014/main" id="{E402CD7C-8C28-5B48-8E4B-2A1B46A97B9D}"/>
                  </a:ext>
                </a:extLst>
              </p:cNvPr>
              <p:cNvSpPr txBox="1">
                <a:spLocks noRot="1" noChangeAspect="1" noMove="1" noResize="1" noEditPoints="1" noAdjustHandles="1" noChangeArrowheads="1" noChangeShapeType="1" noTextEdit="1"/>
              </p:cNvSpPr>
              <p:nvPr/>
            </p:nvSpPr>
            <p:spPr>
              <a:xfrm>
                <a:off x="372687" y="3254409"/>
                <a:ext cx="5752603" cy="2362193"/>
              </a:xfrm>
              <a:prstGeom prst="rect">
                <a:avLst/>
              </a:prstGeom>
              <a:blipFill>
                <a:blip r:embed="rId2"/>
                <a:stretch>
                  <a:fillRect l="-1542" r="-2643"/>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CB288B8E-3539-E64E-A1C1-4B15BD89803C}"/>
              </a:ext>
            </a:extLst>
          </p:cNvPr>
          <p:cNvPicPr>
            <a:picLocks noChangeAspect="1"/>
          </p:cNvPicPr>
          <p:nvPr/>
        </p:nvPicPr>
        <p:blipFill>
          <a:blip r:embed="rId3"/>
          <a:stretch>
            <a:fillRect/>
          </a:stretch>
        </p:blipFill>
        <p:spPr>
          <a:xfrm>
            <a:off x="6125290" y="644241"/>
            <a:ext cx="6299185" cy="4724389"/>
          </a:xfrm>
          <a:prstGeom prst="rect">
            <a:avLst/>
          </a:prstGeom>
        </p:spPr>
      </p:pic>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19DE3D7B-517D-7547-BEA5-DEACA307BCE1}"/>
                  </a:ext>
                </a:extLst>
              </p:cNvPr>
              <p:cNvSpPr/>
              <p:nvPr/>
            </p:nvSpPr>
            <p:spPr>
              <a:xfrm>
                <a:off x="372687" y="1299796"/>
                <a:ext cx="5237699" cy="1753044"/>
              </a:xfrm>
              <a:prstGeom prst="rect">
                <a:avLst/>
              </a:prstGeom>
            </p:spPr>
            <p:txBody>
              <a:bodyPr wrap="square">
                <a:spAutoFit/>
              </a:bodyPr>
              <a:lstStyle/>
              <a:p>
                <a:r>
                  <a:rPr lang="en-US" sz="2400" dirty="0"/>
                  <a:t>Turns out, critical values are related to </a:t>
                </a:r>
                <a:r>
                  <a:rPr lang="en-US" sz="2400" dirty="0" err="1"/>
                  <a:t>vdw’s</a:t>
                </a:r>
                <a:r>
                  <a:rPr lang="en-US" sz="2400" dirty="0"/>
                  <a:t> “a” and “b” coefficients …</a:t>
                </a:r>
              </a:p>
              <a:p>
                <a:endParaRPr lang="en-US" sz="2400" dirty="0"/>
              </a:p>
              <a:p>
                <a:pPr algn="ctr"/>
                <a14:m>
                  <m:oMath xmlns:m="http://schemas.openxmlformats.org/officeDocument/2006/math">
                    <m:sSub>
                      <m:sSubPr>
                        <m:ctrlPr>
                          <a:rPr lang="en-US" sz="2400" i="1">
                            <a:solidFill>
                              <a:srgbClr val="7030A0"/>
                            </a:solidFill>
                            <a:latin typeface="Cambria Math" panose="02040503050406030204" pitchFamily="18" charset="0"/>
                          </a:rPr>
                        </m:ctrlPr>
                      </m:sSubPr>
                      <m:e>
                        <m:r>
                          <a:rPr lang="en-US" sz="2400" i="1">
                            <a:solidFill>
                              <a:srgbClr val="7030A0"/>
                            </a:solidFill>
                            <a:latin typeface="Cambria Math" panose="02040503050406030204" pitchFamily="18" charset="0"/>
                          </a:rPr>
                          <m:t>𝑇</m:t>
                        </m:r>
                      </m:e>
                      <m:sub>
                        <m:r>
                          <a:rPr lang="en-US" sz="2400" i="1">
                            <a:solidFill>
                              <a:srgbClr val="7030A0"/>
                            </a:solidFill>
                            <a:latin typeface="Cambria Math" panose="02040503050406030204" pitchFamily="18" charset="0"/>
                          </a:rPr>
                          <m:t>𝑐</m:t>
                        </m:r>
                      </m:sub>
                    </m:sSub>
                    <m:r>
                      <a:rPr lang="en-US" sz="2400" i="1">
                        <a:solidFill>
                          <a:srgbClr val="7030A0"/>
                        </a:solidFill>
                        <a:latin typeface="Cambria Math" panose="02040503050406030204" pitchFamily="18" charset="0"/>
                        <a:ea typeface="Cambria Math" panose="02040503050406030204" pitchFamily="18" charset="0"/>
                      </a:rPr>
                      <m:t>≈</m:t>
                    </m:r>
                    <m:f>
                      <m:fPr>
                        <m:ctrlPr>
                          <a:rPr lang="en-US" sz="2400" i="1">
                            <a:solidFill>
                              <a:srgbClr val="7030A0"/>
                            </a:solidFill>
                            <a:latin typeface="Cambria Math" panose="02040503050406030204" pitchFamily="18" charset="0"/>
                          </a:rPr>
                        </m:ctrlPr>
                      </m:fPr>
                      <m:num>
                        <m:r>
                          <a:rPr lang="en-US" sz="2400" i="1">
                            <a:solidFill>
                              <a:srgbClr val="7030A0"/>
                            </a:solidFill>
                            <a:latin typeface="Cambria Math" panose="02040503050406030204" pitchFamily="18" charset="0"/>
                          </a:rPr>
                          <m:t>1</m:t>
                        </m:r>
                      </m:num>
                      <m:den>
                        <m:r>
                          <a:rPr lang="en-US" sz="2400" i="1">
                            <a:solidFill>
                              <a:srgbClr val="7030A0"/>
                            </a:solidFill>
                            <a:latin typeface="Cambria Math" panose="02040503050406030204" pitchFamily="18" charset="0"/>
                          </a:rPr>
                          <m:t>3</m:t>
                        </m:r>
                      </m:den>
                    </m:f>
                    <m:d>
                      <m:dPr>
                        <m:ctrlPr>
                          <a:rPr lang="en-US" sz="2400" i="1">
                            <a:solidFill>
                              <a:srgbClr val="7030A0"/>
                            </a:solidFill>
                            <a:latin typeface="Cambria Math" panose="02040503050406030204" pitchFamily="18" charset="0"/>
                          </a:rPr>
                        </m:ctrlPr>
                      </m:dPr>
                      <m:e>
                        <m:f>
                          <m:fPr>
                            <m:ctrlPr>
                              <a:rPr lang="en-US" sz="2400" i="1">
                                <a:solidFill>
                                  <a:srgbClr val="7030A0"/>
                                </a:solidFill>
                                <a:latin typeface="Cambria Math" panose="02040503050406030204" pitchFamily="18" charset="0"/>
                              </a:rPr>
                            </m:ctrlPr>
                          </m:fPr>
                          <m:num>
                            <m:r>
                              <a:rPr lang="en-US" sz="2400" i="1">
                                <a:solidFill>
                                  <a:srgbClr val="7030A0"/>
                                </a:solidFill>
                                <a:latin typeface="Cambria Math" panose="02040503050406030204" pitchFamily="18" charset="0"/>
                              </a:rPr>
                              <m:t>𝑎</m:t>
                            </m:r>
                          </m:num>
                          <m:den>
                            <m:r>
                              <a:rPr lang="en-US" sz="2400" i="1">
                                <a:solidFill>
                                  <a:srgbClr val="7030A0"/>
                                </a:solidFill>
                                <a:latin typeface="Cambria Math" panose="02040503050406030204" pitchFamily="18" charset="0"/>
                              </a:rPr>
                              <m:t>𝑏𝑅</m:t>
                            </m:r>
                          </m:den>
                        </m:f>
                      </m:e>
                    </m:d>
                  </m:oMath>
                </a14:m>
                <a:r>
                  <a:rPr lang="en-US" sz="2400" dirty="0">
                    <a:solidFill>
                      <a:srgbClr val="7030A0"/>
                    </a:solidFill>
                  </a:rPr>
                  <a:t>            </a:t>
                </a:r>
                <a14:m>
                  <m:oMath xmlns:m="http://schemas.openxmlformats.org/officeDocument/2006/math">
                    <m:sSub>
                      <m:sSubPr>
                        <m:ctrlPr>
                          <a:rPr lang="en-US" sz="2400" i="1">
                            <a:solidFill>
                              <a:srgbClr val="7030A0"/>
                            </a:solidFill>
                            <a:latin typeface="Cambria Math" panose="02040503050406030204" pitchFamily="18" charset="0"/>
                          </a:rPr>
                        </m:ctrlPr>
                      </m:sSubPr>
                      <m:e>
                        <m:r>
                          <a:rPr lang="en-US" sz="2400" i="1">
                            <a:solidFill>
                              <a:srgbClr val="7030A0"/>
                            </a:solidFill>
                            <a:latin typeface="Cambria Math" panose="02040503050406030204" pitchFamily="18" charset="0"/>
                          </a:rPr>
                          <m:t>𝑉</m:t>
                        </m:r>
                      </m:e>
                      <m:sub>
                        <m:r>
                          <a:rPr lang="en-US" sz="2400" i="1">
                            <a:solidFill>
                              <a:srgbClr val="7030A0"/>
                            </a:solidFill>
                            <a:latin typeface="Cambria Math" panose="02040503050406030204" pitchFamily="18" charset="0"/>
                          </a:rPr>
                          <m:t>𝑐</m:t>
                        </m:r>
                      </m:sub>
                    </m:sSub>
                    <m:r>
                      <a:rPr lang="en-US" sz="2400" i="1">
                        <a:solidFill>
                          <a:srgbClr val="7030A0"/>
                        </a:solidFill>
                        <a:latin typeface="Cambria Math" panose="02040503050406030204" pitchFamily="18" charset="0"/>
                      </a:rPr>
                      <m:t>=3</m:t>
                    </m:r>
                    <m:r>
                      <a:rPr lang="en-US" sz="2400" i="1">
                        <a:solidFill>
                          <a:srgbClr val="7030A0"/>
                        </a:solidFill>
                        <a:latin typeface="Cambria Math" panose="02040503050406030204" pitchFamily="18" charset="0"/>
                      </a:rPr>
                      <m:t>𝑏</m:t>
                    </m:r>
                  </m:oMath>
                </a14:m>
                <a:endParaRPr lang="en-US" sz="2400" dirty="0"/>
              </a:p>
            </p:txBody>
          </p:sp>
        </mc:Choice>
        <mc:Fallback xmlns="">
          <p:sp>
            <p:nvSpPr>
              <p:cNvPr id="7" name="Rectangle 6">
                <a:extLst>
                  <a:ext uri="{FF2B5EF4-FFF2-40B4-BE49-F238E27FC236}">
                    <a16:creationId xmlns:a16="http://schemas.microsoft.com/office/drawing/2014/main" id="{19DE3D7B-517D-7547-BEA5-DEACA307BCE1}"/>
                  </a:ext>
                </a:extLst>
              </p:cNvPr>
              <p:cNvSpPr>
                <a:spLocks noRot="1" noChangeAspect="1" noMove="1" noResize="1" noEditPoints="1" noAdjustHandles="1" noChangeArrowheads="1" noChangeShapeType="1" noTextEdit="1"/>
              </p:cNvSpPr>
              <p:nvPr/>
            </p:nvSpPr>
            <p:spPr>
              <a:xfrm>
                <a:off x="372687" y="1299796"/>
                <a:ext cx="5237699" cy="1753044"/>
              </a:xfrm>
              <a:prstGeom prst="rect">
                <a:avLst/>
              </a:prstGeom>
              <a:blipFill>
                <a:blip r:embed="rId4"/>
                <a:stretch>
                  <a:fillRect l="-1691" t="-2158" b="-719"/>
                </a:stretch>
              </a:blipFill>
            </p:spPr>
            <p:txBody>
              <a:bodyPr/>
              <a:lstStyle/>
              <a:p>
                <a:r>
                  <a:rPr lang="en-US">
                    <a:noFill/>
                  </a:rPr>
                  <a:t> </a:t>
                </a:r>
              </a:p>
            </p:txBody>
          </p:sp>
        </mc:Fallback>
      </mc:AlternateContent>
    </p:spTree>
    <p:extLst>
      <p:ext uri="{BB962C8B-B14F-4D97-AF65-F5344CB8AC3E}">
        <p14:creationId xmlns:p14="http://schemas.microsoft.com/office/powerpoint/2010/main" val="97853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03145-024B-8645-B00C-DD6B224FC72D}"/>
              </a:ext>
            </a:extLst>
          </p:cNvPr>
          <p:cNvSpPr>
            <a:spLocks noGrp="1"/>
          </p:cNvSpPr>
          <p:nvPr>
            <p:ph type="title"/>
          </p:nvPr>
        </p:nvSpPr>
        <p:spPr>
          <a:xfrm>
            <a:off x="372687" y="232122"/>
            <a:ext cx="10515600" cy="698904"/>
          </a:xfrm>
        </p:spPr>
        <p:txBody>
          <a:bodyPr>
            <a:normAutofit/>
          </a:bodyPr>
          <a:lstStyle/>
          <a:p>
            <a:r>
              <a:rPr lang="en-US" sz="2400" b="1" dirty="0">
                <a:latin typeface="+mn-lt"/>
              </a:rPr>
              <a:t>Getting 𝑻</a:t>
            </a:r>
            <a:r>
              <a:rPr lang="en-US" sz="2400" b="1" baseline="-25000" dirty="0">
                <a:latin typeface="+mn-lt"/>
              </a:rPr>
              <a:t>𝒄</a:t>
            </a:r>
            <a:r>
              <a:rPr lang="en-US" sz="2400" b="1" baseline="-25000" dirty="0" err="1">
                <a:latin typeface="+mn-lt"/>
              </a:rPr>
              <a:t>rit</a:t>
            </a:r>
            <a:r>
              <a:rPr lang="en-US" sz="2400" b="1" dirty="0">
                <a:latin typeface="+mn-lt"/>
              </a:rPr>
              <a:t> and 𝑽</a:t>
            </a:r>
            <a:r>
              <a:rPr lang="en-US" sz="2400" b="1" baseline="-25000" dirty="0">
                <a:latin typeface="+mn-lt"/>
              </a:rPr>
              <a:t>𝒄</a:t>
            </a:r>
            <a:r>
              <a:rPr lang="en-US" sz="2400" b="1" baseline="-25000" dirty="0" err="1">
                <a:latin typeface="+mn-lt"/>
              </a:rPr>
              <a:t>rit</a:t>
            </a:r>
            <a:r>
              <a:rPr lang="en-US" sz="2400" b="1" dirty="0">
                <a:latin typeface="+mn-lt"/>
              </a:rPr>
              <a:t> from a and b</a:t>
            </a:r>
          </a:p>
        </p:txBody>
      </p:sp>
      <mc:AlternateContent xmlns:mc="http://schemas.openxmlformats.org/markup-compatibility/2006">
        <mc:Choice xmlns:a14="http://schemas.microsoft.com/office/drawing/2010/main" Requires="a14">
          <p:sp>
            <p:nvSpPr>
              <p:cNvPr id="6" name="Title 1">
                <a:extLst>
                  <a:ext uri="{FF2B5EF4-FFF2-40B4-BE49-F238E27FC236}">
                    <a16:creationId xmlns:a16="http://schemas.microsoft.com/office/drawing/2014/main" id="{D388902A-25D5-284A-858D-C088F89B9C4F}"/>
                  </a:ext>
                </a:extLst>
              </p:cNvPr>
              <p:cNvSpPr txBox="1">
                <a:spLocks/>
              </p:cNvSpPr>
              <p:nvPr/>
            </p:nvSpPr>
            <p:spPr>
              <a:xfrm>
                <a:off x="372687" y="1343145"/>
                <a:ext cx="5904127" cy="264288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mn-lt"/>
                  </a:rPr>
                  <a:t>How are those relationships obtained? The critical isotherm has an inflection point:</a:t>
                </a:r>
              </a:p>
              <a:p>
                <a:endParaRPr lang="en-US" sz="2400" dirty="0">
                  <a:latin typeface="+mn-lt"/>
                </a:endParaRPr>
              </a:p>
              <a:p>
                <a:pPr algn="ctr"/>
                <a14:m>
                  <m:oMath xmlns:m="http://schemas.openxmlformats.org/officeDocument/2006/math">
                    <m:sSub>
                      <m:sSubPr>
                        <m:ctrlPr>
                          <a:rPr lang="en-US" sz="2400" i="1" smtClean="0">
                            <a:solidFill>
                              <a:srgbClr val="7030A0"/>
                            </a:solidFill>
                            <a:latin typeface="Cambria Math" panose="02040503050406030204" pitchFamily="18" charset="0"/>
                          </a:rPr>
                        </m:ctrlPr>
                      </m:sSubPr>
                      <m:e>
                        <m:d>
                          <m:dPr>
                            <m:ctrlPr>
                              <a:rPr lang="en-US" sz="2400" i="1">
                                <a:solidFill>
                                  <a:srgbClr val="7030A0"/>
                                </a:solidFill>
                                <a:latin typeface="Cambria Math" panose="02040503050406030204" pitchFamily="18" charset="0"/>
                              </a:rPr>
                            </m:ctrlPr>
                          </m:dPr>
                          <m:e>
                            <m:f>
                              <m:fPr>
                                <m:ctrlPr>
                                  <a:rPr lang="en-US" sz="2400" i="1">
                                    <a:solidFill>
                                      <a:srgbClr val="7030A0"/>
                                    </a:solidFill>
                                    <a:latin typeface="Cambria Math" panose="02040503050406030204" pitchFamily="18" charset="0"/>
                                  </a:rPr>
                                </m:ctrlPr>
                              </m:fPr>
                              <m:num>
                                <m:r>
                                  <a:rPr lang="en-US" sz="2400" i="1">
                                    <a:solidFill>
                                      <a:srgbClr val="7030A0"/>
                                    </a:solidFill>
                                    <a:latin typeface="Cambria Math" panose="02040503050406030204" pitchFamily="18" charset="0"/>
                                    <a:ea typeface="Cambria Math" panose="02040503050406030204" pitchFamily="18" charset="0"/>
                                  </a:rPr>
                                  <m:t>𝜕</m:t>
                                </m:r>
                                <m:r>
                                  <a:rPr lang="en-US" sz="2400" i="1">
                                    <a:solidFill>
                                      <a:srgbClr val="7030A0"/>
                                    </a:solidFill>
                                    <a:latin typeface="Cambria Math" panose="02040503050406030204" pitchFamily="18" charset="0"/>
                                    <a:ea typeface="Cambria Math" panose="02040503050406030204" pitchFamily="18" charset="0"/>
                                  </a:rPr>
                                  <m:t>𝑃</m:t>
                                </m:r>
                              </m:num>
                              <m:den>
                                <m:r>
                                  <a:rPr lang="en-US" sz="2400" i="1">
                                    <a:solidFill>
                                      <a:srgbClr val="7030A0"/>
                                    </a:solidFill>
                                    <a:latin typeface="Cambria Math" panose="02040503050406030204" pitchFamily="18" charset="0"/>
                                    <a:ea typeface="Cambria Math" panose="02040503050406030204" pitchFamily="18" charset="0"/>
                                  </a:rPr>
                                  <m:t>𝜕</m:t>
                                </m:r>
                                <m:r>
                                  <a:rPr lang="en-US" sz="2400" i="1">
                                    <a:solidFill>
                                      <a:srgbClr val="7030A0"/>
                                    </a:solidFill>
                                    <a:latin typeface="Cambria Math" panose="02040503050406030204" pitchFamily="18" charset="0"/>
                                    <a:ea typeface="Cambria Math" panose="02040503050406030204" pitchFamily="18" charset="0"/>
                                  </a:rPr>
                                  <m:t>𝑉</m:t>
                                </m:r>
                              </m:den>
                            </m:f>
                          </m:e>
                        </m:d>
                      </m:e>
                      <m:sub>
                        <m:r>
                          <a:rPr lang="en-US" sz="2400" b="0" i="1" smtClean="0">
                            <a:solidFill>
                              <a:srgbClr val="7030A0"/>
                            </a:solidFill>
                            <a:latin typeface="Cambria Math" panose="02040503050406030204" pitchFamily="18" charset="0"/>
                          </a:rPr>
                          <m:t>𝑇</m:t>
                        </m:r>
                      </m:sub>
                    </m:sSub>
                    <m:r>
                      <a:rPr lang="en-US" sz="2400" b="0" i="1" smtClean="0">
                        <a:solidFill>
                          <a:srgbClr val="7030A0"/>
                        </a:solidFill>
                        <a:latin typeface="Cambria Math" panose="02040503050406030204" pitchFamily="18" charset="0"/>
                      </a:rPr>
                      <m:t>=0</m:t>
                    </m:r>
                  </m:oMath>
                </a14:m>
                <a:r>
                  <a:rPr lang="en-US" sz="2400" dirty="0">
                    <a:solidFill>
                      <a:srgbClr val="7030A0"/>
                    </a:solidFill>
                    <a:latin typeface="+mn-lt"/>
                  </a:rPr>
                  <a:t>   </a:t>
                </a:r>
                <a:r>
                  <a:rPr lang="en-US" sz="2400" dirty="0">
                    <a:latin typeface="+mn-lt"/>
                  </a:rPr>
                  <a:t>and. </a:t>
                </a:r>
                <a:r>
                  <a:rPr lang="en-US" sz="2400" dirty="0">
                    <a:solidFill>
                      <a:srgbClr val="7030A0"/>
                    </a:solidFill>
                    <a:latin typeface="+mn-lt"/>
                  </a:rPr>
                  <a:t> </a:t>
                </a:r>
                <a14:m>
                  <m:oMath xmlns:m="http://schemas.openxmlformats.org/officeDocument/2006/math">
                    <m:sSub>
                      <m:sSubPr>
                        <m:ctrlPr>
                          <a:rPr lang="en-US" sz="2400" i="1">
                            <a:solidFill>
                              <a:srgbClr val="7030A0"/>
                            </a:solidFill>
                            <a:latin typeface="Cambria Math" panose="02040503050406030204" pitchFamily="18" charset="0"/>
                          </a:rPr>
                        </m:ctrlPr>
                      </m:sSubPr>
                      <m:e>
                        <m:d>
                          <m:dPr>
                            <m:ctrlPr>
                              <a:rPr lang="en-US" sz="2400" i="1">
                                <a:solidFill>
                                  <a:srgbClr val="7030A0"/>
                                </a:solidFill>
                                <a:latin typeface="Cambria Math" panose="02040503050406030204" pitchFamily="18" charset="0"/>
                              </a:rPr>
                            </m:ctrlPr>
                          </m:dPr>
                          <m:e>
                            <m:f>
                              <m:fPr>
                                <m:ctrlPr>
                                  <a:rPr lang="en-US" sz="2400" i="1">
                                    <a:solidFill>
                                      <a:srgbClr val="7030A0"/>
                                    </a:solidFill>
                                    <a:latin typeface="Cambria Math" panose="02040503050406030204" pitchFamily="18" charset="0"/>
                                  </a:rPr>
                                </m:ctrlPr>
                              </m:fPr>
                              <m:num>
                                <m:sSup>
                                  <m:sSupPr>
                                    <m:ctrlPr>
                                      <a:rPr lang="en-US" sz="2400" b="0" i="1" smtClean="0">
                                        <a:solidFill>
                                          <a:srgbClr val="7030A0"/>
                                        </a:solidFill>
                                        <a:latin typeface="Cambria Math" panose="02040503050406030204" pitchFamily="18" charset="0"/>
                                        <a:ea typeface="Cambria Math" panose="02040503050406030204" pitchFamily="18" charset="0"/>
                                      </a:rPr>
                                    </m:ctrlPr>
                                  </m:sSupPr>
                                  <m:e>
                                    <m:r>
                                      <a:rPr lang="en-US" sz="2400" i="1">
                                        <a:solidFill>
                                          <a:srgbClr val="7030A0"/>
                                        </a:solidFill>
                                        <a:latin typeface="Cambria Math" panose="02040503050406030204" pitchFamily="18" charset="0"/>
                                        <a:ea typeface="Cambria Math" panose="02040503050406030204" pitchFamily="18" charset="0"/>
                                      </a:rPr>
                                      <m:t>𝜕</m:t>
                                    </m:r>
                                  </m:e>
                                  <m:sup>
                                    <m:r>
                                      <a:rPr lang="en-US" sz="2400" b="0" i="1" smtClean="0">
                                        <a:solidFill>
                                          <a:srgbClr val="7030A0"/>
                                        </a:solidFill>
                                        <a:latin typeface="Cambria Math" panose="02040503050406030204" pitchFamily="18" charset="0"/>
                                        <a:ea typeface="Cambria Math" panose="02040503050406030204" pitchFamily="18" charset="0"/>
                                      </a:rPr>
                                      <m:t>2</m:t>
                                    </m:r>
                                  </m:sup>
                                </m:sSup>
                                <m:r>
                                  <a:rPr lang="en-US" sz="2400" i="1">
                                    <a:solidFill>
                                      <a:srgbClr val="7030A0"/>
                                    </a:solidFill>
                                    <a:latin typeface="Cambria Math" panose="02040503050406030204" pitchFamily="18" charset="0"/>
                                    <a:ea typeface="Cambria Math" panose="02040503050406030204" pitchFamily="18" charset="0"/>
                                  </a:rPr>
                                  <m:t>𝑃</m:t>
                                </m:r>
                              </m:num>
                              <m:den>
                                <m:r>
                                  <a:rPr lang="en-US" sz="2400" i="1">
                                    <a:solidFill>
                                      <a:srgbClr val="7030A0"/>
                                    </a:solidFill>
                                    <a:latin typeface="Cambria Math" panose="02040503050406030204" pitchFamily="18" charset="0"/>
                                    <a:ea typeface="Cambria Math" panose="02040503050406030204" pitchFamily="18" charset="0"/>
                                  </a:rPr>
                                  <m:t>𝜕</m:t>
                                </m:r>
                                <m:sSup>
                                  <m:sSupPr>
                                    <m:ctrlPr>
                                      <a:rPr lang="en-US" sz="2400" b="0" i="1" smtClean="0">
                                        <a:solidFill>
                                          <a:srgbClr val="7030A0"/>
                                        </a:solidFill>
                                        <a:latin typeface="Cambria Math" panose="02040503050406030204" pitchFamily="18" charset="0"/>
                                        <a:ea typeface="Cambria Math" panose="02040503050406030204" pitchFamily="18" charset="0"/>
                                      </a:rPr>
                                    </m:ctrlPr>
                                  </m:sSupPr>
                                  <m:e>
                                    <m:r>
                                      <a:rPr lang="en-US" sz="2400" i="1">
                                        <a:solidFill>
                                          <a:srgbClr val="7030A0"/>
                                        </a:solidFill>
                                        <a:latin typeface="Cambria Math" panose="02040503050406030204" pitchFamily="18" charset="0"/>
                                        <a:ea typeface="Cambria Math" panose="02040503050406030204" pitchFamily="18" charset="0"/>
                                      </a:rPr>
                                      <m:t>𝑉</m:t>
                                    </m:r>
                                  </m:e>
                                  <m:sup>
                                    <m:r>
                                      <a:rPr lang="en-US" sz="2400" b="0" i="1" smtClean="0">
                                        <a:solidFill>
                                          <a:srgbClr val="7030A0"/>
                                        </a:solidFill>
                                        <a:latin typeface="Cambria Math" panose="02040503050406030204" pitchFamily="18" charset="0"/>
                                        <a:ea typeface="Cambria Math" panose="02040503050406030204" pitchFamily="18" charset="0"/>
                                      </a:rPr>
                                      <m:t>2</m:t>
                                    </m:r>
                                  </m:sup>
                                </m:sSup>
                              </m:den>
                            </m:f>
                          </m:e>
                        </m:d>
                      </m:e>
                      <m:sub>
                        <m:r>
                          <a:rPr lang="en-US" sz="2400" i="1">
                            <a:solidFill>
                              <a:srgbClr val="7030A0"/>
                            </a:solidFill>
                            <a:latin typeface="Cambria Math" panose="02040503050406030204" pitchFamily="18" charset="0"/>
                          </a:rPr>
                          <m:t>𝑇</m:t>
                        </m:r>
                      </m:sub>
                    </m:sSub>
                    <m:r>
                      <a:rPr lang="en-US" sz="2400" i="1">
                        <a:solidFill>
                          <a:srgbClr val="7030A0"/>
                        </a:solidFill>
                        <a:latin typeface="Cambria Math" panose="02040503050406030204" pitchFamily="18" charset="0"/>
                      </a:rPr>
                      <m:t>=0</m:t>
                    </m:r>
                  </m:oMath>
                </a14:m>
                <a:endParaRPr lang="en-US" sz="2400" dirty="0">
                  <a:solidFill>
                    <a:srgbClr val="7030A0"/>
                  </a:solidFill>
                  <a:latin typeface="+mn-lt"/>
                </a:endParaRPr>
              </a:p>
              <a:p>
                <a:pPr algn="ctr"/>
                <a:endParaRPr lang="en-US" sz="2400" dirty="0">
                  <a:solidFill>
                    <a:srgbClr val="7030A0"/>
                  </a:solidFill>
                  <a:latin typeface="+mn-lt"/>
                </a:endParaRPr>
              </a:p>
            </p:txBody>
          </p:sp>
        </mc:Choice>
        <mc:Fallback>
          <p:sp>
            <p:nvSpPr>
              <p:cNvPr id="6" name="Title 1">
                <a:extLst>
                  <a:ext uri="{FF2B5EF4-FFF2-40B4-BE49-F238E27FC236}">
                    <a16:creationId xmlns:a16="http://schemas.microsoft.com/office/drawing/2014/main" id="{D388902A-25D5-284A-858D-C088F89B9C4F}"/>
                  </a:ext>
                </a:extLst>
              </p:cNvPr>
              <p:cNvSpPr txBox="1">
                <a:spLocks noRot="1" noChangeAspect="1" noMove="1" noResize="1" noEditPoints="1" noAdjustHandles="1" noChangeArrowheads="1" noChangeShapeType="1" noTextEdit="1"/>
              </p:cNvSpPr>
              <p:nvPr/>
            </p:nvSpPr>
            <p:spPr>
              <a:xfrm>
                <a:off x="372687" y="1343145"/>
                <a:ext cx="5904127" cy="2642889"/>
              </a:xfrm>
              <a:prstGeom prst="rect">
                <a:avLst/>
              </a:prstGeom>
              <a:blipFill>
                <a:blip r:embed="rId2"/>
                <a:stretch>
                  <a:fillRect l="-1717"/>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CDCD6C37-65B2-614A-AEEB-4ADB9E87016C}"/>
              </a:ext>
            </a:extLst>
          </p:cNvPr>
          <p:cNvPicPr>
            <a:picLocks noChangeAspect="1"/>
          </p:cNvPicPr>
          <p:nvPr/>
        </p:nvPicPr>
        <p:blipFill>
          <a:blip r:embed="rId3"/>
          <a:stretch>
            <a:fillRect/>
          </a:stretch>
        </p:blipFill>
        <p:spPr>
          <a:xfrm>
            <a:off x="6125290" y="644241"/>
            <a:ext cx="6299185" cy="4724389"/>
          </a:xfrm>
          <a:prstGeom prst="rect">
            <a:avLst/>
          </a:prstGeom>
        </p:spPr>
      </p:pic>
    </p:spTree>
    <p:extLst>
      <p:ext uri="{BB962C8B-B14F-4D97-AF65-F5344CB8AC3E}">
        <p14:creationId xmlns:p14="http://schemas.microsoft.com/office/powerpoint/2010/main" val="3630425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402CD7C-8C28-5B48-8E4B-2A1B46A97B9D}"/>
              </a:ext>
            </a:extLst>
          </p:cNvPr>
          <p:cNvSpPr txBox="1">
            <a:spLocks/>
          </p:cNvSpPr>
          <p:nvPr/>
        </p:nvSpPr>
        <p:spPr>
          <a:xfrm>
            <a:off x="372687" y="1379913"/>
            <a:ext cx="10515600" cy="35744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mn-lt"/>
              </a:rPr>
              <a:t>What we learned …</a:t>
            </a:r>
          </a:p>
          <a:p>
            <a:endParaRPr lang="en-US" sz="2400" b="1" dirty="0">
              <a:latin typeface="+mn-lt"/>
            </a:endParaRPr>
          </a:p>
          <a:p>
            <a:pPr marL="342900" indent="-342900">
              <a:buFont typeface="Arial" panose="020B0604020202020204" pitchFamily="34" charset="0"/>
              <a:buChar char="•"/>
            </a:pPr>
            <a:r>
              <a:rPr lang="en-US" sz="2400" dirty="0">
                <a:latin typeface="+mn-lt"/>
              </a:rPr>
              <a:t>Isothermal compression of a gas above the critical temperature is quite different from compression below the critical temperature</a:t>
            </a:r>
          </a:p>
          <a:p>
            <a:pPr marL="342900" indent="-342900">
              <a:buFont typeface="Arial" panose="020B0604020202020204" pitchFamily="34" charset="0"/>
              <a:buChar char="•"/>
            </a:pPr>
            <a:r>
              <a:rPr lang="en-US" sz="2400" dirty="0">
                <a:latin typeface="+mn-lt"/>
              </a:rPr>
              <a:t>Critical values can be derived from </a:t>
            </a:r>
            <a:r>
              <a:rPr lang="en-US" sz="2400" dirty="0" err="1">
                <a:latin typeface="+mn-lt"/>
              </a:rPr>
              <a:t>vdw’s</a:t>
            </a:r>
            <a:r>
              <a:rPr lang="en-US" sz="2400" dirty="0">
                <a:latin typeface="+mn-lt"/>
              </a:rPr>
              <a:t> “a” and “b” coefficients</a:t>
            </a:r>
          </a:p>
          <a:p>
            <a:endParaRPr lang="en-US" sz="2400" b="1" dirty="0">
              <a:latin typeface="+mn-lt"/>
            </a:endParaRPr>
          </a:p>
          <a:p>
            <a:pPr marL="342900" indent="-342900">
              <a:buFont typeface="Arial" panose="020B0604020202020204" pitchFamily="34" charset="0"/>
              <a:buChar char="•"/>
            </a:pPr>
            <a:endParaRPr lang="en-US" sz="2400" dirty="0">
              <a:latin typeface="+mn-lt"/>
            </a:endParaRPr>
          </a:p>
        </p:txBody>
      </p:sp>
    </p:spTree>
    <p:extLst>
      <p:ext uri="{BB962C8B-B14F-4D97-AF65-F5344CB8AC3E}">
        <p14:creationId xmlns:p14="http://schemas.microsoft.com/office/powerpoint/2010/main" val="39875654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2179</TotalTime>
  <Words>345</Words>
  <Application>Microsoft Macintosh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Analytical properties of vdw equation</vt:lpstr>
      <vt:lpstr>Analytical properties of vdw equation</vt:lpstr>
      <vt:lpstr>Getting 𝑻𝒄rit and 𝑽𝒄rit from a and b</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Steven</cp:lastModifiedBy>
  <cp:revision>82</cp:revision>
  <cp:lastPrinted>2018-08-14T20:21:18Z</cp:lastPrinted>
  <dcterms:created xsi:type="dcterms:W3CDTF">2018-08-13T19:25:05Z</dcterms:created>
  <dcterms:modified xsi:type="dcterms:W3CDTF">2021-10-13T04:20:37Z</dcterms:modified>
</cp:coreProperties>
</file>