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3" r:id="rId2"/>
    <p:sldId id="300" r:id="rId3"/>
    <p:sldId id="30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71" d="100"/>
          <a:sy n="71" d="100"/>
        </p:scale>
        <p:origin x="2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D5B7-D496-A449-ACB8-C0C967259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92238-D5F4-554A-9C89-8E04E72A7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F4C84-1D88-1E44-AF8B-D5023D51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3C61-7E4F-DF4B-AAB3-6BC607F4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DA1CE-2CE6-124E-A657-099FA7C6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6205-4671-664B-9426-FB069BF4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72CD4-B70B-D948-8DC2-CF28293C4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7772C-66E4-6448-947D-2B15B452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AF9B3-E5EA-DF41-835C-45CF5318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4C99D-B58E-F447-80CD-80AC2A83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4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44677-C828-594C-92E1-6CDB349B0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1F24D-233F-FB46-848D-4B2A5913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4E5D8-4256-EE4D-B495-6CA0487E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45F8D-4283-D04C-9427-1C81E01B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F3573-45F2-C244-892B-0169B2D6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9C48-DF80-0241-B631-EF0EAD34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8ECAF-5F0C-5C41-847B-DC925873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ABF2-5F18-5E47-B322-909A7D4F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97AD0-7308-224E-AB0D-77F6D818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692A4-950A-B34A-8EF2-52157385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7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9BCD-1DA9-4F4D-A084-5BC177D9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38DCE-2750-4648-ABBC-1E6614C2C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58D03-25DC-6145-BB0E-A423FF70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7195B-BE34-5A4F-8CC0-FB3E953B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B916-54A1-404F-BAF2-6B5BBF17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2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CA7-021D-BD4F-BB1B-1FD9F85D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8903F-1CD9-CF48-AFA9-822BF569B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8A359-8E93-3E4C-92A6-F4CE30BE2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516F5-AEB3-2646-9C37-94A116F1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8DA48-54C2-7F41-AEA0-BCE64DE3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6A7D9-72A6-664F-A604-A53000FB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3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19ED-121B-034F-B2C8-0B86D248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F2987-0DE8-0845-A5DF-C94558BAA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20A7D-E038-8C4D-ADA2-3155C3F47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B4D5F-178D-AC43-B2D3-CB85BE86A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D9737-0F4E-7245-A05B-9F8B242C8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CCAC2-2035-8440-97AD-A40BD981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FEF1C-167A-354B-BEB8-3F57775E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D6277-41B4-A340-A438-AE20AE7F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794D-44A8-3C43-886A-D86ABC96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2FE90-65A7-5D4C-AA52-F0564551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C4715-644A-B345-87EF-39B53796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4947C-25B5-084E-A09F-7D295632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598DF-0AE2-5B42-86A4-35FA71F0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C6C41-1299-E045-BA5F-85A79779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F8D4-3B81-9048-9ACA-C58043F2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B38C-B058-2B48-B27F-0776BE62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EF31-984D-B249-81F6-F0799DD94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6DB84-2482-E64C-B34A-CD5FA698E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79FB0-9D7D-274A-A598-AE610F79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71DDF-8BAC-4746-A335-EF0CA1AD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330D6-0B34-6945-92A4-616538BF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7F9E-7F91-7547-94AB-8583EF77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C8FB2-E4E8-484E-A1CE-84B9DDD65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67C96-618C-CF4F-8535-FE574A083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4518F-9AE6-5949-A0EE-B7D8378B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DAEDA-7283-CD47-BA67-83127A5A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791F3-22A4-5A40-A0CB-FC952390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A66AF-1584-0A43-8D29-C957AA93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3ED0E-EFF8-7F4B-8DB3-B30452047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9FAE-633E-AD45-BB9E-880638D3C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841E-4530-3B44-925F-7F7DB0B8F95E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D414-E4A6-3E4E-9BFC-4E24FB326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9FBBF-C978-BA48-977D-B77DBBFED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FAD677-93E3-C642-AFF6-CBF9070730FD}"/>
                  </a:ext>
                </a:extLst>
              </p:cNvPr>
              <p:cNvSpPr txBox="1"/>
              <p:nvPr/>
            </p:nvSpPr>
            <p:spPr>
              <a:xfrm>
                <a:off x="215658" y="1327173"/>
                <a:ext cx="6572250" cy="2317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Water: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At room temperature,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=44 </m:t>
                    </m:r>
                    <m:r>
                      <a:rPr lang="en-US" sz="2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𝑘𝐽</m:t>
                    </m:r>
                    <m:r>
                      <a:rPr lang="en-US" sz="2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</m:t>
                    </m:r>
                  </m:oMath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7030A0"/>
                    </a:solidFill>
                  </a:rPr>
                  <a:t>At the boiling temperature (373 K),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𝑘𝐽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</m:t>
                    </m:r>
                  </m:oMath>
                </a14:m>
                <a:endParaRPr lang="en-US" sz="2000" dirty="0">
                  <a:solidFill>
                    <a:srgbClr val="7030A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2"/>
                    </a:solidFill>
                  </a:rPr>
                  <a:t>At the critical temperature,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>
                  <a:solidFill>
                    <a:schemeClr val="accent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dirty="0"/>
                  <a:t>All because the </a:t>
                </a:r>
                <a:r>
                  <a:rPr lang="en-US" sz="2000" b="1" dirty="0"/>
                  <a:t>heat capacities of liquids are bigger than the heat capacities of the corresponding gaseous forms</a:t>
                </a:r>
                <a:r>
                  <a:rPr lang="en-US" sz="2000" dirty="0"/>
                  <a:t>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FAD677-93E3-C642-AFF6-CBF90707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58" y="1327173"/>
                <a:ext cx="6572250" cy="2317750"/>
              </a:xfrm>
              <a:prstGeom prst="rect">
                <a:avLst/>
              </a:prstGeom>
              <a:blipFill>
                <a:blip r:embed="rId2"/>
                <a:stretch>
                  <a:fillRect l="-771" t="-1630" r="-578" b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enthalpy of vaporization of water">
            <a:extLst>
              <a:ext uri="{FF2B5EF4-FFF2-40B4-BE49-F238E27FC236}">
                <a16:creationId xmlns:a16="http://schemas.microsoft.com/office/drawing/2014/main" id="{E4DFD621-AAC8-7145-898D-BD7A66E53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896" y="489627"/>
            <a:ext cx="5144125" cy="474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918201-4A8B-8F45-AEE7-9077DDA04FEE}"/>
              </a:ext>
            </a:extLst>
          </p:cNvPr>
          <p:cNvSpPr txBox="1"/>
          <p:nvPr/>
        </p:nvSpPr>
        <p:spPr>
          <a:xfrm>
            <a:off x="7722732" y="5868881"/>
            <a:ext cx="32781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Is there a molecular perspective on this?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E7C151-7A4B-1147-B8A7-DEC499A0D412}"/>
              </a:ext>
            </a:extLst>
          </p:cNvPr>
          <p:cNvGrpSpPr/>
          <p:nvPr/>
        </p:nvGrpSpPr>
        <p:grpSpPr>
          <a:xfrm>
            <a:off x="0" y="3615454"/>
            <a:ext cx="6696782" cy="3242546"/>
            <a:chOff x="342900" y="3615454"/>
            <a:chExt cx="6353882" cy="31282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80522D1-1998-8A44-AFA1-7B05395A1CD9}"/>
                </a:ext>
              </a:extLst>
            </p:cNvPr>
            <p:cNvGrpSpPr/>
            <p:nvPr/>
          </p:nvGrpSpPr>
          <p:grpSpPr>
            <a:xfrm>
              <a:off x="342900" y="3615454"/>
              <a:ext cx="6353882" cy="3128246"/>
              <a:chOff x="6908967" y="2116707"/>
              <a:chExt cx="7071880" cy="375087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F6D315E-D888-D34B-9CBE-78CDC76E657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08967" y="2116707"/>
                <a:ext cx="4457371" cy="3750871"/>
                <a:chOff x="540356" y="1135901"/>
                <a:chExt cx="5888240" cy="4954945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B77C639-374A-0544-A7A7-BEBCC20B93DF}"/>
                    </a:ext>
                  </a:extLst>
                </p:cNvPr>
                <p:cNvGrpSpPr/>
                <p:nvPr/>
              </p:nvGrpSpPr>
              <p:grpSpPr>
                <a:xfrm>
                  <a:off x="540356" y="1135901"/>
                  <a:ext cx="5888240" cy="4954945"/>
                  <a:chOff x="3460831" y="243067"/>
                  <a:chExt cx="5888240" cy="4954945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8F4F1C22-4CFB-5948-893C-0209846DCC0F}"/>
                      </a:ext>
                    </a:extLst>
                  </p:cNvPr>
                  <p:cNvGrpSpPr/>
                  <p:nvPr/>
                </p:nvGrpSpPr>
                <p:grpSpPr>
                  <a:xfrm>
                    <a:off x="3460831" y="243067"/>
                    <a:ext cx="5888240" cy="4954945"/>
                    <a:chOff x="3460831" y="277792"/>
                    <a:chExt cx="5888240" cy="4954945"/>
                  </a:xfrm>
                </p:grpSpPr>
                <p:pic>
                  <p:nvPicPr>
                    <p:cNvPr id="15" name="Picture 14">
                      <a:extLst>
                        <a:ext uri="{FF2B5EF4-FFF2-40B4-BE49-F238E27FC236}">
                          <a16:creationId xmlns:a16="http://schemas.microsoft.com/office/drawing/2014/main" id="{FEE9C1BD-7D7D-1F4B-B903-1F1C24EEEC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460831" y="277792"/>
                      <a:ext cx="5888240" cy="4954945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3002B4E7-CF6C-974F-9057-907B7F923B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567423" y="3310362"/>
                      <a:ext cx="1331087" cy="821800"/>
                    </a:xfrm>
                    <a:prstGeom prst="line">
                      <a:avLst/>
                    </a:prstGeom>
                    <a:ln w="127000">
                      <a:solidFill>
                        <a:srgbClr val="00B050">
                          <a:alpha val="58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Freeform 16">
                      <a:extLst>
                        <a:ext uri="{FF2B5EF4-FFF2-40B4-BE49-F238E27FC236}">
                          <a16:creationId xmlns:a16="http://schemas.microsoft.com/office/drawing/2014/main" id="{3D1A1C94-7880-F14B-9D36-1B1E8C9809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3836" y="1208387"/>
                      <a:ext cx="1265535" cy="2431575"/>
                    </a:xfrm>
                    <a:custGeom>
                      <a:avLst/>
                      <a:gdLst>
                        <a:gd name="connsiteX0" fmla="*/ 1265535 w 1265535"/>
                        <a:gd name="connsiteY0" fmla="*/ 2431575 h 2431575"/>
                        <a:gd name="connsiteX1" fmla="*/ 917193 w 1265535"/>
                        <a:gd name="connsiteY1" fmla="*/ 2039690 h 2431575"/>
                        <a:gd name="connsiteX2" fmla="*/ 670450 w 1265535"/>
                        <a:gd name="connsiteY2" fmla="*/ 1749404 h 2431575"/>
                        <a:gd name="connsiteX3" fmla="*/ 467250 w 1265535"/>
                        <a:gd name="connsiteY3" fmla="*/ 1488147 h 2431575"/>
                        <a:gd name="connsiteX4" fmla="*/ 365650 w 1265535"/>
                        <a:gd name="connsiteY4" fmla="*/ 1299461 h 2431575"/>
                        <a:gd name="connsiteX5" fmla="*/ 307593 w 1265535"/>
                        <a:gd name="connsiteY5" fmla="*/ 1183347 h 2431575"/>
                        <a:gd name="connsiteX6" fmla="*/ 235021 w 1265535"/>
                        <a:gd name="connsiteY6" fmla="*/ 1168832 h 2431575"/>
                        <a:gd name="connsiteX7" fmla="*/ 176964 w 1265535"/>
                        <a:gd name="connsiteY7" fmla="*/ 1154318 h 2431575"/>
                        <a:gd name="connsiteX8" fmla="*/ 118907 w 1265535"/>
                        <a:gd name="connsiteY8" fmla="*/ 1038204 h 2431575"/>
                        <a:gd name="connsiteX9" fmla="*/ 60850 w 1265535"/>
                        <a:gd name="connsiteY9" fmla="*/ 849518 h 2431575"/>
                        <a:gd name="connsiteX10" fmla="*/ 31821 w 1265535"/>
                        <a:gd name="connsiteY10" fmla="*/ 544718 h 2431575"/>
                        <a:gd name="connsiteX11" fmla="*/ 31821 w 1265535"/>
                        <a:gd name="connsiteY11" fmla="*/ 297975 h 2431575"/>
                        <a:gd name="connsiteX12" fmla="*/ 2793 w 1265535"/>
                        <a:gd name="connsiteY12" fmla="*/ 22204 h 2431575"/>
                        <a:gd name="connsiteX13" fmla="*/ 2793 w 1265535"/>
                        <a:gd name="connsiteY13" fmla="*/ 36718 h 2431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265535" h="2431575">
                          <a:moveTo>
                            <a:pt x="1265535" y="2431575"/>
                          </a:moveTo>
                          <a:lnTo>
                            <a:pt x="917193" y="2039690"/>
                          </a:lnTo>
                          <a:cubicBezTo>
                            <a:pt x="818012" y="1925995"/>
                            <a:pt x="745440" y="1841328"/>
                            <a:pt x="670450" y="1749404"/>
                          </a:cubicBezTo>
                          <a:cubicBezTo>
                            <a:pt x="595460" y="1657480"/>
                            <a:pt x="518050" y="1563138"/>
                            <a:pt x="467250" y="1488147"/>
                          </a:cubicBezTo>
                          <a:cubicBezTo>
                            <a:pt x="416450" y="1413156"/>
                            <a:pt x="392259" y="1350261"/>
                            <a:pt x="365650" y="1299461"/>
                          </a:cubicBezTo>
                          <a:cubicBezTo>
                            <a:pt x="339041" y="1248661"/>
                            <a:pt x="307593" y="1183347"/>
                            <a:pt x="307593" y="1183347"/>
                          </a:cubicBezTo>
                          <a:cubicBezTo>
                            <a:pt x="285822" y="1161576"/>
                            <a:pt x="235021" y="1168832"/>
                            <a:pt x="235021" y="1168832"/>
                          </a:cubicBezTo>
                          <a:cubicBezTo>
                            <a:pt x="213249" y="1163994"/>
                            <a:pt x="196316" y="1176089"/>
                            <a:pt x="176964" y="1154318"/>
                          </a:cubicBezTo>
                          <a:cubicBezTo>
                            <a:pt x="157612" y="1132547"/>
                            <a:pt x="138259" y="1089004"/>
                            <a:pt x="118907" y="1038204"/>
                          </a:cubicBezTo>
                          <a:cubicBezTo>
                            <a:pt x="99555" y="987404"/>
                            <a:pt x="75364" y="931766"/>
                            <a:pt x="60850" y="849518"/>
                          </a:cubicBezTo>
                          <a:cubicBezTo>
                            <a:pt x="46336" y="767270"/>
                            <a:pt x="36659" y="636642"/>
                            <a:pt x="31821" y="544718"/>
                          </a:cubicBezTo>
                          <a:cubicBezTo>
                            <a:pt x="26983" y="452794"/>
                            <a:pt x="36659" y="385061"/>
                            <a:pt x="31821" y="297975"/>
                          </a:cubicBezTo>
                          <a:cubicBezTo>
                            <a:pt x="26983" y="210889"/>
                            <a:pt x="2793" y="22204"/>
                            <a:pt x="2793" y="22204"/>
                          </a:cubicBezTo>
                          <a:cubicBezTo>
                            <a:pt x="-2045" y="-21339"/>
                            <a:pt x="374" y="7689"/>
                            <a:pt x="2793" y="36718"/>
                          </a:cubicBezTo>
                        </a:path>
                      </a:pathLst>
                    </a:custGeom>
                    <a:noFill/>
                    <a:ln w="127000">
                      <a:solidFill>
                        <a:schemeClr val="accent2">
                          <a:alpha val="6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Freeform 17">
                      <a:extLst>
                        <a:ext uri="{FF2B5EF4-FFF2-40B4-BE49-F238E27FC236}">
                          <a16:creationId xmlns:a16="http://schemas.microsoft.com/office/drawing/2014/main" id="{41AED791-C876-F348-9D32-2E7F2DD08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8800" y="1027391"/>
                      <a:ext cx="1219200" cy="2017486"/>
                    </a:xfrm>
                    <a:custGeom>
                      <a:avLst/>
                      <a:gdLst>
                        <a:gd name="connsiteX0" fmla="*/ 1219200 w 1219200"/>
                        <a:gd name="connsiteY0" fmla="*/ 2017486 h 2017486"/>
                        <a:gd name="connsiteX1" fmla="*/ 885371 w 1219200"/>
                        <a:gd name="connsiteY1" fmla="*/ 1698171 h 2017486"/>
                        <a:gd name="connsiteX2" fmla="*/ 667657 w 1219200"/>
                        <a:gd name="connsiteY2" fmla="*/ 1451428 h 2017486"/>
                        <a:gd name="connsiteX3" fmla="*/ 406400 w 1219200"/>
                        <a:gd name="connsiteY3" fmla="*/ 1030514 h 2017486"/>
                        <a:gd name="connsiteX4" fmla="*/ 188686 w 1219200"/>
                        <a:gd name="connsiteY4" fmla="*/ 595086 h 2017486"/>
                        <a:gd name="connsiteX5" fmla="*/ 72571 w 1219200"/>
                        <a:gd name="connsiteY5" fmla="*/ 217714 h 2017486"/>
                        <a:gd name="connsiteX6" fmla="*/ 0 w 1219200"/>
                        <a:gd name="connsiteY6" fmla="*/ 0 h 20174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19200" h="2017486">
                          <a:moveTo>
                            <a:pt x="1219200" y="2017486"/>
                          </a:moveTo>
                          <a:cubicBezTo>
                            <a:pt x="1098247" y="1905000"/>
                            <a:pt x="977295" y="1792514"/>
                            <a:pt x="885371" y="1698171"/>
                          </a:cubicBezTo>
                          <a:cubicBezTo>
                            <a:pt x="793447" y="1603828"/>
                            <a:pt x="747485" y="1562704"/>
                            <a:pt x="667657" y="1451428"/>
                          </a:cubicBezTo>
                          <a:cubicBezTo>
                            <a:pt x="587829" y="1340152"/>
                            <a:pt x="486228" y="1173238"/>
                            <a:pt x="406400" y="1030514"/>
                          </a:cubicBezTo>
                          <a:cubicBezTo>
                            <a:pt x="326572" y="887790"/>
                            <a:pt x="244324" y="730553"/>
                            <a:pt x="188686" y="595086"/>
                          </a:cubicBezTo>
                          <a:cubicBezTo>
                            <a:pt x="133048" y="459619"/>
                            <a:pt x="104019" y="316895"/>
                            <a:pt x="72571" y="217714"/>
                          </a:cubicBezTo>
                          <a:cubicBezTo>
                            <a:pt x="41123" y="118533"/>
                            <a:pt x="20561" y="59266"/>
                            <a:pt x="0" y="0"/>
                          </a:cubicBezTo>
                        </a:path>
                      </a:pathLst>
                    </a:custGeom>
                    <a:noFill/>
                    <a:ln w="127000">
                      <a:solidFill>
                        <a:srgbClr val="FF0000">
                          <a:alpha val="46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B2B45558-4486-944B-84BC-FC4B721B30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92861" y="1717863"/>
                    <a:ext cx="416708" cy="1534349"/>
                  </a:xfrm>
                  <a:prstGeom prst="line">
                    <a:avLst/>
                  </a:prstGeom>
                  <a:ln w="127000">
                    <a:solidFill>
                      <a:srgbClr val="00B050">
                        <a:alpha val="58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00254344-7FE4-A346-B61E-1FD3D75167AC}"/>
                    </a:ext>
                  </a:extLst>
                </p:cNvPr>
                <p:cNvSpPr/>
                <p:nvPr/>
              </p:nvSpPr>
              <p:spPr>
                <a:xfrm>
                  <a:off x="3676207" y="2127560"/>
                  <a:ext cx="1219200" cy="2017486"/>
                </a:xfrm>
                <a:custGeom>
                  <a:avLst/>
                  <a:gdLst>
                    <a:gd name="connsiteX0" fmla="*/ 1219200 w 1219200"/>
                    <a:gd name="connsiteY0" fmla="*/ 2017486 h 2017486"/>
                    <a:gd name="connsiteX1" fmla="*/ 885371 w 1219200"/>
                    <a:gd name="connsiteY1" fmla="*/ 1698171 h 2017486"/>
                    <a:gd name="connsiteX2" fmla="*/ 667657 w 1219200"/>
                    <a:gd name="connsiteY2" fmla="*/ 1451428 h 2017486"/>
                    <a:gd name="connsiteX3" fmla="*/ 406400 w 1219200"/>
                    <a:gd name="connsiteY3" fmla="*/ 1030514 h 2017486"/>
                    <a:gd name="connsiteX4" fmla="*/ 188686 w 1219200"/>
                    <a:gd name="connsiteY4" fmla="*/ 595086 h 2017486"/>
                    <a:gd name="connsiteX5" fmla="*/ 72571 w 1219200"/>
                    <a:gd name="connsiteY5" fmla="*/ 217714 h 2017486"/>
                    <a:gd name="connsiteX6" fmla="*/ 0 w 1219200"/>
                    <a:gd name="connsiteY6" fmla="*/ 0 h 2017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9200" h="2017486">
                      <a:moveTo>
                        <a:pt x="1219200" y="2017486"/>
                      </a:moveTo>
                      <a:cubicBezTo>
                        <a:pt x="1098247" y="1905000"/>
                        <a:pt x="977295" y="1792514"/>
                        <a:pt x="885371" y="1698171"/>
                      </a:cubicBezTo>
                      <a:cubicBezTo>
                        <a:pt x="793447" y="1603828"/>
                        <a:pt x="747485" y="1562704"/>
                        <a:pt x="667657" y="1451428"/>
                      </a:cubicBezTo>
                      <a:cubicBezTo>
                        <a:pt x="587829" y="1340152"/>
                        <a:pt x="486228" y="1173238"/>
                        <a:pt x="406400" y="1030514"/>
                      </a:cubicBezTo>
                      <a:cubicBezTo>
                        <a:pt x="326572" y="887790"/>
                        <a:pt x="244324" y="730553"/>
                        <a:pt x="188686" y="595086"/>
                      </a:cubicBezTo>
                      <a:cubicBezTo>
                        <a:pt x="133048" y="459619"/>
                        <a:pt x="104019" y="316895"/>
                        <a:pt x="72571" y="217714"/>
                      </a:cubicBezTo>
                      <a:cubicBezTo>
                        <a:pt x="41123" y="118533"/>
                        <a:pt x="20561" y="59266"/>
                        <a:pt x="0" y="0"/>
                      </a:cubicBezTo>
                    </a:path>
                  </a:pathLst>
                </a:custGeom>
                <a:noFill/>
                <a:ln w="127000">
                  <a:solidFill>
                    <a:schemeClr val="accent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389B61D-89F2-614C-ACB9-75CD09944789}"/>
                      </a:ext>
                    </a:extLst>
                  </p:cNvPr>
                  <p:cNvSpPr txBox="1"/>
                  <p:nvPr/>
                </p:nvSpPr>
                <p:spPr>
                  <a:xfrm>
                    <a:off x="10606891" y="4969820"/>
                    <a:ext cx="3373956" cy="54747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400" dirty="0"/>
                      <a:t>Generic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sz="24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389B61D-89F2-614C-ACB9-75CD099447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06891" y="4969820"/>
                    <a:ext cx="3373956" cy="54747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767" t="-8108" b="-297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02973E-023A-A242-BE68-9CDCC62ECE40}"/>
                </a:ext>
              </a:extLst>
            </p:cNvPr>
            <p:cNvCxnSpPr>
              <a:cxnSpLocks/>
            </p:cNvCxnSpPr>
            <p:nvPr/>
          </p:nvCxnSpPr>
          <p:spPr>
            <a:xfrm>
              <a:off x="1662459" y="4356046"/>
              <a:ext cx="283419" cy="968693"/>
            </a:xfrm>
            <a:prstGeom prst="line">
              <a:avLst/>
            </a:prstGeom>
            <a:ln w="127000">
              <a:solidFill>
                <a:schemeClr val="bg1">
                  <a:lumMod val="50000"/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7D1894D-91C3-EE47-975A-7D5BC62B4E7A}"/>
                </a:ext>
              </a:extLst>
            </p:cNvPr>
            <p:cNvCxnSpPr>
              <a:cxnSpLocks/>
            </p:cNvCxnSpPr>
            <p:nvPr/>
          </p:nvCxnSpPr>
          <p:spPr>
            <a:xfrm>
              <a:off x="1771995" y="4265555"/>
              <a:ext cx="283419" cy="968693"/>
            </a:xfrm>
            <a:prstGeom prst="line">
              <a:avLst/>
            </a:prstGeom>
            <a:ln w="127000">
              <a:solidFill>
                <a:srgbClr val="7030A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F2F89D-6D76-D647-A93E-A1A685C93C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4763" y="5249037"/>
              <a:ext cx="905324" cy="518834"/>
            </a:xfrm>
            <a:prstGeom prst="line">
              <a:avLst/>
            </a:prstGeom>
            <a:ln w="127000">
              <a:solidFill>
                <a:srgbClr val="7030A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336AAB5-2041-E44B-AB65-D40F4A8617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227" y="5339528"/>
              <a:ext cx="905324" cy="518834"/>
            </a:xfrm>
            <a:prstGeom prst="line">
              <a:avLst/>
            </a:prstGeom>
            <a:ln w="127000">
              <a:solidFill>
                <a:schemeClr val="bg1">
                  <a:lumMod val="50000"/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D62B37C-8B28-5345-BC6D-487AAE5F96B7}"/>
              </a:ext>
            </a:extLst>
          </p:cNvPr>
          <p:cNvSpPr txBox="1"/>
          <p:nvPr/>
        </p:nvSpPr>
        <p:spPr>
          <a:xfrm>
            <a:off x="152400" y="152400"/>
            <a:ext cx="11330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What we learned this week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D01174-18DB-0E47-9E52-01AB81432347}"/>
                  </a:ext>
                </a:extLst>
              </p:cNvPr>
              <p:cNvSpPr txBox="1"/>
              <p:nvPr/>
            </p:nvSpPr>
            <p:spPr>
              <a:xfrm>
                <a:off x="152399" y="645193"/>
                <a:ext cx="11330609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400" dirty="0"/>
                  <a:t> goes to zero at the critical temperature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D01174-18DB-0E47-9E52-01AB81432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645193"/>
                <a:ext cx="11330609" cy="490199"/>
              </a:xfrm>
              <a:prstGeom prst="rect">
                <a:avLst/>
              </a:prstGeom>
              <a:blipFill>
                <a:blip r:embed="rId7"/>
                <a:stretch>
                  <a:fillRect l="-896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87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152399" y="645193"/>
                <a:ext cx="113306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/>
                  <a:t>How to cruise through state space to get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dirty="0"/>
                  <a:t> (and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dirty="0"/>
                  <a:t>) at non-standard conditions via a generalized </a:t>
                </a:r>
                <a:r>
                  <a:rPr lang="en-US" sz="2400" dirty="0" err="1"/>
                  <a:t>Kirchoff’s</a:t>
                </a:r>
                <a:r>
                  <a:rPr lang="en-US" sz="2400" dirty="0"/>
                  <a:t> Law: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645193"/>
                <a:ext cx="11330609" cy="830997"/>
              </a:xfrm>
              <a:prstGeom prst="rect">
                <a:avLst/>
              </a:prstGeom>
              <a:blipFill>
                <a:blip r:embed="rId2"/>
                <a:stretch>
                  <a:fillRect l="-896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E85A460-3812-564A-915D-4B3EA688874F}"/>
              </a:ext>
            </a:extLst>
          </p:cNvPr>
          <p:cNvGrpSpPr/>
          <p:nvPr/>
        </p:nvGrpSpPr>
        <p:grpSpPr>
          <a:xfrm>
            <a:off x="495510" y="3966959"/>
            <a:ext cx="10835868" cy="2694219"/>
            <a:chOff x="328827" y="331992"/>
            <a:chExt cx="10835868" cy="26942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A6E93A2-41BD-A64B-A77D-1C5255A6F6C8}"/>
                    </a:ext>
                  </a:extLst>
                </p:cNvPr>
                <p:cNvSpPr txBox="1"/>
                <p:nvPr/>
              </p:nvSpPr>
              <p:spPr>
                <a:xfrm>
                  <a:off x="328827" y="946695"/>
                  <a:ext cx="7675920" cy="1850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b="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sz="2400" dirty="0">
                      <a:ea typeface="Cambria Math" panose="02040503050406030204" pitchFamily="18" charset="0"/>
                    </a:rPr>
                    <a:t>where</a:t>
                  </a:r>
                  <a:r>
                    <a:rPr lang="en-US" sz="2400" b="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𝑟𝑥𝑛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a14:m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𝑝𝑟𝑜𝑑𝑢𝑐𝑡𝑠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𝑟𝑒𝑎𝑐𝑡𝑎𝑛𝑡𝑠</m:t>
                            </m:r>
                          </m:sup>
                        </m:sSubSup>
                      </m:oMath>
                    </m:oMathPara>
                  </a14:m>
                  <a:endParaRPr lang="en-US" sz="240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𝑝𝑟𝑜𝑑𝑢𝑐𝑡𝑠</m:t>
                            </m:r>
                          </m:sup>
                        </m:sSub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𝑟𝑒𝑎𝑐𝑡𝑎𝑛𝑡𝑠</m:t>
                            </m:r>
                          </m:sup>
                        </m:sSubSup>
                      </m:oMath>
                    </m:oMathPara>
                  </a14:m>
                  <a:endParaRPr lang="en-US" sz="24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A6E93A2-41BD-A64B-A77D-1C5255A6F6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27" y="946695"/>
                  <a:ext cx="7675920" cy="1850122"/>
                </a:xfrm>
                <a:prstGeom prst="rect">
                  <a:avLst/>
                </a:prstGeom>
                <a:blipFill>
                  <a:blip r:embed="rId3"/>
                  <a:stretch>
                    <a:fillRect l="-165" t="-15646" b="-88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70086E9-BFDB-3846-A4BB-08DC4D6548C2}"/>
                </a:ext>
              </a:extLst>
            </p:cNvPr>
            <p:cNvGrpSpPr/>
            <p:nvPr/>
          </p:nvGrpSpPr>
          <p:grpSpPr>
            <a:xfrm>
              <a:off x="7715541" y="331992"/>
              <a:ext cx="3449154" cy="2694219"/>
              <a:chOff x="7558432" y="620249"/>
              <a:chExt cx="3449154" cy="269421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DD0FA1B-09F2-E54A-AB78-D45A41F5C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8432" y="620249"/>
                <a:ext cx="3449154" cy="2694219"/>
              </a:xfrm>
              <a:prstGeom prst="rect">
                <a:avLst/>
              </a:prstGeom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D1689E0-18A4-4441-A33A-97F17A2FE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4747" y="2635588"/>
                <a:ext cx="1514007" cy="396385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FD78C52-72C2-8248-875A-BF4A15EE7E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78297" y="2353398"/>
                <a:ext cx="864916" cy="640525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008ADA5-6E2B-E244-9C86-464D1167AB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2037" y="1730360"/>
                <a:ext cx="0" cy="883437"/>
              </a:xfrm>
              <a:prstGeom prst="straightConnector1">
                <a:avLst/>
              </a:prstGeom>
              <a:ln w="101600">
                <a:solidFill>
                  <a:schemeClr val="bg2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AC9791F-C821-664E-800E-A5A922C07C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13118" y="1299059"/>
                <a:ext cx="29532" cy="431303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86A0D-D091-634D-9DBA-AB479884E9F6}"/>
              </a:ext>
            </a:extLst>
          </p:cNvPr>
          <p:cNvGrpSpPr/>
          <p:nvPr/>
        </p:nvGrpSpPr>
        <p:grpSpPr>
          <a:xfrm>
            <a:off x="495510" y="1307012"/>
            <a:ext cx="10847192" cy="2718580"/>
            <a:chOff x="317503" y="2973602"/>
            <a:chExt cx="10847192" cy="27185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B51FB67-DDE8-8E47-AF8D-2B0B3A705D16}"/>
                    </a:ext>
                  </a:extLst>
                </p:cNvPr>
                <p:cNvSpPr txBox="1"/>
                <p:nvPr/>
              </p:nvSpPr>
              <p:spPr>
                <a:xfrm>
                  <a:off x="317503" y="3664515"/>
                  <a:ext cx="7687244" cy="1845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400" b="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b="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sz="2400" dirty="0">
                      <a:ea typeface="Cambria Math" panose="02040503050406030204" pitchFamily="18" charset="0"/>
                    </a:rPr>
                    <a:t>where</a:t>
                  </a:r>
                  <a:endPara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𝑟𝑥𝑛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</m:t>
                          </m:r>
                          <m:nary>
                            <m:nary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𝑑𝑇</m:t>
                              </m:r>
                            </m:e>
                          </m:nary>
                        </m:e>
                      </m:nary>
                    </m:oMath>
                  </a14:m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𝑝𝑟𝑜𝑑𝑢𝑐𝑡𝑠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𝑟𝑒𝑎𝑐𝑡𝑎𝑛𝑡𝑠</m:t>
                          </m:r>
                        </m:sup>
                      </m:sSubSup>
                    </m:oMath>
                  </a14:m>
                  <a:r>
                    <a:rPr lang="en-US" sz="2400" dirty="0">
                      <a:solidFill>
                        <a:schemeClr val="accent1"/>
                      </a:solidFill>
                      <a:ea typeface="Cambria Math" panose="02040503050406030204" pitchFamily="18" charset="0"/>
                    </a:rPr>
                    <a:t> </a:t>
                  </a:r>
                  <a:endParaRPr lang="en-US" sz="2400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𝑝𝑟𝑜𝑑𝑢𝑐𝑡𝑠</m:t>
                            </m:r>
                          </m:sup>
                        </m:sSub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𝑟𝑒𝑎𝑐𝑡𝑎𝑛𝑡𝑠</m:t>
                            </m:r>
                          </m:sup>
                        </m:sSubSup>
                      </m:oMath>
                    </m:oMathPara>
                  </a14:m>
                  <a:endParaRPr lang="en-US" sz="24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B51FB67-DDE8-8E47-AF8D-2B0B3A705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03" y="3664515"/>
                  <a:ext cx="7687244" cy="1845890"/>
                </a:xfrm>
                <a:prstGeom prst="rect">
                  <a:avLst/>
                </a:prstGeom>
                <a:blipFill>
                  <a:blip r:embed="rId5"/>
                  <a:stretch>
                    <a:fillRect l="-165" t="-16438" b="-95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B737480-85E6-EC48-A172-2D91F26B39B7}"/>
                </a:ext>
              </a:extLst>
            </p:cNvPr>
            <p:cNvGrpSpPr/>
            <p:nvPr/>
          </p:nvGrpSpPr>
          <p:grpSpPr>
            <a:xfrm>
              <a:off x="7715541" y="2973602"/>
              <a:ext cx="3449154" cy="2718580"/>
              <a:chOff x="7558432" y="3453508"/>
              <a:chExt cx="3449154" cy="271858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8BCABAA-3DEF-974F-B66B-DF1B91EDA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58432" y="3453508"/>
                <a:ext cx="3449154" cy="2718580"/>
              </a:xfrm>
              <a:prstGeom prst="rect">
                <a:avLst/>
              </a:prstGeom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A7CC424-8291-D148-A334-CCAD7388C5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18754" y="5208681"/>
                <a:ext cx="864916" cy="640525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23495C6-6EA1-1E40-B4BB-1305FC5551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2503" y="5528943"/>
                <a:ext cx="1247970" cy="320263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16AAA3B-E38D-5D41-AE7D-39CB038BF8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81019" y="4656982"/>
                <a:ext cx="29616" cy="816543"/>
              </a:xfrm>
              <a:prstGeom prst="straightConnector1">
                <a:avLst/>
              </a:prstGeom>
              <a:ln w="101600">
                <a:solidFill>
                  <a:schemeClr val="bg2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2440A31-DED5-8443-B370-86B3B5A0D7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42650" y="4001178"/>
                <a:ext cx="40519" cy="55947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E3F3EC0-AFFD-7640-A054-CF5F5B92A74C}"/>
              </a:ext>
            </a:extLst>
          </p:cNvPr>
          <p:cNvSpPr txBox="1"/>
          <p:nvPr/>
        </p:nvSpPr>
        <p:spPr>
          <a:xfrm>
            <a:off x="152400" y="152400"/>
            <a:ext cx="11330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What we learned this week …</a:t>
            </a:r>
          </a:p>
        </p:txBody>
      </p:sp>
    </p:spTree>
    <p:extLst>
      <p:ext uri="{BB962C8B-B14F-4D97-AF65-F5344CB8AC3E}">
        <p14:creationId xmlns:p14="http://schemas.microsoft.com/office/powerpoint/2010/main" val="50907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B3100-F86B-7544-B17A-7A7139E1A5F2}"/>
              </a:ext>
            </a:extLst>
          </p:cNvPr>
          <p:cNvSpPr txBox="1"/>
          <p:nvPr/>
        </p:nvSpPr>
        <p:spPr>
          <a:xfrm>
            <a:off x="152400" y="152400"/>
            <a:ext cx="11330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Problems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A263251-DADF-AA4B-A9A9-4C01D9695EB0}"/>
              </a:ext>
            </a:extLst>
          </p:cNvPr>
          <p:cNvGrpSpPr/>
          <p:nvPr/>
        </p:nvGrpSpPr>
        <p:grpSpPr>
          <a:xfrm>
            <a:off x="120986" y="912222"/>
            <a:ext cx="7839675" cy="5712642"/>
            <a:chOff x="2039430" y="912222"/>
            <a:chExt cx="7839675" cy="571264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6E4633D-1D54-D24E-B0FE-289672E203EA}"/>
                </a:ext>
              </a:extLst>
            </p:cNvPr>
            <p:cNvGrpSpPr/>
            <p:nvPr/>
          </p:nvGrpSpPr>
          <p:grpSpPr>
            <a:xfrm>
              <a:off x="2064003" y="912222"/>
              <a:ext cx="7815102" cy="5712642"/>
              <a:chOff x="2017622" y="876292"/>
              <a:chExt cx="6785721" cy="491597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014ED44-018C-7145-977E-FDD3C20BDA29}"/>
                  </a:ext>
                </a:extLst>
              </p:cNvPr>
              <p:cNvGrpSpPr/>
              <p:nvPr/>
            </p:nvGrpSpPr>
            <p:grpSpPr>
              <a:xfrm>
                <a:off x="2339790" y="876292"/>
                <a:ext cx="6463553" cy="4428565"/>
                <a:chOff x="1335743" y="1362635"/>
                <a:chExt cx="6463553" cy="4428565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3615DCA9-4680-FB4D-8469-1A084E3437F5}"/>
                    </a:ext>
                  </a:extLst>
                </p:cNvPr>
                <p:cNvCxnSpPr/>
                <p:nvPr/>
              </p:nvCxnSpPr>
              <p:spPr>
                <a:xfrm>
                  <a:off x="1362635" y="1362635"/>
                  <a:ext cx="0" cy="44285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A8CE9F51-0355-124C-AB25-4E8E8DAD7C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35743" y="5764307"/>
                  <a:ext cx="6463553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53D9F4-AB94-324A-85B0-79B8C6ED2E93}"/>
                  </a:ext>
                </a:extLst>
              </p:cNvPr>
              <p:cNvSpPr txBox="1"/>
              <p:nvPr/>
            </p:nvSpPr>
            <p:spPr>
              <a:xfrm>
                <a:off x="5276897" y="5330601"/>
                <a:ext cx="24563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78909E-3E71-6745-884C-F4614331BDBF}"/>
                  </a:ext>
                </a:extLst>
              </p:cNvPr>
              <p:cNvSpPr txBox="1"/>
              <p:nvPr/>
            </p:nvSpPr>
            <p:spPr>
              <a:xfrm>
                <a:off x="2017622" y="2185001"/>
                <a:ext cx="24563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8FAF2DD-D068-374D-A8CA-FE5788CA1346}"/>
                  </a:ext>
                </a:extLst>
              </p:cNvPr>
              <p:cNvGrpSpPr/>
              <p:nvPr/>
            </p:nvGrpSpPr>
            <p:grpSpPr>
              <a:xfrm>
                <a:off x="2912748" y="2104837"/>
                <a:ext cx="5781846" cy="1762297"/>
                <a:chOff x="2912748" y="2104837"/>
                <a:chExt cx="5781846" cy="1762297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55AB241-F21E-5D42-96E5-AF97293F0C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12748" y="2314014"/>
                  <a:ext cx="5781846" cy="15531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32502BE-D7F2-434D-86C5-E1DA0F4AA418}"/>
                        </a:ext>
                      </a:extLst>
                    </p:cNvPr>
                    <p:cNvSpPr txBox="1"/>
                    <p:nvPr/>
                  </p:nvSpPr>
                  <p:spPr>
                    <a:xfrm rot="20784864">
                      <a:off x="5687012" y="2104837"/>
                      <a:ext cx="2379132" cy="7839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=75.4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𝑚𝑜𝑙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32502BE-D7F2-434D-86C5-E1DA0F4AA4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0784864">
                      <a:off x="5687012" y="2104837"/>
                      <a:ext cx="2379132" cy="78393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9EE8C97-8527-DB4F-B517-4494E2D6AFC4}"/>
                  </a:ext>
                </a:extLst>
              </p:cNvPr>
              <p:cNvGrpSpPr/>
              <p:nvPr/>
            </p:nvGrpSpPr>
            <p:grpSpPr>
              <a:xfrm>
                <a:off x="2912748" y="3832111"/>
                <a:ext cx="5532005" cy="1022961"/>
                <a:chOff x="2912748" y="2844173"/>
                <a:chExt cx="5532005" cy="1022961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9DEC8A7-1869-F94F-8819-8B17B8F62D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12748" y="3447586"/>
                  <a:ext cx="5532005" cy="4195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EEB7B426-BBEF-7143-942F-C209A8FFB61A}"/>
                        </a:ext>
                      </a:extLst>
                    </p:cNvPr>
                    <p:cNvSpPr txBox="1"/>
                    <p:nvPr/>
                  </p:nvSpPr>
                  <p:spPr>
                    <a:xfrm rot="21367020">
                      <a:off x="5767827" y="2844173"/>
                      <a:ext cx="2379132" cy="7839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=38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𝑚𝑜𝑙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EEB7B426-BBEF-7143-942F-C209A8FFB6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367020">
                      <a:off x="5767827" y="2844173"/>
                      <a:ext cx="2379132" cy="783933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F86F656-0977-974F-93A8-9DB533522CD2}"/>
                  </a:ext>
                </a:extLst>
              </p:cNvPr>
              <p:cNvGrpSpPr/>
              <p:nvPr/>
            </p:nvGrpSpPr>
            <p:grpSpPr>
              <a:xfrm>
                <a:off x="2819011" y="892019"/>
                <a:ext cx="5625742" cy="880594"/>
                <a:chOff x="2912749" y="2986540"/>
                <a:chExt cx="5625742" cy="880594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2ED2EB88-C214-2E4D-A1FD-658282907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12749" y="3630393"/>
                  <a:ext cx="5625742" cy="23674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8CCA5CEF-1FF1-F54E-B2B9-A436F885FD95}"/>
                        </a:ext>
                      </a:extLst>
                    </p:cNvPr>
                    <p:cNvSpPr txBox="1"/>
                    <p:nvPr/>
                  </p:nvSpPr>
                  <p:spPr>
                    <a:xfrm rot="21439931">
                      <a:off x="5823248" y="2986540"/>
                      <a:ext cx="2379132" cy="7839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=33.6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𝑚𝑜𝑙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8CCA5CEF-1FF1-F54E-B2B9-A436F885FD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439931">
                      <a:off x="5823248" y="2986540"/>
                      <a:ext cx="2379132" cy="78393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3237F07-B109-F045-B78E-0BF484BA8D57}"/>
                </a:ext>
              </a:extLst>
            </p:cNvPr>
            <p:cNvGrpSpPr/>
            <p:nvPr/>
          </p:nvGrpSpPr>
          <p:grpSpPr>
            <a:xfrm>
              <a:off x="3387777" y="4105835"/>
              <a:ext cx="2828949" cy="1321572"/>
              <a:chOff x="3387777" y="4105835"/>
              <a:chExt cx="2828949" cy="132157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95351DA-6952-4945-A20B-D12176AB8083}"/>
                  </a:ext>
                </a:extLst>
              </p:cNvPr>
              <p:cNvCxnSpPr/>
              <p:nvPr/>
            </p:nvCxnSpPr>
            <p:spPr>
              <a:xfrm flipV="1">
                <a:off x="4267200" y="4105835"/>
                <a:ext cx="0" cy="1321572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CCF2ACF0-E068-694D-83E8-29CF20341BEA}"/>
                      </a:ext>
                    </a:extLst>
                  </p:cNvPr>
                  <p:cNvSpPr txBox="1"/>
                  <p:nvPr/>
                </p:nvSpPr>
                <p:spPr>
                  <a:xfrm>
                    <a:off x="3387777" y="4321131"/>
                    <a:ext cx="2828949" cy="7937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6.0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𝑘𝐽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den>
                          </m:f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CCF2ACF0-E068-694D-83E8-29CF20341B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7777" y="4321131"/>
                    <a:ext cx="2828949" cy="7937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FD2B13D-23BA-DC4B-A509-64F2FD3E0036}"/>
                </a:ext>
              </a:extLst>
            </p:cNvPr>
            <p:cNvGrpSpPr/>
            <p:nvPr/>
          </p:nvGrpSpPr>
          <p:grpSpPr>
            <a:xfrm>
              <a:off x="3526457" y="1852102"/>
              <a:ext cx="2828949" cy="2184874"/>
              <a:chOff x="3527418" y="3278391"/>
              <a:chExt cx="2828949" cy="2184874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008DDFF-03D3-8F4C-8556-3045AB0C88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67200" y="3278391"/>
                <a:ext cx="961" cy="2184874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73B60E4-8599-F841-B9CB-4226F0AABABA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418" y="3690369"/>
                    <a:ext cx="2828949" cy="7937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4.0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𝑘𝐽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den>
                          </m:f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73B60E4-8599-F841-B9CB-4226F0AABA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418" y="3690369"/>
                    <a:ext cx="2828949" cy="79374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50B9A40-E32C-AA44-BF15-C70EF2C9DCD0}"/>
                </a:ext>
              </a:extLst>
            </p:cNvPr>
            <p:cNvGrpSpPr/>
            <p:nvPr/>
          </p:nvGrpSpPr>
          <p:grpSpPr>
            <a:xfrm>
              <a:off x="2039430" y="1852102"/>
              <a:ext cx="2828949" cy="3607562"/>
              <a:chOff x="2157226" y="1855703"/>
              <a:chExt cx="2828949" cy="3607562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81CE2B44-9699-6242-A699-58B5DFA142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45355" y="1855703"/>
                <a:ext cx="21845" cy="3607562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ADB516E-C7F5-BD4B-BA6D-48E8DCE74303}"/>
                      </a:ext>
                    </a:extLst>
                  </p:cNvPr>
                  <p:cNvSpPr txBox="1"/>
                  <p:nvPr/>
                </p:nvSpPr>
                <p:spPr>
                  <a:xfrm>
                    <a:off x="2157226" y="3132528"/>
                    <a:ext cx="2828949" cy="7937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0.0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𝑘𝐽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den>
                          </m:f>
                        </m:oMath>
                      </m:oMathPara>
                    </a14:m>
                    <a:endParaRPr lang="en-US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ADB516E-C7F5-BD4B-BA6D-48E8DCE743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7226" y="3132528"/>
                    <a:ext cx="2828949" cy="79374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7DD17B9-2689-8448-ACBF-0813114BF2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7670" y="1656518"/>
            <a:ext cx="4478223" cy="339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1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194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4</cp:revision>
  <dcterms:created xsi:type="dcterms:W3CDTF">2021-10-22T12:25:35Z</dcterms:created>
  <dcterms:modified xsi:type="dcterms:W3CDTF">2021-10-22T15:42:26Z</dcterms:modified>
</cp:coreProperties>
</file>