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56" r:id="rId3"/>
    <p:sldId id="268" r:id="rId4"/>
    <p:sldId id="269" r:id="rId5"/>
    <p:sldId id="270" r:id="rId6"/>
    <p:sldId id="285" r:id="rId7"/>
    <p:sldId id="284" r:id="rId8"/>
    <p:sldId id="283" r:id="rId9"/>
    <p:sldId id="271" r:id="rId10"/>
    <p:sldId id="274" r:id="rId11"/>
    <p:sldId id="264" r:id="rId12"/>
    <p:sldId id="288" r:id="rId13"/>
    <p:sldId id="289" r:id="rId14"/>
    <p:sldId id="290" r:id="rId15"/>
    <p:sldId id="291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230"/>
    <p:restoredTop sz="94701"/>
  </p:normalViewPr>
  <p:slideViewPr>
    <p:cSldViewPr snapToGrid="0" snapToObjects="1">
      <p:cViewPr varScale="1">
        <p:scale>
          <a:sx n="94" d="100"/>
          <a:sy n="94" d="100"/>
        </p:scale>
        <p:origin x="22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7EAC5-8408-0C43-AB39-DDB88E48C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2FC6F-BB5C-0A48-A8A0-D6FD94118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639F2-B6FF-9E42-9A5B-4D6C301A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0FD46-BC7C-2540-A352-8B235E7C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06FCC-A17E-2F4B-9816-171EF87C1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F7B64-C7B8-5348-85F3-645861743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B75B7-DB58-7844-86B3-23F0FBA14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4E74D-ABFD-9546-9FF5-9E87A8D2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21D09-8997-0145-A869-084126E8B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EDBB6-BAEF-5246-B40E-D650F33D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4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313836-E09C-8A45-B943-CED54C1248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C2D9A-B163-3744-9195-6B9DA44D3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03F41-9424-2F44-9DA5-3494AA52B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4259C-07E5-104E-A20C-4F7767DB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06BD5-2A9C-2A4B-8707-1A8D4AB1D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9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28771-0FCB-1849-97C5-15DEF9166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7ACCB-6D65-444B-90BF-E52B5E1EA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A67CE-7845-124E-8006-FDE39738D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CF6F0-F3EC-0740-8E59-8E07B86C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C5EE6-B37C-A14F-9F8D-626A1A6B9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1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254AE-1DF0-0A45-A49E-054838A28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6473B-B4CD-F146-8D7B-136AC5CC4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FAE9E-3458-2249-A417-D16310E11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96904-C1CA-B845-9A35-0C669BD41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6D05C-2B9E-7540-B264-B6CA1BC1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1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07C57-90BD-3241-814F-BB89C538F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E7678-2512-5641-AAD6-87CA9EAC7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B9819-4193-9A4B-B2CA-1DC70FD8C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D32BF-9CE8-E845-A024-E84DFEE43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8/23/23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5A64C-77F1-B348-921B-3C7672BD9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322C7-413E-A747-B152-9B86ACA0A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3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3E9EC-4BEF-7943-B721-5A64C2F76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F98B3-8552-CB40-A76E-CF7B590B8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17982-ABA9-ED49-9BDE-FD5F3AD78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A983A5-59AA-3D46-A493-E19EC5D8F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3E1B4F-A726-1943-9A11-A6AB19F60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64D71D-9D68-0042-95F4-00A97F3BE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8/23/23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663355-33F6-4E49-BECA-36338EAE6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71BAE-3E2E-7A41-B67B-8360766A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2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BCA99-3127-D041-8B28-9BB8EAA9D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2A1FC8-A284-574E-8B44-F8FCBD43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8/23/23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A7701-E120-C546-B253-E793ACE9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7C63F5-7D25-B14B-9F02-39518AB4B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FA9B1-EF5E-744E-BA01-D757DF7B1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8/23/23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67D91-975F-7C4C-9155-B4ECCC6A0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1B2B3-E388-4644-9D61-330A5CEF1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5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DCD4-5E72-E145-9D54-3E9A77B96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30BAA-5BAA-C744-A4B4-6AE5693CA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68FF3E-91C8-FC4A-9F2B-4DC79F640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90D91-29EC-EF47-A7AF-62E4EE3B0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8/23/23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EB4AA-A905-BA49-AD8A-4CA03B06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F4BAF-2D8E-2344-BA91-FCE41297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3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BA47-DE99-164D-B67E-8812CABF9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7B0BA5-9A7E-834F-92BD-D9376C9BF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58FB2-5936-644B-A189-5D66795A5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76BAB-FFAA-B14A-9889-2DAE14234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8/23/23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1C1E7-38A2-1A4E-B910-287FF6291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9FCC8-8F6E-3B4A-ADD7-73B94A355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6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EA524F-5BC8-F049-914A-A2995F1DE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61C70-C5C8-5248-B978-45E99089D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4A288-F7FC-0840-AD58-2BD8253A8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BB814-64FE-A046-86EF-08998BAE6296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0ADD0-8084-3D4D-B4F5-A2C2941F4D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ED72A-71AB-744A-AB70-74F9513FCD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7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A7C085-B26D-434B-B282-E246A2187607}"/>
              </a:ext>
            </a:extLst>
          </p:cNvPr>
          <p:cNvSpPr txBox="1"/>
          <p:nvPr/>
        </p:nvSpPr>
        <p:spPr>
          <a:xfrm>
            <a:off x="534649" y="1536174"/>
            <a:ext cx="1112270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Let’s check out the syllabus on Canvas, especially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Resources you’ll need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Rhythm of the week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CGIs are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Contingencies for missing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Evaluation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Topic schedule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A311B5-ECA4-1919-48A0-430DB774098E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2400" b="1" dirty="0"/>
              <a:t>Welcome to </a:t>
            </a:r>
            <a:r>
              <a:rPr lang="en-US" sz="2400" b="1" dirty="0" err="1"/>
              <a:t>Thermo</a:t>
            </a:r>
            <a:r>
              <a:rPr lang="en-US" sz="24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11930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6045B23-2D3A-0A44-9CFB-EEFA3314A837}"/>
              </a:ext>
            </a:extLst>
          </p:cNvPr>
          <p:cNvSpPr/>
          <p:nvPr/>
        </p:nvSpPr>
        <p:spPr>
          <a:xfrm>
            <a:off x="5431245" y="1161010"/>
            <a:ext cx="40930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Mental representation of a gas: molecules in constant motion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02EF95D-28DE-DD2E-7094-D5F4EC0BD51E}"/>
              </a:ext>
            </a:extLst>
          </p:cNvPr>
          <p:cNvGrpSpPr/>
          <p:nvPr/>
        </p:nvGrpSpPr>
        <p:grpSpPr>
          <a:xfrm>
            <a:off x="4340386" y="2098806"/>
            <a:ext cx="6071782" cy="4458691"/>
            <a:chOff x="4340386" y="2098806"/>
            <a:chExt cx="6071782" cy="4458691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45C2FC8-5936-0A43-81B8-98F12DC31E54}"/>
                </a:ext>
              </a:extLst>
            </p:cNvPr>
            <p:cNvGrpSpPr/>
            <p:nvPr/>
          </p:nvGrpSpPr>
          <p:grpSpPr>
            <a:xfrm>
              <a:off x="4864608" y="2098806"/>
              <a:ext cx="5547560" cy="4458691"/>
              <a:chOff x="5556904" y="1334126"/>
              <a:chExt cx="6135424" cy="4961744"/>
            </a:xfrm>
          </p:grpSpPr>
          <p:sp>
            <p:nvSpPr>
              <p:cNvPr id="43" name="Frame 42">
                <a:extLst>
                  <a:ext uri="{FF2B5EF4-FFF2-40B4-BE49-F238E27FC236}">
                    <a16:creationId xmlns:a16="http://schemas.microsoft.com/office/drawing/2014/main" id="{FDBB59FE-6FF1-1842-B776-7C23274411F4}"/>
                  </a:ext>
                </a:extLst>
              </p:cNvPr>
              <p:cNvSpPr/>
              <p:nvPr/>
            </p:nvSpPr>
            <p:spPr>
              <a:xfrm>
                <a:off x="5556904" y="1334126"/>
                <a:ext cx="6135424" cy="4961744"/>
              </a:xfrm>
              <a:prstGeom prst="frame">
                <a:avLst>
                  <a:gd name="adj1" fmla="val 1926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FDBB7274-7F10-8D46-8786-3EE2A753431E}"/>
                  </a:ext>
                </a:extLst>
              </p:cNvPr>
              <p:cNvGrpSpPr/>
              <p:nvPr/>
            </p:nvGrpSpPr>
            <p:grpSpPr>
              <a:xfrm>
                <a:off x="6016053" y="2083631"/>
                <a:ext cx="4994223" cy="3667594"/>
                <a:chOff x="6016053" y="2083631"/>
                <a:chExt cx="4994223" cy="3667594"/>
              </a:xfrm>
              <a:solidFill>
                <a:srgbClr val="7030A0"/>
              </a:solidFill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F2BA2CD8-1EA8-A344-AF63-92E476265DB8}"/>
                    </a:ext>
                  </a:extLst>
                </p:cNvPr>
                <p:cNvSpPr/>
                <p:nvPr/>
              </p:nvSpPr>
              <p:spPr>
                <a:xfrm>
                  <a:off x="6625653" y="2263514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DB323461-6559-C044-B14A-A8A5F59ED031}"/>
                    </a:ext>
                  </a:extLst>
                </p:cNvPr>
                <p:cNvSpPr/>
                <p:nvPr/>
              </p:nvSpPr>
              <p:spPr>
                <a:xfrm>
                  <a:off x="7182787" y="5144124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8910A7CE-7E37-FF48-BB3A-06E88F2ABDC0}"/>
                    </a:ext>
                  </a:extLst>
                </p:cNvPr>
                <p:cNvSpPr/>
                <p:nvPr/>
              </p:nvSpPr>
              <p:spPr>
                <a:xfrm>
                  <a:off x="8521908" y="2913087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CB83A278-C54F-A746-A3C4-B6D42099AA45}"/>
                    </a:ext>
                  </a:extLst>
                </p:cNvPr>
                <p:cNvSpPr/>
                <p:nvPr/>
              </p:nvSpPr>
              <p:spPr>
                <a:xfrm>
                  <a:off x="7490085" y="3629480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84E386B2-C90A-0741-8962-A1CA9D647598}"/>
                    </a:ext>
                  </a:extLst>
                </p:cNvPr>
                <p:cNvSpPr/>
                <p:nvPr/>
              </p:nvSpPr>
              <p:spPr>
                <a:xfrm>
                  <a:off x="7639987" y="5601324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CAD76CC2-6B2E-1248-B931-41398D99FDBF}"/>
                    </a:ext>
                  </a:extLst>
                </p:cNvPr>
                <p:cNvSpPr/>
                <p:nvPr/>
              </p:nvSpPr>
              <p:spPr>
                <a:xfrm>
                  <a:off x="10298243" y="2083631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5F7C570C-5FEF-514E-898A-563C3F9DEF8A}"/>
                    </a:ext>
                  </a:extLst>
                </p:cNvPr>
                <p:cNvSpPr/>
                <p:nvPr/>
              </p:nvSpPr>
              <p:spPr>
                <a:xfrm>
                  <a:off x="8446957" y="4774366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F7ABC16B-BF0C-E040-B6ED-DEE57062114C}"/>
                    </a:ext>
                  </a:extLst>
                </p:cNvPr>
                <p:cNvSpPr/>
                <p:nvPr/>
              </p:nvSpPr>
              <p:spPr>
                <a:xfrm>
                  <a:off x="6016053" y="3814998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C2EE5DAC-78E0-AE45-944A-03563605E901}"/>
                    </a:ext>
                  </a:extLst>
                </p:cNvPr>
                <p:cNvSpPr/>
                <p:nvPr/>
              </p:nvSpPr>
              <p:spPr>
                <a:xfrm>
                  <a:off x="10860374" y="4624465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3F757F11-ABE5-1748-A2C4-108298160905}"/>
                    </a:ext>
                  </a:extLst>
                </p:cNvPr>
                <p:cNvSpPr/>
                <p:nvPr/>
              </p:nvSpPr>
              <p:spPr>
                <a:xfrm>
                  <a:off x="7639987" y="5601324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D0ACCBB9-2E2A-6F4E-BF7A-BC0F4F29264F}"/>
                  </a:ext>
                </a:extLst>
              </p:cNvPr>
              <p:cNvGrpSpPr/>
              <p:nvPr/>
            </p:nvGrpSpPr>
            <p:grpSpPr>
              <a:xfrm>
                <a:off x="6212174" y="1656413"/>
                <a:ext cx="4910528" cy="4094812"/>
                <a:chOff x="6016053" y="2263514"/>
                <a:chExt cx="4087318" cy="3487711"/>
              </a:xfrm>
              <a:solidFill>
                <a:srgbClr val="FF0000"/>
              </a:solidFill>
            </p:grpSpPr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D87A42C9-A420-374E-9E7A-582487750D08}"/>
                    </a:ext>
                  </a:extLst>
                </p:cNvPr>
                <p:cNvSpPr/>
                <p:nvPr/>
              </p:nvSpPr>
              <p:spPr>
                <a:xfrm>
                  <a:off x="6625653" y="2263514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3E6AB123-8CBA-3B40-B3CD-3AEA9B89EF46}"/>
                    </a:ext>
                  </a:extLst>
                </p:cNvPr>
                <p:cNvSpPr/>
                <p:nvPr/>
              </p:nvSpPr>
              <p:spPr>
                <a:xfrm>
                  <a:off x="7182787" y="5144124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3C5E64E1-1C29-024A-9D39-6D2EC44007DD}"/>
                    </a:ext>
                  </a:extLst>
                </p:cNvPr>
                <p:cNvSpPr/>
                <p:nvPr/>
              </p:nvSpPr>
              <p:spPr>
                <a:xfrm>
                  <a:off x="8521908" y="2913087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50ED84D3-4977-C94D-8E78-28E8B97FFE7F}"/>
                    </a:ext>
                  </a:extLst>
                </p:cNvPr>
                <p:cNvSpPr/>
                <p:nvPr/>
              </p:nvSpPr>
              <p:spPr>
                <a:xfrm>
                  <a:off x="6864246" y="3244729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EC489B30-8F1A-9846-9D0E-44F8290B6773}"/>
                    </a:ext>
                  </a:extLst>
                </p:cNvPr>
                <p:cNvSpPr/>
                <p:nvPr/>
              </p:nvSpPr>
              <p:spPr>
                <a:xfrm>
                  <a:off x="7639987" y="5601324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CDDF3AE4-0079-914E-A2BE-D92682D40411}"/>
                    </a:ext>
                  </a:extLst>
                </p:cNvPr>
                <p:cNvSpPr/>
                <p:nvPr/>
              </p:nvSpPr>
              <p:spPr>
                <a:xfrm>
                  <a:off x="9927236" y="2638265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1466E45F-9310-534F-BCEA-E11BC301C187}"/>
                    </a:ext>
                  </a:extLst>
                </p:cNvPr>
                <p:cNvSpPr/>
                <p:nvPr/>
              </p:nvSpPr>
              <p:spPr>
                <a:xfrm>
                  <a:off x="8446957" y="4102945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662A3846-EB2F-FA4B-B728-FCCF037F2BCC}"/>
                    </a:ext>
                  </a:extLst>
                </p:cNvPr>
                <p:cNvSpPr/>
                <p:nvPr/>
              </p:nvSpPr>
              <p:spPr>
                <a:xfrm>
                  <a:off x="6016053" y="3814998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C3DC340C-3C0A-7743-9C08-35C6494A0E5B}"/>
                    </a:ext>
                  </a:extLst>
                </p:cNvPr>
                <p:cNvSpPr/>
                <p:nvPr/>
              </p:nvSpPr>
              <p:spPr>
                <a:xfrm>
                  <a:off x="9953469" y="4423108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448C3723-0BE2-0A4E-8CFD-C2D7D7FF3AB5}"/>
                    </a:ext>
                  </a:extLst>
                </p:cNvPr>
                <p:cNvSpPr/>
                <p:nvPr/>
              </p:nvSpPr>
              <p:spPr>
                <a:xfrm>
                  <a:off x="7639987" y="5601324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B45E93D3-6353-644A-B089-35406CEF00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26243" y="2413415"/>
                <a:ext cx="839450" cy="469962"/>
              </a:xfrm>
              <a:prstGeom prst="straightConnector1">
                <a:avLst/>
              </a:prstGeom>
              <a:ln w="635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8E451C6-03F1-BA45-913C-67078C026BA8}"/>
                </a:ext>
              </a:extLst>
            </p:cNvPr>
            <p:cNvCxnSpPr>
              <a:cxnSpLocks/>
            </p:cNvCxnSpPr>
            <p:nvPr/>
          </p:nvCxnSpPr>
          <p:spPr>
            <a:xfrm>
              <a:off x="5062817" y="3580243"/>
              <a:ext cx="557114" cy="187085"/>
            </a:xfrm>
            <a:prstGeom prst="straightConnector1">
              <a:avLst/>
            </a:prstGeom>
            <a:ln w="635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Left Arrow 3">
              <a:extLst>
                <a:ext uri="{FF2B5EF4-FFF2-40B4-BE49-F238E27FC236}">
                  <a16:creationId xmlns:a16="http://schemas.microsoft.com/office/drawing/2014/main" id="{6219A385-E132-1D4A-B625-FC7900D5F63C}"/>
                </a:ext>
              </a:extLst>
            </p:cNvPr>
            <p:cNvSpPr/>
            <p:nvPr/>
          </p:nvSpPr>
          <p:spPr>
            <a:xfrm>
              <a:off x="4340386" y="4183438"/>
              <a:ext cx="609566" cy="48342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625E871-337B-EB4D-9333-B0744E07EA2E}"/>
              </a:ext>
            </a:extLst>
          </p:cNvPr>
          <p:cNvSpPr txBox="1"/>
          <p:nvPr/>
        </p:nvSpPr>
        <p:spPr>
          <a:xfrm>
            <a:off x="83971" y="1208834"/>
            <a:ext cx="42564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Normally, when </a:t>
            </a:r>
            <a:r>
              <a:rPr lang="en-US" sz="2400"/>
              <a:t>a molecule </a:t>
            </a:r>
            <a:r>
              <a:rPr lang="en-US" sz="2400" dirty="0"/>
              <a:t>hits a wall, it bounces back with the same speed.</a:t>
            </a:r>
          </a:p>
          <a:p>
            <a:endParaRPr lang="en-US" sz="2400" dirty="0"/>
          </a:p>
          <a:p>
            <a:r>
              <a:rPr lang="en-US" sz="2400" dirty="0"/>
              <a:t>But when it hits a </a:t>
            </a:r>
            <a:r>
              <a:rPr lang="en-US" sz="2400" i="1" dirty="0"/>
              <a:t>receding wall</a:t>
            </a:r>
            <a:r>
              <a:rPr lang="en-US" sz="2400" dirty="0"/>
              <a:t>, it bounces back more </a:t>
            </a:r>
            <a:r>
              <a:rPr lang="en-US" sz="2400" i="1" dirty="0"/>
              <a:t>slowly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i="1" dirty="0"/>
              <a:t>Slower-moving molecules</a:t>
            </a:r>
            <a:r>
              <a:rPr lang="en-US" sz="2400" dirty="0"/>
              <a:t> correspond to lower </a:t>
            </a:r>
            <a:r>
              <a:rPr lang="en-US" sz="2400" i="1" dirty="0"/>
              <a:t>temperature</a:t>
            </a:r>
            <a:r>
              <a:rPr lang="en-US" sz="24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513AD5-506E-856C-D753-FD1BBAE8AEE8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</a:t>
            </a:r>
            <a:r>
              <a:rPr lang="en-US" sz="2400" dirty="0"/>
              <a:t> </a:t>
            </a:r>
            <a:r>
              <a:rPr lang="en-US" sz="2400" b="1" dirty="0"/>
              <a:t>kinetic-molecular theory of gases</a:t>
            </a:r>
          </a:p>
        </p:txBody>
      </p:sp>
    </p:spTree>
    <p:extLst>
      <p:ext uri="{BB962C8B-B14F-4D97-AF65-F5344CB8AC3E}">
        <p14:creationId xmlns:p14="http://schemas.microsoft.com/office/powerpoint/2010/main" val="3924318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343D616-46A1-3B4D-AE72-967E282CF7BB}"/>
              </a:ext>
            </a:extLst>
          </p:cNvPr>
          <p:cNvSpPr txBox="1"/>
          <p:nvPr/>
        </p:nvSpPr>
        <p:spPr>
          <a:xfrm>
            <a:off x="6059745" y="1385874"/>
            <a:ext cx="60572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we’re showing here is a </a:t>
            </a:r>
            <a:r>
              <a:rPr lang="en-US" sz="2400" b="1" dirty="0"/>
              <a:t>thermodynamic surface</a:t>
            </a:r>
            <a:r>
              <a:rPr lang="en-US" sz="2400" dirty="0"/>
              <a:t>, also known as a </a:t>
            </a:r>
            <a:r>
              <a:rPr lang="en-US" sz="2400" b="1" dirty="0"/>
              <a:t>state function</a:t>
            </a:r>
            <a:r>
              <a:rPr lang="en-US" sz="2400" dirty="0"/>
              <a:t>. Its name here is </a:t>
            </a:r>
            <a:r>
              <a:rPr lang="en-US" sz="2400" b="1" dirty="0"/>
              <a:t>F</a:t>
            </a:r>
            <a:r>
              <a:rPr lang="en-US" sz="2400" dirty="0"/>
              <a:t>, but it could be P, U, H, S, or G.</a:t>
            </a:r>
          </a:p>
          <a:p>
            <a:endParaRPr lang="en-US" sz="2400" b="1" dirty="0"/>
          </a:p>
          <a:p>
            <a:r>
              <a:rPr lang="en-US" sz="2400" dirty="0"/>
              <a:t>The (</a:t>
            </a:r>
            <a:r>
              <a:rPr lang="en-US" sz="2400" dirty="0" err="1"/>
              <a:t>x,y</a:t>
            </a:r>
            <a:r>
              <a:rPr lang="en-US" sz="2400" dirty="0"/>
              <a:t>) space below is called the </a:t>
            </a:r>
            <a:r>
              <a:rPr lang="en-US" sz="2400" b="1" dirty="0"/>
              <a:t>state space</a:t>
            </a:r>
            <a:r>
              <a:rPr lang="en-US" sz="2400" dirty="0"/>
              <a:t>. Could be lots of different combinations, but typically it’ll be (T,V) or (T,P).</a:t>
            </a:r>
          </a:p>
          <a:p>
            <a:endParaRPr lang="en-US" sz="2400" dirty="0"/>
          </a:p>
          <a:p>
            <a:r>
              <a:rPr lang="en-US" sz="2400" dirty="0"/>
              <a:t>Obviously, there’s a particular value of F for each combination of x &amp; y, so we say </a:t>
            </a:r>
            <a:r>
              <a:rPr lang="en-US" sz="2400" i="1" dirty="0"/>
              <a:t>F = F(</a:t>
            </a:r>
            <a:r>
              <a:rPr lang="en-US" sz="2400" i="1" dirty="0" err="1"/>
              <a:t>x,y</a:t>
            </a:r>
            <a:r>
              <a:rPr lang="en-US" sz="2400" i="1" dirty="0"/>
              <a:t>)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FBC6D9B-1854-5F41-BAB4-5F94E97BBB0C}"/>
              </a:ext>
            </a:extLst>
          </p:cNvPr>
          <p:cNvGrpSpPr/>
          <p:nvPr/>
        </p:nvGrpSpPr>
        <p:grpSpPr>
          <a:xfrm>
            <a:off x="-4990720" y="294726"/>
            <a:ext cx="10744199" cy="5605205"/>
            <a:chOff x="-4283584" y="354460"/>
            <a:chExt cx="10744199" cy="5605205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4D5FDEB-97C9-5045-B3B3-FD3DF7D61E9C}"/>
                </a:ext>
              </a:extLst>
            </p:cNvPr>
            <p:cNvCxnSpPr/>
            <p:nvPr/>
          </p:nvCxnSpPr>
          <p:spPr>
            <a:xfrm flipV="1">
              <a:off x="2481424" y="4112102"/>
              <a:ext cx="0" cy="1021972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700CDAF-497D-104E-AE7F-5D93004B078F}"/>
                </a:ext>
              </a:extLst>
            </p:cNvPr>
            <p:cNvGrpSpPr/>
            <p:nvPr/>
          </p:nvGrpSpPr>
          <p:grpSpPr>
            <a:xfrm>
              <a:off x="-4283584" y="354460"/>
              <a:ext cx="10744199" cy="5605205"/>
              <a:chOff x="-3893692" y="-104932"/>
              <a:chExt cx="10744199" cy="5605205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E59010C6-BDC4-9D46-AEF5-C07C63B17A78}"/>
                  </a:ext>
                </a:extLst>
              </p:cNvPr>
              <p:cNvGrpSpPr/>
              <p:nvPr/>
            </p:nvGrpSpPr>
            <p:grpSpPr>
              <a:xfrm>
                <a:off x="-3893692" y="-104932"/>
                <a:ext cx="10744199" cy="5605205"/>
                <a:chOff x="-3488960" y="719528"/>
                <a:chExt cx="10744199" cy="5605205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F49CF0BD-1D34-6F42-AE2D-BD3456E6D0CA}"/>
                    </a:ext>
                  </a:extLst>
                </p:cNvPr>
                <p:cNvGrpSpPr/>
                <p:nvPr/>
              </p:nvGrpSpPr>
              <p:grpSpPr>
                <a:xfrm>
                  <a:off x="-3488960" y="719528"/>
                  <a:ext cx="10744199" cy="4172820"/>
                  <a:chOff x="-3488960" y="719528"/>
                  <a:chExt cx="10744199" cy="4172820"/>
                </a:xfrm>
              </p:grpSpPr>
              <p:sp>
                <p:nvSpPr>
                  <p:cNvPr id="11" name="Arc 10">
                    <a:extLst>
                      <a:ext uri="{FF2B5EF4-FFF2-40B4-BE49-F238E27FC236}">
                        <a16:creationId xmlns:a16="http://schemas.microsoft.com/office/drawing/2014/main" id="{82F871E3-8460-0745-964D-8DD1B2750A73}"/>
                      </a:ext>
                    </a:extLst>
                  </p:cNvPr>
                  <p:cNvSpPr/>
                  <p:nvPr/>
                </p:nvSpPr>
                <p:spPr>
                  <a:xfrm>
                    <a:off x="-2874363" y="719528"/>
                    <a:ext cx="10129602" cy="3578915"/>
                  </a:xfrm>
                  <a:prstGeom prst="arc">
                    <a:avLst>
                      <a:gd name="adj1" fmla="val 177064"/>
                      <a:gd name="adj2" fmla="val 4173620"/>
                    </a:avLst>
                  </a:prstGeom>
                  <a:ln w="635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" name="Arc 11">
                    <a:extLst>
                      <a:ext uri="{FF2B5EF4-FFF2-40B4-BE49-F238E27FC236}">
                        <a16:creationId xmlns:a16="http://schemas.microsoft.com/office/drawing/2014/main" id="{91EED6B7-EC33-8345-9D9F-C1D99AF64778}"/>
                      </a:ext>
                    </a:extLst>
                  </p:cNvPr>
                  <p:cNvSpPr/>
                  <p:nvPr/>
                </p:nvSpPr>
                <p:spPr>
                  <a:xfrm>
                    <a:off x="-3488960" y="1534259"/>
                    <a:ext cx="10129602" cy="3358089"/>
                  </a:xfrm>
                  <a:prstGeom prst="arc">
                    <a:avLst>
                      <a:gd name="adj1" fmla="val 177064"/>
                      <a:gd name="adj2" fmla="val 4173620"/>
                    </a:avLst>
                  </a:prstGeom>
                  <a:ln w="635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4BC68D33-2D4C-1943-BBC7-04C223FC82A1}"/>
                    </a:ext>
                  </a:extLst>
                </p:cNvPr>
                <p:cNvGrpSpPr/>
                <p:nvPr/>
              </p:nvGrpSpPr>
              <p:grpSpPr>
                <a:xfrm>
                  <a:off x="1106774" y="869430"/>
                  <a:ext cx="6148465" cy="5455303"/>
                  <a:chOff x="1154243" y="854440"/>
                  <a:chExt cx="6148465" cy="5455303"/>
                </a:xfrm>
              </p:grpSpPr>
              <p:sp>
                <p:nvSpPr>
                  <p:cNvPr id="3" name="Frame 2">
                    <a:extLst>
                      <a:ext uri="{FF2B5EF4-FFF2-40B4-BE49-F238E27FC236}">
                        <a16:creationId xmlns:a16="http://schemas.microsoft.com/office/drawing/2014/main" id="{A83DD7C6-13B2-2A4B-8D26-067082736939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" name="Frame 3">
                    <a:extLst>
                      <a:ext uri="{FF2B5EF4-FFF2-40B4-BE49-F238E27FC236}">
                        <a16:creationId xmlns:a16="http://schemas.microsoft.com/office/drawing/2014/main" id="{DE69E39B-279D-0F47-96CC-6F4F57172955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6" name="Straight Connector 5">
                    <a:extLst>
                      <a:ext uri="{FF2B5EF4-FFF2-40B4-BE49-F238E27FC236}">
                        <a16:creationId xmlns:a16="http://schemas.microsoft.com/office/drawing/2014/main" id="{64BF65F2-EA98-7A45-906C-AE2FD1070C6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99ADDF50-B751-574B-8315-06488A93051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D9917AE1-4A80-CE4E-B4E0-0D037174C70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5334001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Straight Connector 8">
                    <a:extLst>
                      <a:ext uri="{FF2B5EF4-FFF2-40B4-BE49-F238E27FC236}">
                        <a16:creationId xmlns:a16="http://schemas.microsoft.com/office/drawing/2014/main" id="{610578FD-C73F-4B41-A138-879B5CAF374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" name="Arc 9">
                    <a:extLst>
                      <a:ext uri="{FF2B5EF4-FFF2-40B4-BE49-F238E27FC236}">
                        <a16:creationId xmlns:a16="http://schemas.microsoft.com/office/drawing/2014/main" id="{83D28310-1B3E-B146-8947-D8BDA0CDC798}"/>
                      </a:ext>
                    </a:extLst>
                  </p:cNvPr>
                  <p:cNvSpPr/>
                  <p:nvPr/>
                </p:nvSpPr>
                <p:spPr>
                  <a:xfrm>
                    <a:off x="1154243" y="3606251"/>
                    <a:ext cx="1742607" cy="1286097"/>
                  </a:xfrm>
                  <a:prstGeom prst="arc">
                    <a:avLst>
                      <a:gd name="adj1" fmla="val 286563"/>
                      <a:gd name="adj2" fmla="val 4173620"/>
                    </a:avLst>
                  </a:prstGeom>
                  <a:ln w="635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Arc 12">
                    <a:extLst>
                      <a:ext uri="{FF2B5EF4-FFF2-40B4-BE49-F238E27FC236}">
                        <a16:creationId xmlns:a16="http://schemas.microsoft.com/office/drawing/2014/main" id="{773F32D0-D10E-E74C-A5E1-304A7DB99903}"/>
                      </a:ext>
                    </a:extLst>
                  </p:cNvPr>
                  <p:cNvSpPr/>
                  <p:nvPr/>
                </p:nvSpPr>
                <p:spPr>
                  <a:xfrm>
                    <a:off x="5024204" y="854440"/>
                    <a:ext cx="2278504" cy="2751812"/>
                  </a:xfrm>
                  <a:prstGeom prst="arc">
                    <a:avLst>
                      <a:gd name="adj1" fmla="val 1566044"/>
                      <a:gd name="adj2" fmla="val 4173620"/>
                    </a:avLst>
                  </a:prstGeom>
                  <a:ln w="63500">
                    <a:solidFill>
                      <a:srgbClr val="7030A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13299147-B789-3F4F-9695-109313AEEB4E}"/>
                      </a:ext>
                    </a:extLst>
                  </p:cNvPr>
                  <p:cNvSpPr/>
                  <p:nvPr/>
                </p:nvSpPr>
                <p:spPr>
                  <a:xfrm>
                    <a:off x="3335263" y="3144586"/>
                    <a:ext cx="2146357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State function </a:t>
                    </a:r>
                    <a:r>
                      <a:rPr lang="en-US" sz="2400" b="1" dirty="0"/>
                      <a:t>F</a:t>
                    </a:r>
                  </a:p>
                </p:txBody>
              </p: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87AC2C2D-76AA-514C-8F3B-4700DD3D7BF0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17716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x</a:t>
                    </a:r>
                  </a:p>
                </p:txBody>
              </p:sp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332C6849-A081-1043-9F16-5C88034CC726}"/>
                      </a:ext>
                    </a:extLst>
                  </p:cNvPr>
                  <p:cNvSpPr/>
                  <p:nvPr/>
                </p:nvSpPr>
                <p:spPr>
                  <a:xfrm>
                    <a:off x="2356977" y="5154916"/>
                    <a:ext cx="32412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y</a:t>
                    </a:r>
                  </a:p>
                </p:txBody>
              </p: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02EB267E-99DA-CD4F-980F-C9860B67D7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794258"/>
                    <a:ext cx="4314668" cy="0"/>
                  </a:xfrm>
                  <a:prstGeom prst="line">
                    <a:avLst/>
                  </a:prstGeom>
                  <a:ln w="635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579AF1D-81C1-3B46-88B4-8809F9E384CF}"/>
                  </a:ext>
                </a:extLst>
              </p:cNvPr>
              <p:cNvSpPr txBox="1"/>
              <p:nvPr/>
            </p:nvSpPr>
            <p:spPr>
              <a:xfrm>
                <a:off x="3102964" y="4543135"/>
                <a:ext cx="28881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“State Space”</a:t>
                </a: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C8BF118-732B-1C4A-CAC4-BFB83AD028D6}"/>
              </a:ext>
            </a:extLst>
          </p:cNvPr>
          <p:cNvSpPr txBox="1"/>
          <p:nvPr/>
        </p:nvSpPr>
        <p:spPr>
          <a:xfrm>
            <a:off x="-5204" y="-5436"/>
            <a:ext cx="12197204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Thermodynamic surfaces</a:t>
            </a:r>
          </a:p>
        </p:txBody>
      </p:sp>
    </p:spTree>
    <p:extLst>
      <p:ext uri="{BB962C8B-B14F-4D97-AF65-F5344CB8AC3E}">
        <p14:creationId xmlns:p14="http://schemas.microsoft.com/office/powerpoint/2010/main" val="1407876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343D616-46A1-3B4D-AE72-967E282CF7BB}"/>
              </a:ext>
            </a:extLst>
          </p:cNvPr>
          <p:cNvSpPr txBox="1"/>
          <p:nvPr/>
        </p:nvSpPr>
        <p:spPr>
          <a:xfrm>
            <a:off x="6096000" y="965712"/>
            <a:ext cx="605722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Here, the </a:t>
            </a:r>
            <a:r>
              <a:rPr lang="en-US" sz="2400" b="1" dirty="0"/>
              <a:t>state function </a:t>
            </a:r>
            <a:r>
              <a:rPr lang="en-US" sz="2400" dirty="0"/>
              <a:t>is the </a:t>
            </a:r>
            <a:r>
              <a:rPr lang="en-US" sz="2400" b="1" dirty="0"/>
              <a:t>pressure</a:t>
            </a:r>
            <a:r>
              <a:rPr lang="en-US" sz="2400" dirty="0"/>
              <a:t> of a gas.</a:t>
            </a:r>
          </a:p>
          <a:p>
            <a:endParaRPr lang="en-US" sz="2400" b="1" dirty="0"/>
          </a:p>
          <a:p>
            <a:r>
              <a:rPr lang="en-US" sz="2400" dirty="0"/>
              <a:t>The</a:t>
            </a:r>
            <a:r>
              <a:rPr lang="en-US" sz="2400" b="1" dirty="0"/>
              <a:t> state space</a:t>
            </a:r>
            <a:r>
              <a:rPr lang="en-US" sz="2400" dirty="0"/>
              <a:t> consists of the gas’s </a:t>
            </a:r>
            <a:r>
              <a:rPr lang="en-US" sz="2400" b="1" dirty="0"/>
              <a:t>temperature</a:t>
            </a:r>
            <a:r>
              <a:rPr lang="en-US" sz="2400" dirty="0"/>
              <a:t> and </a:t>
            </a:r>
            <a:r>
              <a:rPr lang="en-US" sz="2400" b="1" dirty="0"/>
              <a:t>volume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Each combination of temperature and pressure implies a particular value of the pressure:</a:t>
            </a:r>
          </a:p>
          <a:p>
            <a:endParaRPr lang="en-US" sz="2400" i="1" dirty="0"/>
          </a:p>
          <a:p>
            <a:pPr algn="ctr"/>
            <a:r>
              <a:rPr lang="en-US" sz="2400" i="1" dirty="0"/>
              <a:t>P(T,V)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This one is an ideal gas, actually. So we can say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i="1" dirty="0"/>
              <a:t>P(T,V)=</a:t>
            </a:r>
            <a:r>
              <a:rPr lang="en-US" sz="2400" i="1" dirty="0" err="1"/>
              <a:t>nRT</a:t>
            </a:r>
            <a:r>
              <a:rPr lang="en-US" sz="2400" i="1" dirty="0"/>
              <a:t>/V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2334EC2-B195-804D-89E6-FA40FB35C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08" y="1335045"/>
            <a:ext cx="5737126" cy="45243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11DDF8-DE6C-1407-BF33-696CDC6840F0}"/>
              </a:ext>
            </a:extLst>
          </p:cNvPr>
          <p:cNvSpPr txBox="1"/>
          <p:nvPr/>
        </p:nvSpPr>
        <p:spPr>
          <a:xfrm>
            <a:off x="-5204" y="-5436"/>
            <a:ext cx="12197204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Thermodynamic surfaces</a:t>
            </a:r>
          </a:p>
        </p:txBody>
      </p:sp>
    </p:spTree>
    <p:extLst>
      <p:ext uri="{BB962C8B-B14F-4D97-AF65-F5344CB8AC3E}">
        <p14:creationId xmlns:p14="http://schemas.microsoft.com/office/powerpoint/2010/main" val="2442788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343D616-46A1-3B4D-AE72-967E282CF7BB}"/>
              </a:ext>
            </a:extLst>
          </p:cNvPr>
          <p:cNvSpPr txBox="1"/>
          <p:nvPr/>
        </p:nvSpPr>
        <p:spPr>
          <a:xfrm>
            <a:off x="6096000" y="965712"/>
            <a:ext cx="6057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marks a constant-temperature slice (“</a:t>
            </a:r>
            <a:r>
              <a:rPr lang="en-US" sz="2400" b="1" dirty="0"/>
              <a:t>isotherm</a:t>
            </a:r>
            <a:r>
              <a:rPr lang="en-US" sz="2400" dirty="0"/>
              <a:t>”) through </a:t>
            </a:r>
            <a:r>
              <a:rPr lang="en-US" sz="2400" i="1" dirty="0"/>
              <a:t>P(T,V). </a:t>
            </a:r>
            <a:r>
              <a:rPr lang="en-US" sz="2400" dirty="0"/>
              <a:t>In this case, the isotherm temperature is </a:t>
            </a:r>
            <a:r>
              <a:rPr lang="en-US" sz="2400" dirty="0">
                <a:solidFill>
                  <a:srgbClr val="FF0000"/>
                </a:solidFill>
              </a:rPr>
              <a:t>350 K</a:t>
            </a:r>
            <a:r>
              <a:rPr lang="en-US" sz="2400" dirty="0"/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C40E99-40E1-8243-B2B0-3050659C7564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Isotherms are slices through a thermodynamic surface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2334EC2-B195-804D-89E6-FA40FB35C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08" y="1335045"/>
            <a:ext cx="5737126" cy="4524315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407B16E-9BA6-C9D7-0117-BDC4253622B8}"/>
              </a:ext>
            </a:extLst>
          </p:cNvPr>
          <p:cNvCxnSpPr/>
          <p:nvPr/>
        </p:nvCxnSpPr>
        <p:spPr>
          <a:xfrm>
            <a:off x="1433015" y="2456597"/>
            <a:ext cx="0" cy="436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0E8CA51B-CEBE-1C8C-1D46-1D2ED5CFE48A}"/>
              </a:ext>
            </a:extLst>
          </p:cNvPr>
          <p:cNvSpPr/>
          <p:nvPr/>
        </p:nvSpPr>
        <p:spPr>
          <a:xfrm>
            <a:off x="1828801" y="2579427"/>
            <a:ext cx="1842448" cy="2210935"/>
          </a:xfrm>
          <a:custGeom>
            <a:avLst/>
            <a:gdLst>
              <a:gd name="connsiteX0" fmla="*/ 0 w 1842448"/>
              <a:gd name="connsiteY0" fmla="*/ 0 h 2470245"/>
              <a:gd name="connsiteX1" fmla="*/ 13648 w 1842448"/>
              <a:gd name="connsiteY1" fmla="*/ 286603 h 2470245"/>
              <a:gd name="connsiteX2" fmla="*/ 40943 w 1842448"/>
              <a:gd name="connsiteY2" fmla="*/ 559558 h 2470245"/>
              <a:gd name="connsiteX3" fmla="*/ 68239 w 1842448"/>
              <a:gd name="connsiteY3" fmla="*/ 900752 h 2470245"/>
              <a:gd name="connsiteX4" fmla="*/ 109182 w 1842448"/>
              <a:gd name="connsiteY4" fmla="*/ 1201003 h 2470245"/>
              <a:gd name="connsiteX5" fmla="*/ 163773 w 1842448"/>
              <a:gd name="connsiteY5" fmla="*/ 1473958 h 2470245"/>
              <a:gd name="connsiteX6" fmla="*/ 286603 w 1842448"/>
              <a:gd name="connsiteY6" fmla="*/ 1746913 h 2470245"/>
              <a:gd name="connsiteX7" fmla="*/ 573206 w 1842448"/>
              <a:gd name="connsiteY7" fmla="*/ 1965277 h 2470245"/>
              <a:gd name="connsiteX8" fmla="*/ 928048 w 1842448"/>
              <a:gd name="connsiteY8" fmla="*/ 2115403 h 2470245"/>
              <a:gd name="connsiteX9" fmla="*/ 1269242 w 1842448"/>
              <a:gd name="connsiteY9" fmla="*/ 2251880 h 2470245"/>
              <a:gd name="connsiteX10" fmla="*/ 1514902 w 1842448"/>
              <a:gd name="connsiteY10" fmla="*/ 2347415 h 2470245"/>
              <a:gd name="connsiteX11" fmla="*/ 1842448 w 1842448"/>
              <a:gd name="connsiteY11" fmla="*/ 2470245 h 2470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42448" h="2470245">
                <a:moveTo>
                  <a:pt x="0" y="0"/>
                </a:moveTo>
                <a:cubicBezTo>
                  <a:pt x="3412" y="96671"/>
                  <a:pt x="6824" y="193343"/>
                  <a:pt x="13648" y="286603"/>
                </a:cubicBezTo>
                <a:cubicBezTo>
                  <a:pt x="20472" y="379863"/>
                  <a:pt x="31845" y="457200"/>
                  <a:pt x="40943" y="559558"/>
                </a:cubicBezTo>
                <a:cubicBezTo>
                  <a:pt x="50042" y="661916"/>
                  <a:pt x="56866" y="793845"/>
                  <a:pt x="68239" y="900752"/>
                </a:cubicBezTo>
                <a:cubicBezTo>
                  <a:pt x="79612" y="1007659"/>
                  <a:pt x="93260" y="1105469"/>
                  <a:pt x="109182" y="1201003"/>
                </a:cubicBezTo>
                <a:cubicBezTo>
                  <a:pt x="125104" y="1296537"/>
                  <a:pt x="134203" y="1382973"/>
                  <a:pt x="163773" y="1473958"/>
                </a:cubicBezTo>
                <a:cubicBezTo>
                  <a:pt x="193343" y="1564943"/>
                  <a:pt x="218364" y="1665027"/>
                  <a:pt x="286603" y="1746913"/>
                </a:cubicBezTo>
                <a:cubicBezTo>
                  <a:pt x="354842" y="1828799"/>
                  <a:pt x="466299" y="1903862"/>
                  <a:pt x="573206" y="1965277"/>
                </a:cubicBezTo>
                <a:cubicBezTo>
                  <a:pt x="680114" y="2026692"/>
                  <a:pt x="812042" y="2067636"/>
                  <a:pt x="928048" y="2115403"/>
                </a:cubicBezTo>
                <a:cubicBezTo>
                  <a:pt x="1044054" y="2163170"/>
                  <a:pt x="1269242" y="2251880"/>
                  <a:pt x="1269242" y="2251880"/>
                </a:cubicBezTo>
                <a:lnTo>
                  <a:pt x="1514902" y="2347415"/>
                </a:lnTo>
                <a:lnTo>
                  <a:pt x="1842448" y="2470245"/>
                </a:lnTo>
              </a:path>
            </a:pathLst>
          </a:custGeom>
          <a:ln w="1270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46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343D616-46A1-3B4D-AE72-967E282CF7BB}"/>
              </a:ext>
            </a:extLst>
          </p:cNvPr>
          <p:cNvSpPr txBox="1"/>
          <p:nvPr/>
        </p:nvSpPr>
        <p:spPr>
          <a:xfrm>
            <a:off x="6096000" y="965712"/>
            <a:ext cx="60572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marks a constant-temperature slice (“</a:t>
            </a:r>
            <a:r>
              <a:rPr lang="en-US" sz="2400" b="1" dirty="0"/>
              <a:t>isotherm</a:t>
            </a:r>
            <a:r>
              <a:rPr lang="en-US" sz="2400" dirty="0"/>
              <a:t>”) through </a:t>
            </a:r>
            <a:r>
              <a:rPr lang="en-US" sz="2400" i="1" dirty="0"/>
              <a:t>P(T,V). </a:t>
            </a:r>
            <a:r>
              <a:rPr lang="en-US" sz="2400" dirty="0"/>
              <a:t>In this case, the isotherm temperature is </a:t>
            </a:r>
            <a:r>
              <a:rPr lang="en-US" sz="2400" dirty="0">
                <a:solidFill>
                  <a:srgbClr val="FF0000"/>
                </a:solidFill>
              </a:rPr>
              <a:t>350 K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This isotherm is colder, at </a:t>
            </a:r>
            <a:r>
              <a:rPr lang="en-US" sz="2400" dirty="0">
                <a:solidFill>
                  <a:schemeClr val="accent1"/>
                </a:solidFill>
              </a:rPr>
              <a:t>300 K</a:t>
            </a:r>
            <a:r>
              <a:rPr lang="en-US" sz="2400" dirty="0"/>
              <a:t>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2334EC2-B195-804D-89E6-FA40FB35C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08" y="1335045"/>
            <a:ext cx="5737126" cy="4524315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407B16E-9BA6-C9D7-0117-BDC4253622B8}"/>
              </a:ext>
            </a:extLst>
          </p:cNvPr>
          <p:cNvCxnSpPr/>
          <p:nvPr/>
        </p:nvCxnSpPr>
        <p:spPr>
          <a:xfrm>
            <a:off x="1433015" y="2456597"/>
            <a:ext cx="0" cy="436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 3">
            <a:extLst>
              <a:ext uri="{FF2B5EF4-FFF2-40B4-BE49-F238E27FC236}">
                <a16:creationId xmlns:a16="http://schemas.microsoft.com/office/drawing/2014/main" id="{55A78C68-407D-0878-690A-753EC53FEBAB}"/>
              </a:ext>
            </a:extLst>
          </p:cNvPr>
          <p:cNvSpPr/>
          <p:nvPr/>
        </p:nvSpPr>
        <p:spPr>
          <a:xfrm>
            <a:off x="1828801" y="2579427"/>
            <a:ext cx="1842448" cy="2210935"/>
          </a:xfrm>
          <a:custGeom>
            <a:avLst/>
            <a:gdLst>
              <a:gd name="connsiteX0" fmla="*/ 0 w 1842448"/>
              <a:gd name="connsiteY0" fmla="*/ 0 h 2470245"/>
              <a:gd name="connsiteX1" fmla="*/ 13648 w 1842448"/>
              <a:gd name="connsiteY1" fmla="*/ 286603 h 2470245"/>
              <a:gd name="connsiteX2" fmla="*/ 40943 w 1842448"/>
              <a:gd name="connsiteY2" fmla="*/ 559558 h 2470245"/>
              <a:gd name="connsiteX3" fmla="*/ 68239 w 1842448"/>
              <a:gd name="connsiteY3" fmla="*/ 900752 h 2470245"/>
              <a:gd name="connsiteX4" fmla="*/ 109182 w 1842448"/>
              <a:gd name="connsiteY4" fmla="*/ 1201003 h 2470245"/>
              <a:gd name="connsiteX5" fmla="*/ 163773 w 1842448"/>
              <a:gd name="connsiteY5" fmla="*/ 1473958 h 2470245"/>
              <a:gd name="connsiteX6" fmla="*/ 286603 w 1842448"/>
              <a:gd name="connsiteY6" fmla="*/ 1746913 h 2470245"/>
              <a:gd name="connsiteX7" fmla="*/ 573206 w 1842448"/>
              <a:gd name="connsiteY7" fmla="*/ 1965277 h 2470245"/>
              <a:gd name="connsiteX8" fmla="*/ 928048 w 1842448"/>
              <a:gd name="connsiteY8" fmla="*/ 2115403 h 2470245"/>
              <a:gd name="connsiteX9" fmla="*/ 1269242 w 1842448"/>
              <a:gd name="connsiteY9" fmla="*/ 2251880 h 2470245"/>
              <a:gd name="connsiteX10" fmla="*/ 1514902 w 1842448"/>
              <a:gd name="connsiteY10" fmla="*/ 2347415 h 2470245"/>
              <a:gd name="connsiteX11" fmla="*/ 1842448 w 1842448"/>
              <a:gd name="connsiteY11" fmla="*/ 2470245 h 2470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42448" h="2470245">
                <a:moveTo>
                  <a:pt x="0" y="0"/>
                </a:moveTo>
                <a:cubicBezTo>
                  <a:pt x="3412" y="96671"/>
                  <a:pt x="6824" y="193343"/>
                  <a:pt x="13648" y="286603"/>
                </a:cubicBezTo>
                <a:cubicBezTo>
                  <a:pt x="20472" y="379863"/>
                  <a:pt x="31845" y="457200"/>
                  <a:pt x="40943" y="559558"/>
                </a:cubicBezTo>
                <a:cubicBezTo>
                  <a:pt x="50042" y="661916"/>
                  <a:pt x="56866" y="793845"/>
                  <a:pt x="68239" y="900752"/>
                </a:cubicBezTo>
                <a:cubicBezTo>
                  <a:pt x="79612" y="1007659"/>
                  <a:pt x="93260" y="1105469"/>
                  <a:pt x="109182" y="1201003"/>
                </a:cubicBezTo>
                <a:cubicBezTo>
                  <a:pt x="125104" y="1296537"/>
                  <a:pt x="134203" y="1382973"/>
                  <a:pt x="163773" y="1473958"/>
                </a:cubicBezTo>
                <a:cubicBezTo>
                  <a:pt x="193343" y="1564943"/>
                  <a:pt x="218364" y="1665027"/>
                  <a:pt x="286603" y="1746913"/>
                </a:cubicBezTo>
                <a:cubicBezTo>
                  <a:pt x="354842" y="1828799"/>
                  <a:pt x="466299" y="1903862"/>
                  <a:pt x="573206" y="1965277"/>
                </a:cubicBezTo>
                <a:cubicBezTo>
                  <a:pt x="680114" y="2026692"/>
                  <a:pt x="812042" y="2067636"/>
                  <a:pt x="928048" y="2115403"/>
                </a:cubicBezTo>
                <a:cubicBezTo>
                  <a:pt x="1044054" y="2163170"/>
                  <a:pt x="1269242" y="2251880"/>
                  <a:pt x="1269242" y="2251880"/>
                </a:cubicBezTo>
                <a:lnTo>
                  <a:pt x="1514902" y="2347415"/>
                </a:lnTo>
                <a:lnTo>
                  <a:pt x="1842448" y="2470245"/>
                </a:lnTo>
              </a:path>
            </a:pathLst>
          </a:custGeom>
          <a:ln w="1270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786F5C88-098F-BC44-3FC0-723911A69D20}"/>
              </a:ext>
            </a:extLst>
          </p:cNvPr>
          <p:cNvSpPr/>
          <p:nvPr/>
        </p:nvSpPr>
        <p:spPr>
          <a:xfrm>
            <a:off x="2199567" y="2674961"/>
            <a:ext cx="1842448" cy="1940253"/>
          </a:xfrm>
          <a:custGeom>
            <a:avLst/>
            <a:gdLst>
              <a:gd name="connsiteX0" fmla="*/ 0 w 1842448"/>
              <a:gd name="connsiteY0" fmla="*/ 0 h 2470245"/>
              <a:gd name="connsiteX1" fmla="*/ 13648 w 1842448"/>
              <a:gd name="connsiteY1" fmla="*/ 286603 h 2470245"/>
              <a:gd name="connsiteX2" fmla="*/ 40943 w 1842448"/>
              <a:gd name="connsiteY2" fmla="*/ 559558 h 2470245"/>
              <a:gd name="connsiteX3" fmla="*/ 68239 w 1842448"/>
              <a:gd name="connsiteY3" fmla="*/ 900752 h 2470245"/>
              <a:gd name="connsiteX4" fmla="*/ 109182 w 1842448"/>
              <a:gd name="connsiteY4" fmla="*/ 1201003 h 2470245"/>
              <a:gd name="connsiteX5" fmla="*/ 163773 w 1842448"/>
              <a:gd name="connsiteY5" fmla="*/ 1473958 h 2470245"/>
              <a:gd name="connsiteX6" fmla="*/ 286603 w 1842448"/>
              <a:gd name="connsiteY6" fmla="*/ 1746913 h 2470245"/>
              <a:gd name="connsiteX7" fmla="*/ 573206 w 1842448"/>
              <a:gd name="connsiteY7" fmla="*/ 1965277 h 2470245"/>
              <a:gd name="connsiteX8" fmla="*/ 928048 w 1842448"/>
              <a:gd name="connsiteY8" fmla="*/ 2115403 h 2470245"/>
              <a:gd name="connsiteX9" fmla="*/ 1269242 w 1842448"/>
              <a:gd name="connsiteY9" fmla="*/ 2251880 h 2470245"/>
              <a:gd name="connsiteX10" fmla="*/ 1514902 w 1842448"/>
              <a:gd name="connsiteY10" fmla="*/ 2347415 h 2470245"/>
              <a:gd name="connsiteX11" fmla="*/ 1842448 w 1842448"/>
              <a:gd name="connsiteY11" fmla="*/ 2470245 h 2470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42448" h="2470245">
                <a:moveTo>
                  <a:pt x="0" y="0"/>
                </a:moveTo>
                <a:cubicBezTo>
                  <a:pt x="3412" y="96671"/>
                  <a:pt x="6824" y="193343"/>
                  <a:pt x="13648" y="286603"/>
                </a:cubicBezTo>
                <a:cubicBezTo>
                  <a:pt x="20472" y="379863"/>
                  <a:pt x="31845" y="457200"/>
                  <a:pt x="40943" y="559558"/>
                </a:cubicBezTo>
                <a:cubicBezTo>
                  <a:pt x="50042" y="661916"/>
                  <a:pt x="56866" y="793845"/>
                  <a:pt x="68239" y="900752"/>
                </a:cubicBezTo>
                <a:cubicBezTo>
                  <a:pt x="79612" y="1007659"/>
                  <a:pt x="93260" y="1105469"/>
                  <a:pt x="109182" y="1201003"/>
                </a:cubicBezTo>
                <a:cubicBezTo>
                  <a:pt x="125104" y="1296537"/>
                  <a:pt x="134203" y="1382973"/>
                  <a:pt x="163773" y="1473958"/>
                </a:cubicBezTo>
                <a:cubicBezTo>
                  <a:pt x="193343" y="1564943"/>
                  <a:pt x="218364" y="1665027"/>
                  <a:pt x="286603" y="1746913"/>
                </a:cubicBezTo>
                <a:cubicBezTo>
                  <a:pt x="354842" y="1828799"/>
                  <a:pt x="466299" y="1903862"/>
                  <a:pt x="573206" y="1965277"/>
                </a:cubicBezTo>
                <a:cubicBezTo>
                  <a:pt x="680114" y="2026692"/>
                  <a:pt x="812042" y="2067636"/>
                  <a:pt x="928048" y="2115403"/>
                </a:cubicBezTo>
                <a:cubicBezTo>
                  <a:pt x="1044054" y="2163170"/>
                  <a:pt x="1269242" y="2251880"/>
                  <a:pt x="1269242" y="2251880"/>
                </a:cubicBezTo>
                <a:lnTo>
                  <a:pt x="1514902" y="2347415"/>
                </a:lnTo>
                <a:lnTo>
                  <a:pt x="1842448" y="2470245"/>
                </a:lnTo>
              </a:path>
            </a:pathLst>
          </a:custGeom>
          <a:ln w="12700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79089B-9029-F30C-3589-1C5AB7453572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Isotherms are slices through a thermodynamic surface</a:t>
            </a:r>
          </a:p>
        </p:txBody>
      </p:sp>
    </p:spTree>
    <p:extLst>
      <p:ext uri="{BB962C8B-B14F-4D97-AF65-F5344CB8AC3E}">
        <p14:creationId xmlns:p14="http://schemas.microsoft.com/office/powerpoint/2010/main" val="793148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343D616-46A1-3B4D-AE72-967E282CF7BB}"/>
              </a:ext>
            </a:extLst>
          </p:cNvPr>
          <p:cNvSpPr txBox="1"/>
          <p:nvPr/>
        </p:nvSpPr>
        <p:spPr>
          <a:xfrm>
            <a:off x="6096000" y="965712"/>
            <a:ext cx="60572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marks a constant-temperature slice (“</a:t>
            </a:r>
            <a:r>
              <a:rPr lang="en-US" sz="2400" b="1" dirty="0"/>
              <a:t>isotherm</a:t>
            </a:r>
            <a:r>
              <a:rPr lang="en-US" sz="2400" dirty="0"/>
              <a:t>”) through </a:t>
            </a:r>
            <a:r>
              <a:rPr lang="en-US" sz="2400" i="1" dirty="0"/>
              <a:t>P(T,V). </a:t>
            </a:r>
            <a:r>
              <a:rPr lang="en-US" sz="2400" dirty="0"/>
              <a:t>In this case, the isotherm temperature is </a:t>
            </a:r>
            <a:r>
              <a:rPr lang="en-US" sz="2400" dirty="0">
                <a:solidFill>
                  <a:srgbClr val="FF0000"/>
                </a:solidFill>
              </a:rPr>
              <a:t>350 K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This isotherm is colder, at </a:t>
            </a:r>
            <a:r>
              <a:rPr lang="en-US" sz="2400" dirty="0">
                <a:solidFill>
                  <a:schemeClr val="accent1"/>
                </a:solidFill>
              </a:rPr>
              <a:t>300 K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The word isotherm applies to any thermodynamic function, but when we’re talking </a:t>
            </a:r>
            <a:r>
              <a:rPr lang="en-US" sz="2400" i="1" dirty="0"/>
              <a:t>P(T,V)</a:t>
            </a:r>
            <a:r>
              <a:rPr lang="en-US" sz="2400" dirty="0"/>
              <a:t>, the isotherms are called </a:t>
            </a:r>
            <a:r>
              <a:rPr lang="en-US" sz="2400" b="1" dirty="0"/>
              <a:t>Boyle isotherms</a:t>
            </a:r>
            <a:r>
              <a:rPr lang="en-US" sz="2400" dirty="0"/>
              <a:t>. So here is a </a:t>
            </a:r>
            <a:r>
              <a:rPr lang="en-US" sz="2400" dirty="0">
                <a:solidFill>
                  <a:srgbClr val="FF0000"/>
                </a:solidFill>
              </a:rPr>
              <a:t>hot Boyle isotherm </a:t>
            </a:r>
            <a:r>
              <a:rPr lang="en-US" sz="2400" dirty="0"/>
              <a:t>and a </a:t>
            </a:r>
            <a:r>
              <a:rPr lang="en-US" sz="2400" dirty="0">
                <a:solidFill>
                  <a:schemeClr val="accent1"/>
                </a:solidFill>
              </a:rPr>
              <a:t>cold Boyle isotherm</a:t>
            </a:r>
            <a:r>
              <a:rPr lang="en-US" sz="2400" dirty="0"/>
              <a:t>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2334EC2-B195-804D-89E6-FA40FB35C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08" y="1335045"/>
            <a:ext cx="5737126" cy="4524315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407B16E-9BA6-C9D7-0117-BDC4253622B8}"/>
              </a:ext>
            </a:extLst>
          </p:cNvPr>
          <p:cNvCxnSpPr/>
          <p:nvPr/>
        </p:nvCxnSpPr>
        <p:spPr>
          <a:xfrm>
            <a:off x="1433015" y="2456597"/>
            <a:ext cx="0" cy="436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 3">
            <a:extLst>
              <a:ext uri="{FF2B5EF4-FFF2-40B4-BE49-F238E27FC236}">
                <a16:creationId xmlns:a16="http://schemas.microsoft.com/office/drawing/2014/main" id="{55A78C68-407D-0878-690A-753EC53FEBAB}"/>
              </a:ext>
            </a:extLst>
          </p:cNvPr>
          <p:cNvSpPr/>
          <p:nvPr/>
        </p:nvSpPr>
        <p:spPr>
          <a:xfrm>
            <a:off x="1828801" y="2579427"/>
            <a:ext cx="1842448" cy="2210935"/>
          </a:xfrm>
          <a:custGeom>
            <a:avLst/>
            <a:gdLst>
              <a:gd name="connsiteX0" fmla="*/ 0 w 1842448"/>
              <a:gd name="connsiteY0" fmla="*/ 0 h 2470245"/>
              <a:gd name="connsiteX1" fmla="*/ 13648 w 1842448"/>
              <a:gd name="connsiteY1" fmla="*/ 286603 h 2470245"/>
              <a:gd name="connsiteX2" fmla="*/ 40943 w 1842448"/>
              <a:gd name="connsiteY2" fmla="*/ 559558 h 2470245"/>
              <a:gd name="connsiteX3" fmla="*/ 68239 w 1842448"/>
              <a:gd name="connsiteY3" fmla="*/ 900752 h 2470245"/>
              <a:gd name="connsiteX4" fmla="*/ 109182 w 1842448"/>
              <a:gd name="connsiteY4" fmla="*/ 1201003 h 2470245"/>
              <a:gd name="connsiteX5" fmla="*/ 163773 w 1842448"/>
              <a:gd name="connsiteY5" fmla="*/ 1473958 h 2470245"/>
              <a:gd name="connsiteX6" fmla="*/ 286603 w 1842448"/>
              <a:gd name="connsiteY6" fmla="*/ 1746913 h 2470245"/>
              <a:gd name="connsiteX7" fmla="*/ 573206 w 1842448"/>
              <a:gd name="connsiteY7" fmla="*/ 1965277 h 2470245"/>
              <a:gd name="connsiteX8" fmla="*/ 928048 w 1842448"/>
              <a:gd name="connsiteY8" fmla="*/ 2115403 h 2470245"/>
              <a:gd name="connsiteX9" fmla="*/ 1269242 w 1842448"/>
              <a:gd name="connsiteY9" fmla="*/ 2251880 h 2470245"/>
              <a:gd name="connsiteX10" fmla="*/ 1514902 w 1842448"/>
              <a:gd name="connsiteY10" fmla="*/ 2347415 h 2470245"/>
              <a:gd name="connsiteX11" fmla="*/ 1842448 w 1842448"/>
              <a:gd name="connsiteY11" fmla="*/ 2470245 h 2470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42448" h="2470245">
                <a:moveTo>
                  <a:pt x="0" y="0"/>
                </a:moveTo>
                <a:cubicBezTo>
                  <a:pt x="3412" y="96671"/>
                  <a:pt x="6824" y="193343"/>
                  <a:pt x="13648" y="286603"/>
                </a:cubicBezTo>
                <a:cubicBezTo>
                  <a:pt x="20472" y="379863"/>
                  <a:pt x="31845" y="457200"/>
                  <a:pt x="40943" y="559558"/>
                </a:cubicBezTo>
                <a:cubicBezTo>
                  <a:pt x="50042" y="661916"/>
                  <a:pt x="56866" y="793845"/>
                  <a:pt x="68239" y="900752"/>
                </a:cubicBezTo>
                <a:cubicBezTo>
                  <a:pt x="79612" y="1007659"/>
                  <a:pt x="93260" y="1105469"/>
                  <a:pt x="109182" y="1201003"/>
                </a:cubicBezTo>
                <a:cubicBezTo>
                  <a:pt x="125104" y="1296537"/>
                  <a:pt x="134203" y="1382973"/>
                  <a:pt x="163773" y="1473958"/>
                </a:cubicBezTo>
                <a:cubicBezTo>
                  <a:pt x="193343" y="1564943"/>
                  <a:pt x="218364" y="1665027"/>
                  <a:pt x="286603" y="1746913"/>
                </a:cubicBezTo>
                <a:cubicBezTo>
                  <a:pt x="354842" y="1828799"/>
                  <a:pt x="466299" y="1903862"/>
                  <a:pt x="573206" y="1965277"/>
                </a:cubicBezTo>
                <a:cubicBezTo>
                  <a:pt x="680114" y="2026692"/>
                  <a:pt x="812042" y="2067636"/>
                  <a:pt x="928048" y="2115403"/>
                </a:cubicBezTo>
                <a:cubicBezTo>
                  <a:pt x="1044054" y="2163170"/>
                  <a:pt x="1269242" y="2251880"/>
                  <a:pt x="1269242" y="2251880"/>
                </a:cubicBezTo>
                <a:lnTo>
                  <a:pt x="1514902" y="2347415"/>
                </a:lnTo>
                <a:lnTo>
                  <a:pt x="1842448" y="2470245"/>
                </a:lnTo>
              </a:path>
            </a:pathLst>
          </a:custGeom>
          <a:ln w="1270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786F5C88-098F-BC44-3FC0-723911A69D20}"/>
              </a:ext>
            </a:extLst>
          </p:cNvPr>
          <p:cNvSpPr/>
          <p:nvPr/>
        </p:nvSpPr>
        <p:spPr>
          <a:xfrm>
            <a:off x="2199567" y="2674961"/>
            <a:ext cx="1842448" cy="1940253"/>
          </a:xfrm>
          <a:custGeom>
            <a:avLst/>
            <a:gdLst>
              <a:gd name="connsiteX0" fmla="*/ 0 w 1842448"/>
              <a:gd name="connsiteY0" fmla="*/ 0 h 2470245"/>
              <a:gd name="connsiteX1" fmla="*/ 13648 w 1842448"/>
              <a:gd name="connsiteY1" fmla="*/ 286603 h 2470245"/>
              <a:gd name="connsiteX2" fmla="*/ 40943 w 1842448"/>
              <a:gd name="connsiteY2" fmla="*/ 559558 h 2470245"/>
              <a:gd name="connsiteX3" fmla="*/ 68239 w 1842448"/>
              <a:gd name="connsiteY3" fmla="*/ 900752 h 2470245"/>
              <a:gd name="connsiteX4" fmla="*/ 109182 w 1842448"/>
              <a:gd name="connsiteY4" fmla="*/ 1201003 h 2470245"/>
              <a:gd name="connsiteX5" fmla="*/ 163773 w 1842448"/>
              <a:gd name="connsiteY5" fmla="*/ 1473958 h 2470245"/>
              <a:gd name="connsiteX6" fmla="*/ 286603 w 1842448"/>
              <a:gd name="connsiteY6" fmla="*/ 1746913 h 2470245"/>
              <a:gd name="connsiteX7" fmla="*/ 573206 w 1842448"/>
              <a:gd name="connsiteY7" fmla="*/ 1965277 h 2470245"/>
              <a:gd name="connsiteX8" fmla="*/ 928048 w 1842448"/>
              <a:gd name="connsiteY8" fmla="*/ 2115403 h 2470245"/>
              <a:gd name="connsiteX9" fmla="*/ 1269242 w 1842448"/>
              <a:gd name="connsiteY9" fmla="*/ 2251880 h 2470245"/>
              <a:gd name="connsiteX10" fmla="*/ 1514902 w 1842448"/>
              <a:gd name="connsiteY10" fmla="*/ 2347415 h 2470245"/>
              <a:gd name="connsiteX11" fmla="*/ 1842448 w 1842448"/>
              <a:gd name="connsiteY11" fmla="*/ 2470245 h 2470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42448" h="2470245">
                <a:moveTo>
                  <a:pt x="0" y="0"/>
                </a:moveTo>
                <a:cubicBezTo>
                  <a:pt x="3412" y="96671"/>
                  <a:pt x="6824" y="193343"/>
                  <a:pt x="13648" y="286603"/>
                </a:cubicBezTo>
                <a:cubicBezTo>
                  <a:pt x="20472" y="379863"/>
                  <a:pt x="31845" y="457200"/>
                  <a:pt x="40943" y="559558"/>
                </a:cubicBezTo>
                <a:cubicBezTo>
                  <a:pt x="50042" y="661916"/>
                  <a:pt x="56866" y="793845"/>
                  <a:pt x="68239" y="900752"/>
                </a:cubicBezTo>
                <a:cubicBezTo>
                  <a:pt x="79612" y="1007659"/>
                  <a:pt x="93260" y="1105469"/>
                  <a:pt x="109182" y="1201003"/>
                </a:cubicBezTo>
                <a:cubicBezTo>
                  <a:pt x="125104" y="1296537"/>
                  <a:pt x="134203" y="1382973"/>
                  <a:pt x="163773" y="1473958"/>
                </a:cubicBezTo>
                <a:cubicBezTo>
                  <a:pt x="193343" y="1564943"/>
                  <a:pt x="218364" y="1665027"/>
                  <a:pt x="286603" y="1746913"/>
                </a:cubicBezTo>
                <a:cubicBezTo>
                  <a:pt x="354842" y="1828799"/>
                  <a:pt x="466299" y="1903862"/>
                  <a:pt x="573206" y="1965277"/>
                </a:cubicBezTo>
                <a:cubicBezTo>
                  <a:pt x="680114" y="2026692"/>
                  <a:pt x="812042" y="2067636"/>
                  <a:pt x="928048" y="2115403"/>
                </a:cubicBezTo>
                <a:cubicBezTo>
                  <a:pt x="1044054" y="2163170"/>
                  <a:pt x="1269242" y="2251880"/>
                  <a:pt x="1269242" y="2251880"/>
                </a:cubicBezTo>
                <a:lnTo>
                  <a:pt x="1514902" y="2347415"/>
                </a:lnTo>
                <a:lnTo>
                  <a:pt x="1842448" y="2470245"/>
                </a:lnTo>
              </a:path>
            </a:pathLst>
          </a:custGeom>
          <a:ln w="12700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16806B-760A-4C6D-D365-916DDEE23934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Isotherms are slices through a thermodynamic surface</a:t>
            </a:r>
          </a:p>
        </p:txBody>
      </p:sp>
    </p:spTree>
    <p:extLst>
      <p:ext uri="{BB962C8B-B14F-4D97-AF65-F5344CB8AC3E}">
        <p14:creationId xmlns:p14="http://schemas.microsoft.com/office/powerpoint/2010/main" val="2614192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2E2AEBCC-9153-B24B-8E3A-E07B75C86BBF}"/>
              </a:ext>
            </a:extLst>
          </p:cNvPr>
          <p:cNvSpPr txBox="1"/>
          <p:nvPr/>
        </p:nvSpPr>
        <p:spPr>
          <a:xfrm>
            <a:off x="557362" y="1249343"/>
            <a:ext cx="111225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Course mechanics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How the kinetic-molecular picture of gases helps us understand why gases cool on expansion and heat up on compression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Got an introduction to some key thermodynamic concepts: </a:t>
            </a:r>
            <a:r>
              <a:rPr lang="en-US" sz="2400" i="1" dirty="0"/>
              <a:t>thermodynamic surfaces</a:t>
            </a:r>
            <a:r>
              <a:rPr lang="en-US" sz="2400" dirty="0"/>
              <a:t>, </a:t>
            </a:r>
            <a:r>
              <a:rPr lang="en-US" sz="2400" i="1" dirty="0"/>
              <a:t>state functions, state spaces, isotherms</a:t>
            </a:r>
            <a:r>
              <a:rPr lang="en-US" sz="2400" dirty="0"/>
              <a:t>,</a:t>
            </a:r>
            <a:r>
              <a:rPr lang="en-US" sz="2400" i="1" dirty="0"/>
              <a:t> </a:t>
            </a:r>
            <a:r>
              <a:rPr lang="en-US" sz="2400" dirty="0"/>
              <a:t>and the meaning of notations like </a:t>
            </a:r>
            <a:r>
              <a:rPr lang="en-US" sz="2400" i="1" dirty="0"/>
              <a:t>P(T,V)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484C4A-4B15-3E43-1718-7BA51A09D433}"/>
              </a:ext>
            </a:extLst>
          </p:cNvPr>
          <p:cNvSpPr txBox="1"/>
          <p:nvPr/>
        </p:nvSpPr>
        <p:spPr>
          <a:xfrm>
            <a:off x="-4548" y="0"/>
            <a:ext cx="12196548" cy="46166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2400" b="1" dirty="0"/>
              <a:t>What we did today 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2008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D882765-B54A-6E47-A680-7F84B3BB57E6}"/>
              </a:ext>
            </a:extLst>
          </p:cNvPr>
          <p:cNvGrpSpPr/>
          <p:nvPr/>
        </p:nvGrpSpPr>
        <p:grpSpPr>
          <a:xfrm>
            <a:off x="1678898" y="1558628"/>
            <a:ext cx="7272727" cy="845986"/>
            <a:chOff x="1723869" y="1777849"/>
            <a:chExt cx="7272727" cy="84598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E5E4AA8-69C6-0040-A60B-B03FCF293BE7}"/>
                </a:ext>
              </a:extLst>
            </p:cNvPr>
            <p:cNvCxnSpPr>
              <a:cxnSpLocks/>
            </p:cNvCxnSpPr>
            <p:nvPr/>
          </p:nvCxnSpPr>
          <p:spPr>
            <a:xfrm>
              <a:off x="4249611" y="2193348"/>
              <a:ext cx="1858780" cy="0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40ABD80-4098-D74F-B132-950294B8C930}"/>
                </a:ext>
              </a:extLst>
            </p:cNvPr>
            <p:cNvSpPr txBox="1"/>
            <p:nvPr/>
          </p:nvSpPr>
          <p:spPr>
            <a:xfrm>
              <a:off x="1723869" y="1792838"/>
              <a:ext cx="22785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Macroscopic world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36DF1A2-65C8-DB43-9B35-66D552B26981}"/>
                </a:ext>
              </a:extLst>
            </p:cNvPr>
            <p:cNvSpPr txBox="1"/>
            <p:nvPr/>
          </p:nvSpPr>
          <p:spPr>
            <a:xfrm>
              <a:off x="6718091" y="1777849"/>
              <a:ext cx="22785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Microscopic world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CB63A21-7279-9D42-8077-C7DDE7E0E8D4}"/>
              </a:ext>
            </a:extLst>
          </p:cNvPr>
          <p:cNvSpPr txBox="1"/>
          <p:nvPr/>
        </p:nvSpPr>
        <p:spPr>
          <a:xfrm>
            <a:off x="419725" y="830593"/>
            <a:ext cx="10620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lot of </a:t>
            </a:r>
            <a:r>
              <a:rPr lang="en-US" sz="2400" dirty="0" err="1"/>
              <a:t>Thermo</a:t>
            </a:r>
            <a:r>
              <a:rPr lang="en-US" sz="2400" dirty="0"/>
              <a:t> is about making this connection: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1260388" y="2792973"/>
            <a:ext cx="905750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/>
              <a:t>Use </a:t>
            </a:r>
            <a:r>
              <a:rPr lang="en-US" sz="2400" b="1" dirty="0"/>
              <a:t>macroscopic experience </a:t>
            </a:r>
            <a:r>
              <a:rPr lang="en-US" sz="2400" dirty="0"/>
              <a:t>(measurements of T, P, V, etc.) to figure out how molecules behave</a:t>
            </a:r>
          </a:p>
          <a:p>
            <a:endParaRPr lang="en-US" sz="2400" dirty="0"/>
          </a:p>
          <a:p>
            <a:pPr marL="342900" indent="-342900">
              <a:buFont typeface="Wingdings" pitchFamily="2" charset="2"/>
              <a:buChar char="ß"/>
            </a:pPr>
            <a:r>
              <a:rPr lang="en-US" sz="2400" dirty="0">
                <a:sym typeface="Wingdings" pitchFamily="2" charset="2"/>
              </a:rPr>
              <a:t>U</a:t>
            </a:r>
            <a:r>
              <a:rPr lang="en-US" sz="2400" dirty="0"/>
              <a:t>se what we think we know about how molecules behave to make predictions about the </a:t>
            </a:r>
            <a:r>
              <a:rPr lang="en-US" sz="2400" b="1" dirty="0"/>
              <a:t>macroscopic </a:t>
            </a:r>
            <a:r>
              <a:rPr lang="en-US" sz="2400" dirty="0"/>
              <a:t>world</a:t>
            </a:r>
            <a:endParaRPr lang="en-US" sz="2400" b="1" dirty="0"/>
          </a:p>
          <a:p>
            <a:pPr marL="342900" indent="-342900">
              <a:buFont typeface="Wingdings" pitchFamily="2" charset="2"/>
              <a:buChar char="ß"/>
            </a:pPr>
            <a:endParaRPr lang="en-US" sz="2400" b="1" dirty="0"/>
          </a:p>
          <a:p>
            <a:r>
              <a:rPr lang="en-US" sz="2400" dirty="0"/>
              <a:t>The </a:t>
            </a:r>
            <a:r>
              <a:rPr lang="en-US" sz="2400" b="1" dirty="0"/>
              <a:t>formal (mathematical) structure of thermodynamics </a:t>
            </a:r>
            <a:r>
              <a:rPr lang="en-US" sz="2400" dirty="0"/>
              <a:t>helps us make these connections. Hijacked, actually: thermodynamics was invented before people knew about atoms and molecules.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2C84CB-1E70-AEFC-34C9-A1B378D6D4B3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2400" b="1" dirty="0"/>
              <a:t>Why (and how) to learn </a:t>
            </a:r>
            <a:r>
              <a:rPr lang="en-US" sz="2400" b="1" dirty="0" err="1"/>
              <a:t>Thermo</a:t>
            </a:r>
            <a:r>
              <a:rPr lang="en-US" sz="2400" b="1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758673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FDBFA6-501F-D143-807A-D724705AB11D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Using </a:t>
            </a:r>
            <a:r>
              <a:rPr lang="en-US" sz="2400" b="1" dirty="0"/>
              <a:t>macroscopic experience </a:t>
            </a:r>
            <a:r>
              <a:rPr lang="en-US" sz="2400" dirty="0"/>
              <a:t>to build up mental representations of </a:t>
            </a:r>
            <a:r>
              <a:rPr lang="en-US" sz="2400" b="1" dirty="0"/>
              <a:t>microscopic processes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7116D6-92AD-C743-AACE-D27B5D8D5236}"/>
              </a:ext>
            </a:extLst>
          </p:cNvPr>
          <p:cNvSpPr txBox="1"/>
          <p:nvPr/>
        </p:nvSpPr>
        <p:spPr>
          <a:xfrm>
            <a:off x="108864" y="2216487"/>
            <a:ext cx="4256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Macroscopic experience:</a:t>
            </a:r>
            <a:endParaRPr lang="en-US" sz="2400" dirty="0"/>
          </a:p>
          <a:p>
            <a:r>
              <a:rPr lang="en-US" sz="2400" dirty="0"/>
              <a:t>If you let a gas </a:t>
            </a:r>
            <a:r>
              <a:rPr lang="en-US" sz="2400" i="1" dirty="0"/>
              <a:t>expand</a:t>
            </a:r>
            <a:r>
              <a:rPr lang="en-US" sz="2400" dirty="0"/>
              <a:t>, it tends to </a:t>
            </a:r>
            <a:r>
              <a:rPr lang="en-US" sz="2400" i="1" dirty="0"/>
              <a:t>cool down</a:t>
            </a:r>
          </a:p>
        </p:txBody>
      </p:sp>
      <p:sp>
        <p:nvSpPr>
          <p:cNvPr id="32" name="Frame 31">
            <a:extLst>
              <a:ext uri="{FF2B5EF4-FFF2-40B4-BE49-F238E27FC236}">
                <a16:creationId xmlns:a16="http://schemas.microsoft.com/office/drawing/2014/main" id="{D4ACE17C-A29F-C844-B60E-79C76366D82F}"/>
              </a:ext>
            </a:extLst>
          </p:cNvPr>
          <p:cNvSpPr/>
          <p:nvPr/>
        </p:nvSpPr>
        <p:spPr>
          <a:xfrm>
            <a:off x="4949952" y="2098806"/>
            <a:ext cx="5462216" cy="4458691"/>
          </a:xfrm>
          <a:prstGeom prst="frame">
            <a:avLst>
              <a:gd name="adj1" fmla="val 19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CCA846-AAA7-664D-9484-15F42BA8F86D}"/>
              </a:ext>
            </a:extLst>
          </p:cNvPr>
          <p:cNvSpPr txBox="1"/>
          <p:nvPr/>
        </p:nvSpPr>
        <p:spPr>
          <a:xfrm>
            <a:off x="7080421" y="3866486"/>
            <a:ext cx="2594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Room Temperature</a:t>
            </a:r>
          </a:p>
        </p:txBody>
      </p:sp>
    </p:spTree>
    <p:extLst>
      <p:ext uri="{BB962C8B-B14F-4D97-AF65-F5344CB8AC3E}">
        <p14:creationId xmlns:p14="http://schemas.microsoft.com/office/powerpoint/2010/main" val="2920321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3570E5BB-BC6D-E84C-B951-DCFE3E8358D7}"/>
              </a:ext>
            </a:extLst>
          </p:cNvPr>
          <p:cNvSpPr txBox="1"/>
          <p:nvPr/>
        </p:nvSpPr>
        <p:spPr>
          <a:xfrm>
            <a:off x="108864" y="2216487"/>
            <a:ext cx="4256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Macroscopic experience:</a:t>
            </a:r>
            <a:endParaRPr lang="en-US" sz="2400" dirty="0"/>
          </a:p>
          <a:p>
            <a:r>
              <a:rPr lang="en-US" sz="2400" dirty="0"/>
              <a:t>If you let a gas </a:t>
            </a:r>
            <a:r>
              <a:rPr lang="en-US" sz="2400" i="1" dirty="0"/>
              <a:t>expand</a:t>
            </a:r>
            <a:r>
              <a:rPr lang="en-US" sz="2400" dirty="0"/>
              <a:t>, it tends to </a:t>
            </a:r>
            <a:r>
              <a:rPr lang="en-US" sz="2400" i="1" dirty="0"/>
              <a:t>cool down</a:t>
            </a:r>
          </a:p>
        </p:txBody>
      </p:sp>
      <p:sp>
        <p:nvSpPr>
          <p:cNvPr id="71" name="Frame 70">
            <a:extLst>
              <a:ext uri="{FF2B5EF4-FFF2-40B4-BE49-F238E27FC236}">
                <a16:creationId xmlns:a16="http://schemas.microsoft.com/office/drawing/2014/main" id="{BFDDE085-57F4-2F47-8437-DD251B573373}"/>
              </a:ext>
            </a:extLst>
          </p:cNvPr>
          <p:cNvSpPr/>
          <p:nvPr/>
        </p:nvSpPr>
        <p:spPr>
          <a:xfrm>
            <a:off x="4791455" y="2098806"/>
            <a:ext cx="5620712" cy="4458691"/>
          </a:xfrm>
          <a:prstGeom prst="frame">
            <a:avLst>
              <a:gd name="adj1" fmla="val 19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11A52C-2627-C14C-A563-790F97B69888}"/>
              </a:ext>
            </a:extLst>
          </p:cNvPr>
          <p:cNvSpPr txBox="1"/>
          <p:nvPr/>
        </p:nvSpPr>
        <p:spPr>
          <a:xfrm>
            <a:off x="7080421" y="3866486"/>
            <a:ext cx="1927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Colder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E25D7D-2A3D-E933-EA33-3B64B5B9A51A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Using </a:t>
            </a:r>
            <a:r>
              <a:rPr lang="en-US" sz="2400" b="1" dirty="0"/>
              <a:t>macroscopic experience </a:t>
            </a:r>
            <a:r>
              <a:rPr lang="en-US" sz="2400" dirty="0"/>
              <a:t>to build up mental representations of </a:t>
            </a:r>
            <a:r>
              <a:rPr lang="en-US" sz="2400" b="1" dirty="0"/>
              <a:t>microscopic processes</a:t>
            </a:r>
          </a:p>
        </p:txBody>
      </p:sp>
    </p:spTree>
    <p:extLst>
      <p:ext uri="{BB962C8B-B14F-4D97-AF65-F5344CB8AC3E}">
        <p14:creationId xmlns:p14="http://schemas.microsoft.com/office/powerpoint/2010/main" val="581133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63F71794-FC03-074F-979F-24981DC76AE5}"/>
              </a:ext>
            </a:extLst>
          </p:cNvPr>
          <p:cNvSpPr txBox="1"/>
          <p:nvPr/>
        </p:nvSpPr>
        <p:spPr>
          <a:xfrm>
            <a:off x="108864" y="2216487"/>
            <a:ext cx="4256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Macroscopic experience:</a:t>
            </a:r>
            <a:endParaRPr lang="en-US" sz="2400" dirty="0"/>
          </a:p>
          <a:p>
            <a:r>
              <a:rPr lang="en-US" sz="2400" dirty="0"/>
              <a:t>If you let a gas </a:t>
            </a:r>
            <a:r>
              <a:rPr lang="en-US" sz="2400" i="1" dirty="0"/>
              <a:t>expand</a:t>
            </a:r>
            <a:r>
              <a:rPr lang="en-US" sz="2400" dirty="0"/>
              <a:t>, it tends to </a:t>
            </a:r>
            <a:r>
              <a:rPr lang="en-US" sz="2400" i="1" dirty="0"/>
              <a:t>cool down</a:t>
            </a:r>
          </a:p>
        </p:txBody>
      </p:sp>
      <p:sp>
        <p:nvSpPr>
          <p:cNvPr id="32" name="Frame 31">
            <a:extLst>
              <a:ext uri="{FF2B5EF4-FFF2-40B4-BE49-F238E27FC236}">
                <a16:creationId xmlns:a16="http://schemas.microsoft.com/office/drawing/2014/main" id="{E0DE9F1B-DAB2-E149-B6CF-3B6ECB81347F}"/>
              </a:ext>
            </a:extLst>
          </p:cNvPr>
          <p:cNvSpPr/>
          <p:nvPr/>
        </p:nvSpPr>
        <p:spPr>
          <a:xfrm>
            <a:off x="4681727" y="2098806"/>
            <a:ext cx="5730439" cy="4458691"/>
          </a:xfrm>
          <a:prstGeom prst="frame">
            <a:avLst>
              <a:gd name="adj1" fmla="val 19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2464BE8-7D7C-3140-941C-9964F1418F21}"/>
              </a:ext>
            </a:extLst>
          </p:cNvPr>
          <p:cNvSpPr txBox="1"/>
          <p:nvPr/>
        </p:nvSpPr>
        <p:spPr>
          <a:xfrm>
            <a:off x="7080421" y="3866486"/>
            <a:ext cx="1927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Colder still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E193A3-D248-7D41-24E6-1A62D00787D1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Using </a:t>
            </a:r>
            <a:r>
              <a:rPr lang="en-US" sz="2400" b="1" dirty="0"/>
              <a:t>macroscopic experience </a:t>
            </a:r>
            <a:r>
              <a:rPr lang="en-US" sz="2400" dirty="0"/>
              <a:t>to build up mental representations of </a:t>
            </a:r>
            <a:r>
              <a:rPr lang="en-US" sz="2400" b="1" dirty="0"/>
              <a:t>microscopic processes</a:t>
            </a:r>
          </a:p>
        </p:txBody>
      </p:sp>
    </p:spTree>
    <p:extLst>
      <p:ext uri="{BB962C8B-B14F-4D97-AF65-F5344CB8AC3E}">
        <p14:creationId xmlns:p14="http://schemas.microsoft.com/office/powerpoint/2010/main" val="2451713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63F71794-FC03-074F-979F-24981DC76AE5}"/>
              </a:ext>
            </a:extLst>
          </p:cNvPr>
          <p:cNvSpPr txBox="1"/>
          <p:nvPr/>
        </p:nvSpPr>
        <p:spPr>
          <a:xfrm>
            <a:off x="108864" y="2216487"/>
            <a:ext cx="4256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Macroscopic experience:</a:t>
            </a:r>
            <a:endParaRPr lang="en-US" sz="2400" dirty="0"/>
          </a:p>
          <a:p>
            <a:r>
              <a:rPr lang="en-US" sz="2400" dirty="0"/>
              <a:t>If you </a:t>
            </a:r>
            <a:r>
              <a:rPr lang="en-US" sz="2400" i="1" dirty="0"/>
              <a:t>compress</a:t>
            </a:r>
            <a:r>
              <a:rPr lang="en-US" sz="2400" dirty="0"/>
              <a:t> a gas, it tends to </a:t>
            </a:r>
            <a:r>
              <a:rPr lang="en-US" sz="2400" i="1" dirty="0"/>
              <a:t>heat up</a:t>
            </a:r>
          </a:p>
        </p:txBody>
      </p:sp>
      <p:sp>
        <p:nvSpPr>
          <p:cNvPr id="32" name="Frame 31">
            <a:extLst>
              <a:ext uri="{FF2B5EF4-FFF2-40B4-BE49-F238E27FC236}">
                <a16:creationId xmlns:a16="http://schemas.microsoft.com/office/drawing/2014/main" id="{E0DE9F1B-DAB2-E149-B6CF-3B6ECB81347F}"/>
              </a:ext>
            </a:extLst>
          </p:cNvPr>
          <p:cNvSpPr/>
          <p:nvPr/>
        </p:nvSpPr>
        <p:spPr>
          <a:xfrm>
            <a:off x="4681727" y="2098806"/>
            <a:ext cx="5730439" cy="4458691"/>
          </a:xfrm>
          <a:prstGeom prst="frame">
            <a:avLst>
              <a:gd name="adj1" fmla="val 19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EA3E59-93AC-9E41-B9CE-2722F4308402}"/>
              </a:ext>
            </a:extLst>
          </p:cNvPr>
          <p:cNvSpPr txBox="1"/>
          <p:nvPr/>
        </p:nvSpPr>
        <p:spPr>
          <a:xfrm>
            <a:off x="7080421" y="3866486"/>
            <a:ext cx="2594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Room Temperature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162943-C271-EEF5-7BAB-2128BC4135AE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Using </a:t>
            </a:r>
            <a:r>
              <a:rPr lang="en-US" sz="2400" b="1" dirty="0"/>
              <a:t>macroscopic experience </a:t>
            </a:r>
            <a:r>
              <a:rPr lang="en-US" sz="2400" dirty="0"/>
              <a:t>to build up mental representations of </a:t>
            </a:r>
            <a:r>
              <a:rPr lang="en-US" sz="2400" b="1" dirty="0"/>
              <a:t>microscopic processes</a:t>
            </a:r>
          </a:p>
        </p:txBody>
      </p:sp>
    </p:spTree>
    <p:extLst>
      <p:ext uri="{BB962C8B-B14F-4D97-AF65-F5344CB8AC3E}">
        <p14:creationId xmlns:p14="http://schemas.microsoft.com/office/powerpoint/2010/main" val="4975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ame 70">
            <a:extLst>
              <a:ext uri="{FF2B5EF4-FFF2-40B4-BE49-F238E27FC236}">
                <a16:creationId xmlns:a16="http://schemas.microsoft.com/office/drawing/2014/main" id="{BFDDE085-57F4-2F47-8437-DD251B573373}"/>
              </a:ext>
            </a:extLst>
          </p:cNvPr>
          <p:cNvSpPr/>
          <p:nvPr/>
        </p:nvSpPr>
        <p:spPr>
          <a:xfrm>
            <a:off x="4791455" y="2098806"/>
            <a:ext cx="5620712" cy="4458691"/>
          </a:xfrm>
          <a:prstGeom prst="frame">
            <a:avLst>
              <a:gd name="adj1" fmla="val 19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11A52C-2627-C14C-A563-790F97B69888}"/>
              </a:ext>
            </a:extLst>
          </p:cNvPr>
          <p:cNvSpPr txBox="1"/>
          <p:nvPr/>
        </p:nvSpPr>
        <p:spPr>
          <a:xfrm>
            <a:off x="7080421" y="3866486"/>
            <a:ext cx="1927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Warmer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CC3A4B-CE48-2748-B960-4EACFC7CDC3E}"/>
              </a:ext>
            </a:extLst>
          </p:cNvPr>
          <p:cNvSpPr txBox="1"/>
          <p:nvPr/>
        </p:nvSpPr>
        <p:spPr>
          <a:xfrm>
            <a:off x="108864" y="2216487"/>
            <a:ext cx="4256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Macroscopic experience:</a:t>
            </a:r>
            <a:endParaRPr lang="en-US" sz="2400" dirty="0"/>
          </a:p>
          <a:p>
            <a:r>
              <a:rPr lang="en-US" sz="2400" dirty="0"/>
              <a:t>If you </a:t>
            </a:r>
            <a:r>
              <a:rPr lang="en-US" sz="2400" i="1" dirty="0"/>
              <a:t>compress</a:t>
            </a:r>
            <a:r>
              <a:rPr lang="en-US" sz="2400" dirty="0"/>
              <a:t> a gas, it tends to </a:t>
            </a:r>
            <a:r>
              <a:rPr lang="en-US" sz="2400" i="1" dirty="0"/>
              <a:t>heat up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7BAC5E-30D8-14A0-1969-B5E89AB362A9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Using </a:t>
            </a:r>
            <a:r>
              <a:rPr lang="en-US" sz="2400" b="1" dirty="0"/>
              <a:t>macroscopic experience </a:t>
            </a:r>
            <a:r>
              <a:rPr lang="en-US" sz="2400" dirty="0"/>
              <a:t>to build up mental representations of </a:t>
            </a:r>
            <a:r>
              <a:rPr lang="en-US" sz="2400" b="1" dirty="0"/>
              <a:t>microscopic processes</a:t>
            </a:r>
          </a:p>
        </p:txBody>
      </p:sp>
    </p:spTree>
    <p:extLst>
      <p:ext uri="{BB962C8B-B14F-4D97-AF65-F5344CB8AC3E}">
        <p14:creationId xmlns:p14="http://schemas.microsoft.com/office/powerpoint/2010/main" val="2635934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ame 31">
            <a:extLst>
              <a:ext uri="{FF2B5EF4-FFF2-40B4-BE49-F238E27FC236}">
                <a16:creationId xmlns:a16="http://schemas.microsoft.com/office/drawing/2014/main" id="{D4ACE17C-A29F-C844-B60E-79C76366D82F}"/>
              </a:ext>
            </a:extLst>
          </p:cNvPr>
          <p:cNvSpPr/>
          <p:nvPr/>
        </p:nvSpPr>
        <p:spPr>
          <a:xfrm>
            <a:off x="4949952" y="2098806"/>
            <a:ext cx="5462216" cy="4458691"/>
          </a:xfrm>
          <a:prstGeom prst="frame">
            <a:avLst>
              <a:gd name="adj1" fmla="val 19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27B083-6B7F-9E45-A9C6-2073A8CCE703}"/>
              </a:ext>
            </a:extLst>
          </p:cNvPr>
          <p:cNvSpPr txBox="1"/>
          <p:nvPr/>
        </p:nvSpPr>
        <p:spPr>
          <a:xfrm>
            <a:off x="7080421" y="3866486"/>
            <a:ext cx="1927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Warmer still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372D04-944E-1048-8954-54C8B3A54A65}"/>
              </a:ext>
            </a:extLst>
          </p:cNvPr>
          <p:cNvSpPr txBox="1"/>
          <p:nvPr/>
        </p:nvSpPr>
        <p:spPr>
          <a:xfrm>
            <a:off x="108864" y="2216487"/>
            <a:ext cx="4256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Macroscopic experience:</a:t>
            </a:r>
            <a:endParaRPr lang="en-US" sz="2400" dirty="0"/>
          </a:p>
          <a:p>
            <a:r>
              <a:rPr lang="en-US" sz="2400" dirty="0"/>
              <a:t>If you </a:t>
            </a:r>
            <a:r>
              <a:rPr lang="en-US" sz="2400" i="1" dirty="0"/>
              <a:t>compress</a:t>
            </a:r>
            <a:r>
              <a:rPr lang="en-US" sz="2400" dirty="0"/>
              <a:t> a gas, it tends to </a:t>
            </a:r>
            <a:r>
              <a:rPr lang="en-US" sz="2400" i="1" dirty="0"/>
              <a:t>heat up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A22F65-9765-1426-AFC2-8FFB859C00FD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Using </a:t>
            </a:r>
            <a:r>
              <a:rPr lang="en-US" sz="2400" b="1" dirty="0"/>
              <a:t>macroscopic experience </a:t>
            </a:r>
            <a:r>
              <a:rPr lang="en-US" sz="2400" dirty="0"/>
              <a:t>to build up mental representations of </a:t>
            </a:r>
            <a:r>
              <a:rPr lang="en-US" sz="2400" b="1" dirty="0"/>
              <a:t>microscopic processes</a:t>
            </a:r>
          </a:p>
        </p:txBody>
      </p:sp>
    </p:spTree>
    <p:extLst>
      <p:ext uri="{BB962C8B-B14F-4D97-AF65-F5344CB8AC3E}">
        <p14:creationId xmlns:p14="http://schemas.microsoft.com/office/powerpoint/2010/main" val="2569340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FDBFA6-501F-D143-807A-D724705AB11D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</a:t>
            </a:r>
            <a:r>
              <a:rPr lang="en-US" sz="2400" dirty="0"/>
              <a:t> </a:t>
            </a:r>
            <a:r>
              <a:rPr lang="en-US" sz="2400" b="1" dirty="0"/>
              <a:t>kinetic-molecular theory of gases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045B23-2D3A-0A44-9CFB-EEFA3314A837}"/>
              </a:ext>
            </a:extLst>
          </p:cNvPr>
          <p:cNvSpPr/>
          <p:nvPr/>
        </p:nvSpPr>
        <p:spPr>
          <a:xfrm>
            <a:off x="5431245" y="1161010"/>
            <a:ext cx="40930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Mental representation of a gas: molecules in constant motion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F33673-9963-0646-82CE-2E194E3B5536}"/>
              </a:ext>
            </a:extLst>
          </p:cNvPr>
          <p:cNvSpPr txBox="1"/>
          <p:nvPr/>
        </p:nvSpPr>
        <p:spPr>
          <a:xfrm>
            <a:off x="83971" y="1208834"/>
            <a:ext cx="4256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Normally, when a molecule hits a wall, it bounces back with the same speed.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2E50633-E937-F144-97EA-304A4E057082}"/>
              </a:ext>
            </a:extLst>
          </p:cNvPr>
          <p:cNvCxnSpPr>
            <a:cxnSpLocks/>
          </p:cNvCxnSpPr>
          <p:nvPr/>
        </p:nvCxnSpPr>
        <p:spPr>
          <a:xfrm>
            <a:off x="5062817" y="3580243"/>
            <a:ext cx="879293" cy="260237"/>
          </a:xfrm>
          <a:prstGeom prst="straightConnector1">
            <a:avLst/>
          </a:prstGeom>
          <a:ln w="635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45C2FC8-5936-0A43-81B8-98F12DC31E54}"/>
              </a:ext>
            </a:extLst>
          </p:cNvPr>
          <p:cNvGrpSpPr/>
          <p:nvPr/>
        </p:nvGrpSpPr>
        <p:grpSpPr>
          <a:xfrm>
            <a:off x="4949952" y="2098806"/>
            <a:ext cx="5462216" cy="4458691"/>
            <a:chOff x="5651292" y="1334126"/>
            <a:chExt cx="6041036" cy="4961744"/>
          </a:xfrm>
        </p:grpSpPr>
        <p:sp>
          <p:nvSpPr>
            <p:cNvPr id="43" name="Frame 42">
              <a:extLst>
                <a:ext uri="{FF2B5EF4-FFF2-40B4-BE49-F238E27FC236}">
                  <a16:creationId xmlns:a16="http://schemas.microsoft.com/office/drawing/2014/main" id="{FDBB59FE-6FF1-1842-B776-7C23274411F4}"/>
                </a:ext>
              </a:extLst>
            </p:cNvPr>
            <p:cNvSpPr/>
            <p:nvPr/>
          </p:nvSpPr>
          <p:spPr>
            <a:xfrm>
              <a:off x="5651292" y="1334126"/>
              <a:ext cx="6041036" cy="4961744"/>
            </a:xfrm>
            <a:prstGeom prst="frame">
              <a:avLst>
                <a:gd name="adj1" fmla="val 19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DBB7274-7F10-8D46-8786-3EE2A753431E}"/>
                </a:ext>
              </a:extLst>
            </p:cNvPr>
            <p:cNvGrpSpPr/>
            <p:nvPr/>
          </p:nvGrpSpPr>
          <p:grpSpPr>
            <a:xfrm>
              <a:off x="6016053" y="2083631"/>
              <a:ext cx="4994223" cy="3667594"/>
              <a:chOff x="6016053" y="2083631"/>
              <a:chExt cx="4994223" cy="3667594"/>
            </a:xfrm>
            <a:solidFill>
              <a:srgbClr val="7030A0"/>
            </a:solidFill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F2BA2CD8-1EA8-A344-AF63-92E476265DB8}"/>
                  </a:ext>
                </a:extLst>
              </p:cNvPr>
              <p:cNvSpPr/>
              <p:nvPr/>
            </p:nvSpPr>
            <p:spPr>
              <a:xfrm>
                <a:off x="6625653" y="2263514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DB323461-6559-C044-B14A-A8A5F59ED031}"/>
                  </a:ext>
                </a:extLst>
              </p:cNvPr>
              <p:cNvSpPr/>
              <p:nvPr/>
            </p:nvSpPr>
            <p:spPr>
              <a:xfrm>
                <a:off x="7182787" y="5144124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8910A7CE-7E37-FF48-BB3A-06E88F2ABDC0}"/>
                  </a:ext>
                </a:extLst>
              </p:cNvPr>
              <p:cNvSpPr/>
              <p:nvPr/>
            </p:nvSpPr>
            <p:spPr>
              <a:xfrm>
                <a:off x="8521908" y="2913087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CB83A278-C54F-A746-A3C4-B6D42099AA45}"/>
                  </a:ext>
                </a:extLst>
              </p:cNvPr>
              <p:cNvSpPr/>
              <p:nvPr/>
            </p:nvSpPr>
            <p:spPr>
              <a:xfrm>
                <a:off x="7490085" y="3629480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84E386B2-C90A-0741-8962-A1CA9D647598}"/>
                  </a:ext>
                </a:extLst>
              </p:cNvPr>
              <p:cNvSpPr/>
              <p:nvPr/>
            </p:nvSpPr>
            <p:spPr>
              <a:xfrm>
                <a:off x="7639987" y="5601324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CAD76CC2-6B2E-1248-B931-41398D99FDBF}"/>
                  </a:ext>
                </a:extLst>
              </p:cNvPr>
              <p:cNvSpPr/>
              <p:nvPr/>
            </p:nvSpPr>
            <p:spPr>
              <a:xfrm>
                <a:off x="10298243" y="2083631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5F7C570C-5FEF-514E-898A-563C3F9DEF8A}"/>
                  </a:ext>
                </a:extLst>
              </p:cNvPr>
              <p:cNvSpPr/>
              <p:nvPr/>
            </p:nvSpPr>
            <p:spPr>
              <a:xfrm>
                <a:off x="8446957" y="4774366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F7ABC16B-BF0C-E040-B6ED-DEE57062114C}"/>
                  </a:ext>
                </a:extLst>
              </p:cNvPr>
              <p:cNvSpPr/>
              <p:nvPr/>
            </p:nvSpPr>
            <p:spPr>
              <a:xfrm>
                <a:off x="6016053" y="3814998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C2EE5DAC-78E0-AE45-944A-03563605E901}"/>
                  </a:ext>
                </a:extLst>
              </p:cNvPr>
              <p:cNvSpPr/>
              <p:nvPr/>
            </p:nvSpPr>
            <p:spPr>
              <a:xfrm>
                <a:off x="10860374" y="4624465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3F757F11-ABE5-1748-A2C4-108298160905}"/>
                  </a:ext>
                </a:extLst>
              </p:cNvPr>
              <p:cNvSpPr/>
              <p:nvPr/>
            </p:nvSpPr>
            <p:spPr>
              <a:xfrm>
                <a:off x="7639987" y="5601324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0ACCBB9-2E2A-6F4E-BF7A-BC0F4F29264F}"/>
                </a:ext>
              </a:extLst>
            </p:cNvPr>
            <p:cNvGrpSpPr/>
            <p:nvPr/>
          </p:nvGrpSpPr>
          <p:grpSpPr>
            <a:xfrm>
              <a:off x="6212174" y="1656413"/>
              <a:ext cx="4910528" cy="4094812"/>
              <a:chOff x="6016053" y="2263514"/>
              <a:chExt cx="4087318" cy="3487711"/>
            </a:xfrm>
            <a:solidFill>
              <a:srgbClr val="FF0000"/>
            </a:solidFill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D87A42C9-A420-374E-9E7A-582487750D08}"/>
                  </a:ext>
                </a:extLst>
              </p:cNvPr>
              <p:cNvSpPr/>
              <p:nvPr/>
            </p:nvSpPr>
            <p:spPr>
              <a:xfrm>
                <a:off x="6625653" y="2263514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E6AB123-8CBA-3B40-B3CD-3AEA9B89EF46}"/>
                  </a:ext>
                </a:extLst>
              </p:cNvPr>
              <p:cNvSpPr/>
              <p:nvPr/>
            </p:nvSpPr>
            <p:spPr>
              <a:xfrm>
                <a:off x="7182787" y="5144124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C5E64E1-1C29-024A-9D39-6D2EC44007DD}"/>
                  </a:ext>
                </a:extLst>
              </p:cNvPr>
              <p:cNvSpPr/>
              <p:nvPr/>
            </p:nvSpPr>
            <p:spPr>
              <a:xfrm>
                <a:off x="8521908" y="2913087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50ED84D3-4977-C94D-8E78-28E8B97FFE7F}"/>
                  </a:ext>
                </a:extLst>
              </p:cNvPr>
              <p:cNvSpPr/>
              <p:nvPr/>
            </p:nvSpPr>
            <p:spPr>
              <a:xfrm>
                <a:off x="6864246" y="3244729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EC489B30-8F1A-9846-9D0E-44F8290B6773}"/>
                  </a:ext>
                </a:extLst>
              </p:cNvPr>
              <p:cNvSpPr/>
              <p:nvPr/>
            </p:nvSpPr>
            <p:spPr>
              <a:xfrm>
                <a:off x="7639987" y="5601324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CDDF3AE4-0079-914E-A2BE-D92682D40411}"/>
                  </a:ext>
                </a:extLst>
              </p:cNvPr>
              <p:cNvSpPr/>
              <p:nvPr/>
            </p:nvSpPr>
            <p:spPr>
              <a:xfrm>
                <a:off x="9927236" y="2638265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1466E45F-9310-534F-BCEA-E11BC301C187}"/>
                  </a:ext>
                </a:extLst>
              </p:cNvPr>
              <p:cNvSpPr/>
              <p:nvPr/>
            </p:nvSpPr>
            <p:spPr>
              <a:xfrm>
                <a:off x="8446957" y="4102945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662A3846-EB2F-FA4B-B728-FCCF037F2BCC}"/>
                  </a:ext>
                </a:extLst>
              </p:cNvPr>
              <p:cNvSpPr/>
              <p:nvPr/>
            </p:nvSpPr>
            <p:spPr>
              <a:xfrm>
                <a:off x="6016053" y="3814998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C3DC340C-3C0A-7743-9C08-35C6494A0E5B}"/>
                  </a:ext>
                </a:extLst>
              </p:cNvPr>
              <p:cNvSpPr/>
              <p:nvPr/>
            </p:nvSpPr>
            <p:spPr>
              <a:xfrm>
                <a:off x="9953469" y="4423108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448C3723-0BE2-0A4E-8CFD-C2D7D7FF3AB5}"/>
                  </a:ext>
                </a:extLst>
              </p:cNvPr>
              <p:cNvSpPr/>
              <p:nvPr/>
            </p:nvSpPr>
            <p:spPr>
              <a:xfrm>
                <a:off x="7639987" y="5601324"/>
                <a:ext cx="149902" cy="149901"/>
              </a:xfrm>
              <a:prstGeom prst="ellipse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45E93D3-6353-644A-B089-35406CEF00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26243" y="2413415"/>
              <a:ext cx="839450" cy="469962"/>
            </a:xfrm>
            <a:prstGeom prst="straightConnector1">
              <a:avLst/>
            </a:prstGeom>
            <a:ln w="635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1845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3921</TotalTime>
  <Words>760</Words>
  <Application>Microsoft Macintosh PowerPoint</Application>
  <PresentationFormat>Widescreen</PresentationFormat>
  <Paragraphs>91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Steven</cp:lastModifiedBy>
  <cp:revision>67</cp:revision>
  <dcterms:created xsi:type="dcterms:W3CDTF">2018-08-07T04:05:17Z</dcterms:created>
  <dcterms:modified xsi:type="dcterms:W3CDTF">2023-08-24T05:33:34Z</dcterms:modified>
</cp:coreProperties>
</file>