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16" r:id="rId2"/>
    <p:sldId id="397" r:id="rId3"/>
    <p:sldId id="373" r:id="rId4"/>
    <p:sldId id="374" r:id="rId5"/>
    <p:sldId id="343" r:id="rId6"/>
    <p:sldId id="376" r:id="rId7"/>
    <p:sldId id="346" r:id="rId8"/>
    <p:sldId id="388" r:id="rId9"/>
    <p:sldId id="389" r:id="rId10"/>
    <p:sldId id="277" r:id="rId11"/>
    <p:sldId id="350" r:id="rId12"/>
    <p:sldId id="390" r:id="rId13"/>
    <p:sldId id="352" r:id="rId14"/>
    <p:sldId id="391" r:id="rId15"/>
    <p:sldId id="393" r:id="rId16"/>
    <p:sldId id="392" r:id="rId17"/>
    <p:sldId id="379" r:id="rId18"/>
    <p:sldId id="378" r:id="rId19"/>
    <p:sldId id="380" r:id="rId20"/>
    <p:sldId id="359" r:id="rId21"/>
    <p:sldId id="394" r:id="rId22"/>
    <p:sldId id="361" r:id="rId23"/>
    <p:sldId id="317" r:id="rId24"/>
    <p:sldId id="368" r:id="rId25"/>
    <p:sldId id="383" r:id="rId26"/>
    <p:sldId id="3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01"/>
    <p:restoredTop sz="94635"/>
  </p:normalViewPr>
  <p:slideViewPr>
    <p:cSldViewPr snapToGrid="0" snapToObjects="1">
      <p:cViewPr varScale="1">
        <p:scale>
          <a:sx n="96" d="100"/>
          <a:sy n="96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3D9CD-35AB-8345-8F82-530A1A18C6AA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2344-81DD-F544-997F-603F70A02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3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1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6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72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l-GR" sz="120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𝛥</a:t>
                </a:r>
                <a:r>
                  <a:rPr lang="en-US" sz="120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𝑆=</a:t>
                </a:r>
                <a:r>
                  <a:rPr lang="en-US" sz="1200" b="0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𝑅𝑙𝑛(1000/1)=</a:t>
                </a:r>
                <a:r>
                  <a:rPr lang="en-US" sz="1200" b="1" i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+𝟓𝟕 𝑱/𝑲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0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73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2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20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85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75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67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2344-81DD-F544-997F-603F70A028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1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0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Agenda for today: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E1C86-EA13-3769-710E-732AA4FDAF38}"/>
                  </a:ext>
                </a:extLst>
              </p:cNvPr>
              <p:cNvSpPr txBox="1"/>
              <p:nvPr/>
            </p:nvSpPr>
            <p:spPr>
              <a:xfrm>
                <a:off x="836212" y="1025160"/>
                <a:ext cx="1115568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Reversible and irreversible processes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Review of the connection between heating and temperature changes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Thermodynamic Definition of Entropy (TDE)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/>
                  <a:t>Entropy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0" dirty="0"/>
                  <a:t>state space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 dirty="0"/>
                  <a:t>Entropy in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b="0" dirty="0"/>
                  <a:t>state space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6E1C86-EA13-3769-710E-732AA4FDA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12" y="1025160"/>
                <a:ext cx="11155681" cy="1938992"/>
              </a:xfrm>
              <a:prstGeom prst="rect">
                <a:avLst/>
              </a:prstGeom>
              <a:blipFill>
                <a:blip r:embed="rId2"/>
                <a:stretch>
                  <a:fillRect l="-795" t="-324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02B72DD-11D3-9A16-20B7-392724DE2D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8"/>
          <a:stretch/>
        </p:blipFill>
        <p:spPr>
          <a:xfrm>
            <a:off x="6213435" y="2510780"/>
            <a:ext cx="3616184" cy="26062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AB6FB2-BC1C-53E8-8687-F91732509F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50"/>
          <a:stretch/>
        </p:blipFill>
        <p:spPr>
          <a:xfrm>
            <a:off x="996067" y="3816219"/>
            <a:ext cx="3819306" cy="2606297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240545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542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Entropy and thermal choice</a:t>
            </a:r>
          </a:p>
        </p:txBody>
      </p:sp>
      <p:pic>
        <p:nvPicPr>
          <p:cNvPr id="3074" name="Picture 2" descr="Image result for image maxwell distribution">
            <a:extLst>
              <a:ext uri="{FF2B5EF4-FFF2-40B4-BE49-F238E27FC236}">
                <a16:creationId xmlns:a16="http://schemas.microsoft.com/office/drawing/2014/main" id="{0BA7F04F-9C0D-D048-BA45-D4F2B7A7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35" y="682545"/>
            <a:ext cx="75311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25E83F55-B234-9BBB-CB7A-ACDEF562E577}"/>
              </a:ext>
            </a:extLst>
          </p:cNvPr>
          <p:cNvSpPr/>
          <p:nvPr/>
        </p:nvSpPr>
        <p:spPr>
          <a:xfrm>
            <a:off x="5980670" y="3175686"/>
            <a:ext cx="358346" cy="9144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7098B-06E4-CDA3-F89B-1527EE675845}"/>
              </a:ext>
            </a:extLst>
          </p:cNvPr>
          <p:cNvSpPr txBox="1"/>
          <p:nvPr/>
        </p:nvSpPr>
        <p:spPr>
          <a:xfrm>
            <a:off x="5548183" y="2557851"/>
            <a:ext cx="2866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speeds are </a:t>
            </a:r>
            <a:r>
              <a:rPr lang="en-US" b="1" dirty="0"/>
              <a:t>unavailable</a:t>
            </a:r>
            <a:r>
              <a:rPr lang="en-US" dirty="0"/>
              <a:t> at 500 K</a:t>
            </a:r>
          </a:p>
        </p:txBody>
      </p:sp>
    </p:spTree>
    <p:extLst>
      <p:ext uri="{BB962C8B-B14F-4D97-AF65-F5344CB8AC3E}">
        <p14:creationId xmlns:p14="http://schemas.microsoft.com/office/powerpoint/2010/main" val="1202780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542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higher temperatures lead to more </a:t>
            </a:r>
            <a:r>
              <a:rPr lang="en-US" sz="2400" b="1" i="1" dirty="0"/>
              <a:t>thermal</a:t>
            </a:r>
            <a:r>
              <a:rPr lang="en-US" sz="2400" b="1" dirty="0"/>
              <a:t> choice in energy =&gt; more entropy</a:t>
            </a:r>
          </a:p>
        </p:txBody>
      </p:sp>
      <p:pic>
        <p:nvPicPr>
          <p:cNvPr id="3074" name="Picture 2" descr="Image result for image maxwell distribution">
            <a:extLst>
              <a:ext uri="{FF2B5EF4-FFF2-40B4-BE49-F238E27FC236}">
                <a16:creationId xmlns:a16="http://schemas.microsoft.com/office/drawing/2014/main" id="{0BA7F04F-9C0D-D048-BA45-D4F2B7A7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35" y="682546"/>
            <a:ext cx="75311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25E83F55-B234-9BBB-CB7A-ACDEF562E577}"/>
              </a:ext>
            </a:extLst>
          </p:cNvPr>
          <p:cNvSpPr/>
          <p:nvPr/>
        </p:nvSpPr>
        <p:spPr>
          <a:xfrm>
            <a:off x="5980670" y="3027402"/>
            <a:ext cx="358346" cy="9144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7098B-06E4-CDA3-F89B-1527EE675845}"/>
              </a:ext>
            </a:extLst>
          </p:cNvPr>
          <p:cNvSpPr txBox="1"/>
          <p:nvPr/>
        </p:nvSpPr>
        <p:spPr>
          <a:xfrm>
            <a:off x="5548183" y="2508423"/>
            <a:ext cx="286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b="1" dirty="0"/>
              <a:t>available</a:t>
            </a:r>
            <a:r>
              <a:rPr lang="en-US" dirty="0"/>
              <a:t> at 1000 K</a:t>
            </a:r>
          </a:p>
        </p:txBody>
      </p:sp>
    </p:spTree>
    <p:extLst>
      <p:ext uri="{BB962C8B-B14F-4D97-AF65-F5344CB8AC3E}">
        <p14:creationId xmlns:p14="http://schemas.microsoft.com/office/powerpoint/2010/main" val="1994877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0" y="5429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How higher temperatures lead to more </a:t>
            </a:r>
            <a:r>
              <a:rPr lang="en-US" sz="2400" b="1" i="1" dirty="0"/>
              <a:t>thermal</a:t>
            </a:r>
            <a:r>
              <a:rPr lang="en-US" sz="2400" b="1" dirty="0"/>
              <a:t> choice in energy =&gt; more entropy</a:t>
            </a:r>
          </a:p>
        </p:txBody>
      </p:sp>
      <p:pic>
        <p:nvPicPr>
          <p:cNvPr id="3074" name="Picture 2" descr="Image result for image maxwell distribution">
            <a:extLst>
              <a:ext uri="{FF2B5EF4-FFF2-40B4-BE49-F238E27FC236}">
                <a16:creationId xmlns:a16="http://schemas.microsoft.com/office/drawing/2014/main" id="{0BA7F04F-9C0D-D048-BA45-D4F2B7A70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35" y="682546"/>
            <a:ext cx="75311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wn Arrow 1">
            <a:extLst>
              <a:ext uri="{FF2B5EF4-FFF2-40B4-BE49-F238E27FC236}">
                <a16:creationId xmlns:a16="http://schemas.microsoft.com/office/drawing/2014/main" id="{25E83F55-B234-9BBB-CB7A-ACDEF562E577}"/>
              </a:ext>
            </a:extLst>
          </p:cNvPr>
          <p:cNvSpPr/>
          <p:nvPr/>
        </p:nvSpPr>
        <p:spPr>
          <a:xfrm>
            <a:off x="5980670" y="3027402"/>
            <a:ext cx="358346" cy="9144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47098B-06E4-CDA3-F89B-1527EE675845}"/>
              </a:ext>
            </a:extLst>
          </p:cNvPr>
          <p:cNvSpPr txBox="1"/>
          <p:nvPr/>
        </p:nvSpPr>
        <p:spPr>
          <a:xfrm>
            <a:off x="5548183" y="2508423"/>
            <a:ext cx="286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</a:t>
            </a:r>
            <a:r>
              <a:rPr lang="en-US" b="1" dirty="0"/>
              <a:t>available</a:t>
            </a:r>
            <a:r>
              <a:rPr lang="en-US" dirty="0"/>
              <a:t> at 1000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82F72-5815-82B0-A392-F037E84A7BA3}"/>
              </a:ext>
            </a:extLst>
          </p:cNvPr>
          <p:cNvSpPr txBox="1"/>
          <p:nvPr/>
        </p:nvSpPr>
        <p:spPr>
          <a:xfrm>
            <a:off x="1720920" y="5595380"/>
            <a:ext cx="8519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“Higher temperature increases a systems entropy because molecules have more choice about the energies they can have.”</a:t>
            </a:r>
          </a:p>
        </p:txBody>
      </p:sp>
    </p:spTree>
    <p:extLst>
      <p:ext uri="{BB962C8B-B14F-4D97-AF65-F5344CB8AC3E}">
        <p14:creationId xmlns:p14="http://schemas.microsoft.com/office/powerpoint/2010/main" val="2864896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Now we’re going to switch to isothermal expansion (qualitative arguments)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580E023-F9D1-124E-877B-334EA29C88F9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28" name="Frame 27">
                  <a:extLst>
                    <a:ext uri="{FF2B5EF4-FFF2-40B4-BE49-F238E27FC236}">
                      <a16:creationId xmlns:a16="http://schemas.microsoft.com/office/drawing/2014/main" id="{195C7367-774C-A142-BFE2-C5A6F47FF03A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8CDDF72-928B-8349-80C7-0A0113EE2F3F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C1C52D3-B063-1241-AEDF-ECF09DA11383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D992154-CEBB-A54A-99BD-EDA4F33D2B59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CA2890-E670-AA41-880E-E1BB44C47B80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More positional choice (so we expect greater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r>
                      <a:rPr lang="en-US" sz="24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88" t="-4167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</p:spTree>
    <p:extLst>
      <p:ext uri="{BB962C8B-B14F-4D97-AF65-F5344CB8AC3E}">
        <p14:creationId xmlns:p14="http://schemas.microsoft.com/office/powerpoint/2010/main" val="3594197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Now we’re going to switch to isothermal expansion (quantitative arguments)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580E023-F9D1-124E-877B-334EA29C88F9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28" name="Frame 27">
                  <a:extLst>
                    <a:ext uri="{FF2B5EF4-FFF2-40B4-BE49-F238E27FC236}">
                      <a16:creationId xmlns:a16="http://schemas.microsoft.com/office/drawing/2014/main" id="{195C7367-774C-A142-BFE2-C5A6F47FF03A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8CDDF72-928B-8349-80C7-0A0113EE2F3F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C1C52D3-B063-1241-AEDF-ECF09DA11383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D992154-CEBB-A54A-99BD-EDA4F33D2B59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CA2890-E670-AA41-880E-E1BB44C47B80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More positional choice (so we expect greater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r>
                      <a:rPr lang="en-US" sz="24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88" t="-4167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/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blipFill>
                <a:blip r:embed="rId5"/>
                <a:stretch>
                  <a:fillRect l="-19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89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Now we’re going to switch to isothermal expansion (quantitative arguments)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580E023-F9D1-124E-877B-334EA29C88F9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28" name="Frame 27">
                  <a:extLst>
                    <a:ext uri="{FF2B5EF4-FFF2-40B4-BE49-F238E27FC236}">
                      <a16:creationId xmlns:a16="http://schemas.microsoft.com/office/drawing/2014/main" id="{195C7367-774C-A142-BFE2-C5A6F47FF03A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8CDDF72-928B-8349-80C7-0A0113EE2F3F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C1C52D3-B063-1241-AEDF-ECF09DA11383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D992154-CEBB-A54A-99BD-EDA4F33D2B59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CA2890-E670-AA41-880E-E1BB44C47B80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More positional choice (so we expect greater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r>
                      <a:rPr lang="en-US" sz="24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88" t="-4167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/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𝑺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𝑽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blipFill>
                <a:blip r:embed="rId5"/>
                <a:stretch>
                  <a:fillRect l="-19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5543A-B37F-D81B-0452-B76330CFD927}"/>
                  </a:ext>
                </a:extLst>
              </p:cNvPr>
              <p:cNvSpPr txBox="1"/>
              <p:nvPr/>
            </p:nvSpPr>
            <p:spPr>
              <a:xfrm>
                <a:off x="4912839" y="3993673"/>
                <a:ext cx="4072136" cy="2170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Turns out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𝝏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𝑽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(It’s an arms-around the box Maxwell equation thing ... get to this Friday)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E85543A-B37F-D81B-0452-B76330CFD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39" y="3993673"/>
                <a:ext cx="4072136" cy="2170466"/>
              </a:xfrm>
              <a:prstGeom prst="rect">
                <a:avLst/>
              </a:prstGeom>
              <a:blipFill>
                <a:blip r:embed="rId6"/>
                <a:stretch>
                  <a:fillRect l="-2174" b="-5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2694AD3-470B-FA49-4C2A-4DD51E4FA8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1056"/>
          <a:stretch/>
        </p:blipFill>
        <p:spPr>
          <a:xfrm>
            <a:off x="8945302" y="4509324"/>
            <a:ext cx="2592505" cy="19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5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Now we’re going to switch to isothermal expansion (quantitative arguments)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E94CFE-1E55-3F4A-A42C-43D8162C46E0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580E023-F9D1-124E-877B-334EA29C88F9}"/>
                  </a:ext>
                </a:extLst>
              </p:cNvPr>
              <p:cNvGrpSpPr/>
              <p:nvPr/>
            </p:nvGrpSpPr>
            <p:grpSpPr>
              <a:xfrm>
                <a:off x="6395675" y="3840481"/>
                <a:ext cx="3047583" cy="2693322"/>
                <a:chOff x="6395675" y="3840481"/>
                <a:chExt cx="3047583" cy="2693322"/>
              </a:xfrm>
            </p:grpSpPr>
            <p:sp>
              <p:nvSpPr>
                <p:cNvPr id="28" name="Frame 27">
                  <a:extLst>
                    <a:ext uri="{FF2B5EF4-FFF2-40B4-BE49-F238E27FC236}">
                      <a16:creationId xmlns:a16="http://schemas.microsoft.com/office/drawing/2014/main" id="{195C7367-774C-A142-BFE2-C5A6F47FF03A}"/>
                    </a:ext>
                  </a:extLst>
                </p:cNvPr>
                <p:cNvSpPr/>
                <p:nvPr/>
              </p:nvSpPr>
              <p:spPr>
                <a:xfrm>
                  <a:off x="6395675" y="3840481"/>
                  <a:ext cx="3047583" cy="2693322"/>
                </a:xfrm>
                <a:prstGeom prst="frame">
                  <a:avLst>
                    <a:gd name="adj1" fmla="val 3648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38CDDF72-928B-8349-80C7-0A0113EE2F3F}"/>
                    </a:ext>
                  </a:extLst>
                </p:cNvPr>
                <p:cNvGrpSpPr/>
                <p:nvPr/>
              </p:nvGrpSpPr>
              <p:grpSpPr>
                <a:xfrm>
                  <a:off x="7232854" y="4420293"/>
                  <a:ext cx="1292837" cy="1899456"/>
                  <a:chOff x="2631202" y="4966855"/>
                  <a:chExt cx="1292837" cy="1899456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C1C52D3-B063-1241-AEDF-ECF09DA11383}"/>
                      </a:ext>
                    </a:extLst>
                  </p:cNvPr>
                  <p:cNvSpPr/>
                  <p:nvPr/>
                </p:nvSpPr>
                <p:spPr>
                  <a:xfrm>
                    <a:off x="2631202" y="503751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3D992154-CEBB-A54A-99BD-EDA4F33D2B59}"/>
                      </a:ext>
                    </a:extLst>
                  </p:cNvPr>
                  <p:cNvSpPr/>
                  <p:nvPr/>
                </p:nvSpPr>
                <p:spPr>
                  <a:xfrm>
                    <a:off x="3443459" y="6567053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F8CA2890-E670-AA41-880E-E1BB44C47B80}"/>
                      </a:ext>
                    </a:extLst>
                  </p:cNvPr>
                  <p:cNvSpPr/>
                  <p:nvPr/>
                </p:nvSpPr>
                <p:spPr>
                  <a:xfrm>
                    <a:off x="3640989" y="4966855"/>
                    <a:ext cx="283050" cy="2992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dirty="0"/>
                      <a:t>More positional choice (so we expect greater 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r>
                      <a:rPr lang="en-US" sz="2400" dirty="0"/>
                      <a:t>)</a:t>
                    </a: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4A82F8-6BAB-B94A-9BDF-19BFB972DF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7827" y="4914325"/>
                    <a:ext cx="2423277" cy="12003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188" t="-4167"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/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𝜿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7863BC-63F4-DC65-EF11-CE2FF6813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4" y="3904064"/>
                <a:ext cx="6447567" cy="855042"/>
              </a:xfrm>
              <a:prstGeom prst="rect">
                <a:avLst/>
              </a:prstGeom>
              <a:blipFill>
                <a:blip r:embed="rId5"/>
                <a:stretch>
                  <a:fillRect l="-19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5BECCE4-918D-B6B0-8416-43B8510C35EA}"/>
              </a:ext>
            </a:extLst>
          </p:cNvPr>
          <p:cNvSpPr txBox="1"/>
          <p:nvPr/>
        </p:nvSpPr>
        <p:spPr>
          <a:xfrm>
            <a:off x="626515" y="4978400"/>
            <a:ext cx="391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243512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Thermodynamics: isothermal expansion of an ideal gas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D0149-3706-8FFF-AC44-57A41D91F5FB}"/>
                  </a:ext>
                </a:extLst>
              </p:cNvPr>
              <p:cNvSpPr txBox="1"/>
              <p:nvPr/>
            </p:nvSpPr>
            <p:spPr>
              <a:xfrm>
                <a:off x="4555196" y="3618364"/>
                <a:ext cx="7365255" cy="23062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You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kinda</a:t>
                </a:r>
                <a:r>
                  <a:rPr lang="en-US" sz="2400" dirty="0">
                    <a:ea typeface="Cambria Math" panose="02040503050406030204" pitchFamily="18" charset="0"/>
                  </a:rPr>
                  <a:t> know this already about ideal gases: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=&gt;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0D0149-3706-8FFF-AC44-57A41D91F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96" y="3618364"/>
                <a:ext cx="7365255" cy="2306272"/>
              </a:xfrm>
              <a:prstGeom prst="rect">
                <a:avLst/>
              </a:prstGeom>
              <a:blipFill>
                <a:blip r:embed="rId4"/>
                <a:stretch>
                  <a:fillRect l="-1205" t="-2747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𝜿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846642"/>
              </a:xfrm>
              <a:prstGeom prst="rect">
                <a:avLst/>
              </a:prstGeom>
              <a:blipFill>
                <a:blip r:embed="rId5"/>
                <a:stretch>
                  <a:fillRect l="-342" b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C0D1F8-2454-5EC3-3A51-5C47B5704C9D}"/>
              </a:ext>
            </a:extLst>
          </p:cNvPr>
          <p:cNvSpPr txBox="1"/>
          <p:nvPr/>
        </p:nvSpPr>
        <p:spPr>
          <a:xfrm>
            <a:off x="9185020" y="1937771"/>
            <a:ext cx="242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positional choice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57703A-FB22-DBAC-903A-50803726A4E8}"/>
              </a:ext>
            </a:extLst>
          </p:cNvPr>
          <p:cNvSpPr txBox="1"/>
          <p:nvPr/>
        </p:nvSpPr>
        <p:spPr>
          <a:xfrm>
            <a:off x="626515" y="4978400"/>
            <a:ext cx="391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4233242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Thermodynamics: isothermal expansion of an ideal gas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786241"/>
              </a:xfrm>
              <a:prstGeom prst="rect">
                <a:avLst/>
              </a:prstGeom>
              <a:blipFill>
                <a:blip r:embed="rId5"/>
                <a:stretch>
                  <a:fillRect l="-34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C0D1F8-2454-5EC3-3A51-5C47B5704C9D}"/>
              </a:ext>
            </a:extLst>
          </p:cNvPr>
          <p:cNvSpPr txBox="1"/>
          <p:nvPr/>
        </p:nvSpPr>
        <p:spPr>
          <a:xfrm>
            <a:off x="9185020" y="1937771"/>
            <a:ext cx="242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positional choice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43EDE-BB93-D5E9-4395-2538C6D4A535}"/>
              </a:ext>
            </a:extLst>
          </p:cNvPr>
          <p:cNvSpPr txBox="1"/>
          <p:nvPr/>
        </p:nvSpPr>
        <p:spPr>
          <a:xfrm>
            <a:off x="626515" y="4978400"/>
            <a:ext cx="3911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Thermodynamics (ideal gas)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2F5A3D-E1E6-BB77-50E1-E502919AFC11}"/>
                  </a:ext>
                </a:extLst>
              </p:cNvPr>
              <p:cNvSpPr txBox="1"/>
              <p:nvPr/>
            </p:nvSpPr>
            <p:spPr>
              <a:xfrm>
                <a:off x="4555196" y="3618364"/>
                <a:ext cx="7365255" cy="23062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ea typeface="Cambria Math" panose="02040503050406030204" pitchFamily="18" charset="0"/>
                  </a:rPr>
                  <a:t>You </a:t>
                </a:r>
                <a:r>
                  <a:rPr lang="en-US" sz="2400" dirty="0" err="1">
                    <a:ea typeface="Cambria Math" panose="02040503050406030204" pitchFamily="18" charset="0"/>
                  </a:rPr>
                  <a:t>kinda</a:t>
                </a:r>
                <a:r>
                  <a:rPr lang="en-US" sz="2400" dirty="0">
                    <a:ea typeface="Cambria Math" panose="02040503050406030204" pitchFamily="18" charset="0"/>
                  </a:rPr>
                  <a:t> know this already about ideal gases:</a:t>
                </a: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/>
                  <a:t>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=&gt;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1/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2F5A3D-E1E6-BB77-50E1-E502919AF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196" y="3618364"/>
                <a:ext cx="7365255" cy="2306272"/>
              </a:xfrm>
              <a:prstGeom prst="rect">
                <a:avLst/>
              </a:prstGeom>
              <a:blipFill>
                <a:blip r:embed="rId6"/>
                <a:stretch>
                  <a:fillRect l="-1205" t="-2747" b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436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Special Thermodynamics: isothermal expansion of an ideal gas, integrated form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3D6EC9-DA45-7375-F1B9-F7D0FDBCE44D}"/>
              </a:ext>
            </a:extLst>
          </p:cNvPr>
          <p:cNvSpPr txBox="1"/>
          <p:nvPr/>
        </p:nvSpPr>
        <p:spPr>
          <a:xfrm>
            <a:off x="4912838" y="874164"/>
            <a:ext cx="369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isothermal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/>
              <p:nvPr/>
            </p:nvSpPr>
            <p:spPr>
              <a:xfrm>
                <a:off x="626515" y="3904064"/>
                <a:ext cx="3698718" cy="786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EC20BC-9F40-A964-7D65-DBAD1DF1C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5" y="3904064"/>
                <a:ext cx="3698718" cy="786241"/>
              </a:xfrm>
              <a:prstGeom prst="rect">
                <a:avLst/>
              </a:prstGeom>
              <a:blipFill>
                <a:blip r:embed="rId5"/>
                <a:stretch>
                  <a:fillRect l="-342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AC0D1F8-2454-5EC3-3A51-5C47B5704C9D}"/>
              </a:ext>
            </a:extLst>
          </p:cNvPr>
          <p:cNvSpPr txBox="1"/>
          <p:nvPr/>
        </p:nvSpPr>
        <p:spPr>
          <a:xfrm>
            <a:off x="9185020" y="1937771"/>
            <a:ext cx="242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positional choice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543EDE-BB93-D5E9-4395-2538C6D4A535}"/>
              </a:ext>
            </a:extLst>
          </p:cNvPr>
          <p:cNvSpPr txBox="1"/>
          <p:nvPr/>
        </p:nvSpPr>
        <p:spPr>
          <a:xfrm>
            <a:off x="626515" y="4978400"/>
            <a:ext cx="3911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Special Thermodynamics (ideal gas)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FAE7E0-1034-9AF2-356D-C7CB01E617B5}"/>
                  </a:ext>
                </a:extLst>
              </p:cNvPr>
              <p:cNvSpPr txBox="1"/>
              <p:nvPr/>
            </p:nvSpPr>
            <p:spPr>
              <a:xfrm>
                <a:off x="4912839" y="4392997"/>
                <a:ext cx="5609466" cy="668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/>
                  <a:t> =&gt;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</m:t>
                    </m:r>
                    <m:r>
                      <a:rPr lang="en-US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FAE7E0-1034-9AF2-356D-C7CB01E61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39" y="4392997"/>
                <a:ext cx="5609466" cy="668068"/>
              </a:xfrm>
              <a:prstGeom prst="rect">
                <a:avLst/>
              </a:prstGeom>
              <a:blipFill>
                <a:blip r:embed="rId6"/>
                <a:stretch>
                  <a:fillRect l="-226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24313D3-D6E0-C88E-D96D-968B7CDC90C6}"/>
              </a:ext>
            </a:extLst>
          </p:cNvPr>
          <p:cNvGrpSpPr/>
          <p:nvPr/>
        </p:nvGrpSpPr>
        <p:grpSpPr>
          <a:xfrm>
            <a:off x="6272298" y="5135786"/>
            <a:ext cx="3720799" cy="1095009"/>
            <a:chOff x="1422470" y="4663249"/>
            <a:chExt cx="3720799" cy="109500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755FD64B-991D-4571-80F9-5DE8D0D9482E}"/>
                </a:ext>
              </a:extLst>
            </p:cNvPr>
            <p:cNvSpPr/>
            <p:nvPr/>
          </p:nvSpPr>
          <p:spPr>
            <a:xfrm rot="5400000">
              <a:off x="3004999" y="3597068"/>
              <a:ext cx="264012" cy="2396374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CD9FCB-8E1B-67D6-6CDA-7327969D8F65}"/>
                </a:ext>
              </a:extLst>
            </p:cNvPr>
            <p:cNvSpPr txBox="1"/>
            <p:nvPr/>
          </p:nvSpPr>
          <p:spPr>
            <a:xfrm>
              <a:off x="1422470" y="4927261"/>
              <a:ext cx="37207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 should probably commit this to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2026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Reversibility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E1C86-EA13-3769-710E-732AA4FDAF38}"/>
              </a:ext>
            </a:extLst>
          </p:cNvPr>
          <p:cNvSpPr txBox="1"/>
          <p:nvPr/>
        </p:nvSpPr>
        <p:spPr>
          <a:xfrm>
            <a:off x="518159" y="635875"/>
            <a:ext cx="1115568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a reversible process? We like to talk about three kinds of reversibility, actually:</a:t>
            </a:r>
          </a:p>
          <a:p>
            <a:endParaRPr lang="en-US" sz="2400" dirty="0"/>
          </a:p>
          <a:p>
            <a:r>
              <a:rPr lang="en-US" sz="2400" dirty="0"/>
              <a:t>We say a process is </a:t>
            </a:r>
            <a:r>
              <a:rPr lang="en-US" sz="2400" b="1" dirty="0"/>
              <a:t>thermally reversible </a:t>
            </a:r>
            <a:r>
              <a:rPr lang="en-US" sz="2400" dirty="0"/>
              <a:t>when there is </a:t>
            </a:r>
            <a:r>
              <a:rPr lang="en-US" sz="2400" b="1" dirty="0"/>
              <a:t>not a big temperature difference </a:t>
            </a:r>
            <a:r>
              <a:rPr lang="en-US" sz="2400" dirty="0"/>
              <a:t>between a system of interest and its surroundings.</a:t>
            </a:r>
          </a:p>
          <a:p>
            <a:endParaRPr lang="en-US" sz="2400" dirty="0"/>
          </a:p>
          <a:p>
            <a:r>
              <a:rPr lang="en-US" sz="2400" dirty="0"/>
              <a:t>We say a process is </a:t>
            </a:r>
            <a:r>
              <a:rPr lang="en-US" sz="2400" b="1" dirty="0"/>
              <a:t>mechanically reversible </a:t>
            </a:r>
            <a:r>
              <a:rPr lang="en-US" sz="2400" dirty="0"/>
              <a:t>when</a:t>
            </a:r>
            <a:r>
              <a:rPr lang="en-US" sz="2400" b="1" dirty="0"/>
              <a:t> </a:t>
            </a:r>
            <a:r>
              <a:rPr lang="en-US" sz="2400" dirty="0"/>
              <a:t>there’s </a:t>
            </a:r>
            <a:r>
              <a:rPr lang="en-US" sz="2400" b="1" dirty="0"/>
              <a:t>not a big pressure difference </a:t>
            </a:r>
            <a:r>
              <a:rPr lang="en-US" sz="2400" dirty="0"/>
              <a:t>between a system of interest and its surroundings.</a:t>
            </a:r>
          </a:p>
          <a:p>
            <a:endParaRPr lang="en-US" sz="2400" dirty="0"/>
          </a:p>
          <a:p>
            <a:r>
              <a:rPr lang="en-US" sz="2400" dirty="0"/>
              <a:t>We say a process is </a:t>
            </a:r>
            <a:r>
              <a:rPr lang="en-US" sz="2400" b="1" dirty="0"/>
              <a:t>chemically reversible </a:t>
            </a:r>
            <a:r>
              <a:rPr lang="en-US" sz="2400" dirty="0"/>
              <a:t>when a system is close to </a:t>
            </a:r>
            <a:r>
              <a:rPr lang="en-US" sz="2400" b="1" dirty="0"/>
              <a:t>chemical equilibrium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/>
              <a:t>Some examples …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glass of ice water, a little ice melts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add some instant coffee to water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balloon pops</a:t>
            </a:r>
          </a:p>
        </p:txBody>
      </p:sp>
    </p:spTree>
    <p:extLst>
      <p:ext uri="{BB962C8B-B14F-4D97-AF65-F5344CB8AC3E}">
        <p14:creationId xmlns:p14="http://schemas.microsoft.com/office/powerpoint/2010/main" val="4067437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 sample calculation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/>
              <p:nvPr/>
            </p:nvSpPr>
            <p:spPr>
              <a:xfrm>
                <a:off x="486936" y="4611106"/>
                <a:ext cx="11433515" cy="1014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</a:t>
                </a:r>
                <a:r>
                  <a:rPr lang="en-US" sz="2400" b="1" dirty="0"/>
                  <a:t>double</a:t>
                </a:r>
                <a:r>
                  <a:rPr lang="en-US" sz="2400" dirty="0"/>
                  <a:t> the size of a box containing 1 mole of gas. </a:t>
                </a:r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6" y="4611106"/>
                <a:ext cx="11433515" cy="1014380"/>
              </a:xfrm>
              <a:prstGeom prst="rect">
                <a:avLst/>
              </a:prstGeom>
              <a:blipFill>
                <a:blip r:embed="rId4"/>
                <a:stretch>
                  <a:fillRect l="-888" t="-3659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D416A4-FAB4-4E38-EA55-1AD2EBA7073E}"/>
              </a:ext>
            </a:extLst>
          </p:cNvPr>
          <p:cNvSpPr txBox="1"/>
          <p:nvPr/>
        </p:nvSpPr>
        <p:spPr>
          <a:xfrm>
            <a:off x="9194104" y="1863783"/>
            <a:ext cx="251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2x more positional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/>
              <p:nvPr/>
            </p:nvSpPr>
            <p:spPr>
              <a:xfrm>
                <a:off x="486936" y="3904064"/>
                <a:ext cx="10860617" cy="668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</m:t>
                    </m:r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(for an ideal gas)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6" y="3904064"/>
                <a:ext cx="10860617" cy="668068"/>
              </a:xfrm>
              <a:prstGeom prst="rect">
                <a:avLst/>
              </a:prstGeom>
              <a:blipFill>
                <a:blip r:embed="rId5"/>
                <a:stretch>
                  <a:fillRect l="-11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4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8189F6-FDA7-DC4A-A7E0-98F1005E9C29}"/>
              </a:ext>
            </a:extLst>
          </p:cNvPr>
          <p:cNvSpPr txBox="1"/>
          <p:nvPr/>
        </p:nvSpPr>
        <p:spPr>
          <a:xfrm>
            <a:off x="-1" y="-69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An unexpected generalization: this also works with solutes (?!?!)</a:t>
            </a:r>
            <a:endParaRPr lang="en-US" sz="2400" b="1" i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F5032A6-8FF1-C946-9D2D-5D9A14594B20}"/>
              </a:ext>
            </a:extLst>
          </p:cNvPr>
          <p:cNvGrpSpPr/>
          <p:nvPr/>
        </p:nvGrpSpPr>
        <p:grpSpPr>
          <a:xfrm>
            <a:off x="486936" y="782968"/>
            <a:ext cx="3698718" cy="3065826"/>
            <a:chOff x="2914252" y="774655"/>
            <a:chExt cx="3698718" cy="30658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8CC9344-5E1F-1049-8604-40854940F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14252" y="774655"/>
              <a:ext cx="3698718" cy="3065826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E36767-778C-8C47-88CA-BEBF89647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6985" y="3241964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/>
              <p:nvPr/>
            </p:nvSpPr>
            <p:spPr>
              <a:xfrm>
                <a:off x="486936" y="4611106"/>
                <a:ext cx="11433515" cy="190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Say we </a:t>
                </a:r>
                <a:r>
                  <a:rPr lang="en-US" sz="2400" b="1" dirty="0"/>
                  <a:t>double</a:t>
                </a:r>
                <a:r>
                  <a:rPr lang="en-US" sz="2400" dirty="0"/>
                  <a:t> the size of a box containing 1 mole of gas. </a:t>
                </a:r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Turns out, this calculation, and even the result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𝛥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way more general than it looks: it even works for </a:t>
                </a:r>
                <a:r>
                  <a:rPr lang="en-US" sz="2400" b="1" dirty="0"/>
                  <a:t>solutes that undergo a 2x dilution</a:t>
                </a:r>
                <a:r>
                  <a:rPr lang="en-US" sz="2400" dirty="0"/>
                  <a:t> (we’ll return to this later).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AACFFF-E2D4-A248-A5E4-A21B83CB2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6" y="4611106"/>
                <a:ext cx="11433515" cy="1908215"/>
              </a:xfrm>
              <a:prstGeom prst="rect">
                <a:avLst/>
              </a:prstGeom>
              <a:blipFill>
                <a:blip r:embed="rId4"/>
                <a:stretch>
                  <a:fillRect l="-888" t="-1974" r="-111" b="-5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3F73D12-AA9F-F044-9255-96282A8FAFC8}"/>
              </a:ext>
            </a:extLst>
          </p:cNvPr>
          <p:cNvGrpSpPr/>
          <p:nvPr/>
        </p:nvGrpSpPr>
        <p:grpSpPr>
          <a:xfrm>
            <a:off x="4697109" y="863927"/>
            <a:ext cx="7223342" cy="2693322"/>
            <a:chOff x="2219916" y="3840481"/>
            <a:chExt cx="7223342" cy="2693322"/>
          </a:xfrm>
          <a:solidFill>
            <a:schemeClr val="bg1">
              <a:alpha val="55000"/>
            </a:schemeClr>
          </a:solidFill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CB260E5-58A9-F249-BD60-28ED034654D1}"/>
                </a:ext>
              </a:extLst>
            </p:cNvPr>
            <p:cNvCxnSpPr>
              <a:cxnSpLocks/>
            </p:cNvCxnSpPr>
            <p:nvPr/>
          </p:nvCxnSpPr>
          <p:spPr>
            <a:xfrm>
              <a:off x="4596889" y="5370021"/>
              <a:ext cx="1632064" cy="0"/>
            </a:xfrm>
            <a:prstGeom prst="straightConnector1">
              <a:avLst/>
            </a:prstGeom>
            <a:grpFill/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0BF26A7-C63F-9B4A-A19F-3068E99D1A04}"/>
                </a:ext>
              </a:extLst>
            </p:cNvPr>
            <p:cNvGrpSpPr/>
            <p:nvPr/>
          </p:nvGrpSpPr>
          <p:grpSpPr>
            <a:xfrm>
              <a:off x="2219916" y="4588625"/>
              <a:ext cx="2177934" cy="1562792"/>
              <a:chOff x="2219916" y="4588625"/>
              <a:chExt cx="2177934" cy="1562792"/>
            </a:xfrm>
            <a:grpFill/>
          </p:grpSpPr>
          <p:sp>
            <p:nvSpPr>
              <p:cNvPr id="33" name="Frame 32">
                <a:extLst>
                  <a:ext uri="{FF2B5EF4-FFF2-40B4-BE49-F238E27FC236}">
                    <a16:creationId xmlns:a16="http://schemas.microsoft.com/office/drawing/2014/main" id="{D46EE68A-A9AA-1A4E-A3AA-687043C3645D}"/>
                  </a:ext>
                </a:extLst>
              </p:cNvPr>
              <p:cNvSpPr/>
              <p:nvPr/>
            </p:nvSpPr>
            <p:spPr>
              <a:xfrm>
                <a:off x="2219916" y="4588625"/>
                <a:ext cx="2177934" cy="1562792"/>
              </a:xfrm>
              <a:prstGeom prst="frame">
                <a:avLst>
                  <a:gd name="adj1" fmla="val 6117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970EBE2-DCCC-504A-8485-C702EB1E2BAF}"/>
                  </a:ext>
                </a:extLst>
              </p:cNvPr>
              <p:cNvGrpSpPr/>
              <p:nvPr/>
            </p:nvGrpSpPr>
            <p:grpSpPr>
              <a:xfrm>
                <a:off x="2631202" y="4966855"/>
                <a:ext cx="1292837" cy="702424"/>
                <a:chOff x="2631202" y="4966855"/>
                <a:chExt cx="1292837" cy="702424"/>
              </a:xfrm>
              <a:grpFill/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9D2D29E-4458-AA4A-9A7D-4BD337108A3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073DBA8-4283-0247-A024-C6360002EA0F}"/>
                    </a:ext>
                  </a:extLst>
                </p:cNvPr>
                <p:cNvSpPr/>
                <p:nvPr/>
              </p:nvSpPr>
              <p:spPr>
                <a:xfrm>
                  <a:off x="3167358" y="5370021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8F789C8-4AA6-034F-8742-3548E8ADFBAD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580E023-F9D1-124E-877B-334EA29C88F9}"/>
                </a:ext>
              </a:extLst>
            </p:cNvPr>
            <p:cNvGrpSpPr/>
            <p:nvPr/>
          </p:nvGrpSpPr>
          <p:grpSpPr>
            <a:xfrm>
              <a:off x="6395675" y="3840481"/>
              <a:ext cx="3047583" cy="2693322"/>
              <a:chOff x="6395675" y="3840481"/>
              <a:chExt cx="3047583" cy="2693322"/>
            </a:xfrm>
            <a:grpFill/>
          </p:grpSpPr>
          <p:sp>
            <p:nvSpPr>
              <p:cNvPr id="28" name="Frame 27">
                <a:extLst>
                  <a:ext uri="{FF2B5EF4-FFF2-40B4-BE49-F238E27FC236}">
                    <a16:creationId xmlns:a16="http://schemas.microsoft.com/office/drawing/2014/main" id="{195C7367-774C-A142-BFE2-C5A6F47FF03A}"/>
                  </a:ext>
                </a:extLst>
              </p:cNvPr>
              <p:cNvSpPr/>
              <p:nvPr/>
            </p:nvSpPr>
            <p:spPr>
              <a:xfrm>
                <a:off x="6395675" y="3840481"/>
                <a:ext cx="3047583" cy="2693322"/>
              </a:xfrm>
              <a:prstGeom prst="frame">
                <a:avLst>
                  <a:gd name="adj1" fmla="val 3648"/>
                </a:avLst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8CDDF72-928B-8349-80C7-0A0113EE2F3F}"/>
                  </a:ext>
                </a:extLst>
              </p:cNvPr>
              <p:cNvGrpSpPr/>
              <p:nvPr/>
            </p:nvGrpSpPr>
            <p:grpSpPr>
              <a:xfrm>
                <a:off x="7232854" y="4420293"/>
                <a:ext cx="1292837" cy="1899456"/>
                <a:chOff x="2631202" y="4966855"/>
                <a:chExt cx="1292837" cy="1899456"/>
              </a:xfrm>
              <a:grpFill/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FC1C52D3-B063-1241-AEDF-ECF09DA11383}"/>
                    </a:ext>
                  </a:extLst>
                </p:cNvPr>
                <p:cNvSpPr/>
                <p:nvPr/>
              </p:nvSpPr>
              <p:spPr>
                <a:xfrm>
                  <a:off x="2631202" y="5037513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D992154-CEBB-A54A-99BD-EDA4F33D2B59}"/>
                    </a:ext>
                  </a:extLst>
                </p:cNvPr>
                <p:cNvSpPr/>
                <p:nvPr/>
              </p:nvSpPr>
              <p:spPr>
                <a:xfrm>
                  <a:off x="3443459" y="6567053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8CA2890-E670-AA41-880E-E1BB44C47B80}"/>
                    </a:ext>
                  </a:extLst>
                </p:cNvPr>
                <p:cNvSpPr/>
                <p:nvPr/>
              </p:nvSpPr>
              <p:spPr>
                <a:xfrm>
                  <a:off x="3640989" y="4966855"/>
                  <a:ext cx="283050" cy="29925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D416A4-FAB4-4E38-EA55-1AD2EBA7073E}"/>
              </a:ext>
            </a:extLst>
          </p:cNvPr>
          <p:cNvSpPr txBox="1"/>
          <p:nvPr/>
        </p:nvSpPr>
        <p:spPr>
          <a:xfrm>
            <a:off x="9194104" y="1863783"/>
            <a:ext cx="2510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2x more positional choice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/>
              <p:nvPr/>
            </p:nvSpPr>
            <p:spPr>
              <a:xfrm>
                <a:off x="486936" y="3904064"/>
                <a:ext cx="10860617" cy="668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𝒏𝑹</m:t>
                    </m:r>
                    <m:r>
                      <a:rPr lang="en-US" sz="24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(for an ideal gas)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6FDECB-AE89-BC07-9F44-AD95F8C9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6" y="3904064"/>
                <a:ext cx="10860617" cy="668068"/>
              </a:xfrm>
              <a:prstGeom prst="rect">
                <a:avLst/>
              </a:prstGeom>
              <a:blipFill>
                <a:blip r:embed="rId5"/>
                <a:stretch>
                  <a:fillRect l="-117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E47B064-2073-F222-5E4F-6FDEA14B46E2}"/>
              </a:ext>
            </a:extLst>
          </p:cNvPr>
          <p:cNvSpPr/>
          <p:nvPr/>
        </p:nvSpPr>
        <p:spPr>
          <a:xfrm>
            <a:off x="4779249" y="1699008"/>
            <a:ext cx="2015250" cy="1399792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40F813-3B9B-30AC-1296-A1789CCD24AA}"/>
              </a:ext>
            </a:extLst>
          </p:cNvPr>
          <p:cNvSpPr/>
          <p:nvPr/>
        </p:nvSpPr>
        <p:spPr>
          <a:xfrm>
            <a:off x="8977723" y="949832"/>
            <a:ext cx="2845284" cy="2518582"/>
          </a:xfrm>
          <a:prstGeom prst="rect">
            <a:avLst/>
          </a:prstGeom>
          <a:solidFill>
            <a:schemeClr val="accent1">
              <a:alpha val="4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31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/>
              <p:nvPr/>
            </p:nvSpPr>
            <p:spPr>
              <a:xfrm>
                <a:off x="-1" y="-69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Summary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89F6-FDA7-DC4A-A7E0-98F1005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-6927"/>
                <a:ext cx="12192000" cy="461665"/>
              </a:xfrm>
              <a:prstGeom prst="rect">
                <a:avLst/>
              </a:prstGeom>
              <a:blipFill>
                <a:blip r:embed="rId3"/>
                <a:stretch>
                  <a:fillRect l="-832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186AA09-4070-A021-E383-A512719BBB9C}"/>
              </a:ext>
            </a:extLst>
          </p:cNvPr>
          <p:cNvGrpSpPr/>
          <p:nvPr/>
        </p:nvGrpSpPr>
        <p:grpSpPr>
          <a:xfrm>
            <a:off x="3520290" y="701241"/>
            <a:ext cx="6907494" cy="3216166"/>
            <a:chOff x="3520290" y="1590587"/>
            <a:chExt cx="6907494" cy="32161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751120-EF2D-2DD9-13A7-00604A9FC58F}"/>
                </a:ext>
              </a:extLst>
            </p:cNvPr>
            <p:cNvGrpSpPr/>
            <p:nvPr/>
          </p:nvGrpSpPr>
          <p:grpSpPr>
            <a:xfrm>
              <a:off x="3520290" y="1590587"/>
              <a:ext cx="6907494" cy="3216166"/>
              <a:chOff x="3729340" y="1572475"/>
              <a:chExt cx="6907494" cy="321616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0DAE76F-1E1E-3F11-E014-B7B065FFF9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3048"/>
              <a:stretch/>
            </p:blipFill>
            <p:spPr>
              <a:xfrm>
                <a:off x="3729340" y="1720459"/>
                <a:ext cx="4257040" cy="30681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7DDABB0-6DC3-D007-8EBA-4E952991DB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89289" y="3115076"/>
                    <a:ext cx="6147486" cy="66101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7DDABB0-6DC3-D007-8EBA-4E952991D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89289" y="3115076"/>
                    <a:ext cx="6147486" cy="66101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87BCCBB-1446-FB3C-581C-EB3D210CDF7E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348" y="1572475"/>
                    <a:ext cx="6147486" cy="66101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1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D87BCCBB-1446-FB3C-581C-EB3D210CD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9348" y="1572475"/>
                    <a:ext cx="6147486" cy="66101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A2506DD-C2A3-F3B8-D4A4-7FF612BB1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3844" y="4148078"/>
              <a:ext cx="1664310" cy="152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E1A6651-57BB-6D97-55FF-764B32EE3A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21063" y="3867558"/>
              <a:ext cx="1039660" cy="432920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E980082-7D48-0F81-4A00-7D028096309C}"/>
              </a:ext>
            </a:extLst>
          </p:cNvPr>
          <p:cNvSpPr txBox="1"/>
          <p:nvPr/>
        </p:nvSpPr>
        <p:spPr>
          <a:xfrm>
            <a:off x="546969" y="3917407"/>
            <a:ext cx="110980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Temperature: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 increases with temperature because of </a:t>
            </a:r>
            <a:r>
              <a:rPr lang="en-US" sz="2400" b="1" dirty="0"/>
              <a:t>more energy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heat capacity is constant, the increase is logarithmic with respect to temperature</a:t>
            </a:r>
          </a:p>
          <a:p>
            <a:r>
              <a:rPr lang="en-US" sz="2400" dirty="0"/>
              <a:t>Volume: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 increases with volume because of </a:t>
            </a:r>
            <a:r>
              <a:rPr lang="en-US" sz="2400" b="1" dirty="0"/>
              <a:t>more positional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it’s an ideal gas, the increase is logarithmic with respect to volume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positional idea will extend to solutes undergoing dilution (and other phenomena)</a:t>
            </a:r>
          </a:p>
        </p:txBody>
      </p:sp>
    </p:spTree>
    <p:extLst>
      <p:ext uri="{BB962C8B-B14F-4D97-AF65-F5344CB8AC3E}">
        <p14:creationId xmlns:p14="http://schemas.microsoft.com/office/powerpoint/2010/main" val="2386153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Now switching to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: isobaric heating 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9B3D58C-31E0-B4D3-5F72-7037087FFABC}"/>
              </a:ext>
            </a:extLst>
          </p:cNvPr>
          <p:cNvGrpSpPr/>
          <p:nvPr/>
        </p:nvGrpSpPr>
        <p:grpSpPr>
          <a:xfrm>
            <a:off x="-224629" y="1398494"/>
            <a:ext cx="6147486" cy="4216234"/>
            <a:chOff x="2499909" y="1398494"/>
            <a:chExt cx="6147486" cy="42162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A2DDEC-7AD5-3548-AEB2-1DB286647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561"/>
            <a:stretch/>
          </p:blipFill>
          <p:spPr>
            <a:xfrm>
              <a:off x="3332973" y="1398494"/>
              <a:ext cx="4654356" cy="325124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AE349-0593-D249-AB13-C294A3890C86}"/>
                    </a:ext>
                  </a:extLst>
                </p:cNvPr>
                <p:cNvSpPr txBox="1"/>
                <p:nvPr/>
              </p:nvSpPr>
              <p:spPr>
                <a:xfrm>
                  <a:off x="3332973" y="4716084"/>
                  <a:ext cx="4109431" cy="8986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𝑺</m:t>
                                        </m:r>
                                      </m:num>
                                      <m:den>
                                        <m:r>
                                          <a:rPr 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𝝏</m:t>
                                        </m:r>
                                        <m:r>
                                          <a:rPr lang="en-US" sz="2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𝒅𝑻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d>
                              <m:d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𝑑𝑃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AE349-0593-D249-AB13-C294A3890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2973" y="4716084"/>
                  <a:ext cx="4109431" cy="898644"/>
                </a:xfrm>
                <a:prstGeom prst="rect">
                  <a:avLst/>
                </a:prstGeom>
                <a:blipFill>
                  <a:blip r:embed="rId4"/>
                  <a:stretch>
                    <a:fillRect l="-617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/>
                <p:nvPr/>
              </p:nvSpPr>
              <p:spPr>
                <a:xfrm>
                  <a:off x="2499909" y="3454987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909" y="3454987"/>
                  <a:ext cx="6147486" cy="661015"/>
                </a:xfrm>
                <a:prstGeom prst="rect">
                  <a:avLst/>
                </a:prstGeom>
                <a:blipFill>
                  <a:blip r:embed="rId5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9251E57B-1CD5-FAE4-4654-F965BFF14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1619" y="3331923"/>
              <a:ext cx="1341543" cy="938828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986A18-4C6A-581D-9AD7-E3531447B301}"/>
                </a:ext>
              </a:extLst>
            </p:cNvPr>
            <p:cNvCxnSpPr>
              <a:cxnSpLocks/>
            </p:cNvCxnSpPr>
            <p:nvPr/>
          </p:nvCxnSpPr>
          <p:spPr>
            <a:xfrm>
              <a:off x="4369150" y="3615856"/>
              <a:ext cx="1726850" cy="704224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1584881" y="2390900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81" y="2390900"/>
                <a:ext cx="6147486" cy="661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CA5284-D86C-71EB-A60A-44291C846DA8}"/>
                  </a:ext>
                </a:extLst>
              </p:cNvPr>
              <p:cNvSpPr txBox="1"/>
              <p:nvPr/>
            </p:nvSpPr>
            <p:spPr>
              <a:xfrm>
                <a:off x="6095855" y="1654600"/>
                <a:ext cx="5574447" cy="2747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If we say the heat capacity is more or less constant, this integrates out to</a:t>
                </a:r>
              </a:p>
              <a:p>
                <a:r>
                  <a:rPr lang="en-US" sz="2400" dirty="0"/>
                  <a:t> </a:t>
                </a:r>
                <a:endParaRPr lang="en-US" sz="2400" i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𝒍𝒏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𝒊𝒏𝒊𝒕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CA5284-D86C-71EB-A60A-44291C846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855" y="1654600"/>
                <a:ext cx="5574447" cy="2747675"/>
              </a:xfrm>
              <a:prstGeom prst="rect">
                <a:avLst/>
              </a:prstGeom>
              <a:blipFill>
                <a:blip r:embed="rId7"/>
                <a:stretch>
                  <a:fillRect l="-18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DB2FE1-F59C-2DB3-3751-B06A55486473}"/>
                  </a:ext>
                </a:extLst>
              </p:cNvPr>
              <p:cNvSpPr txBox="1"/>
              <p:nvPr/>
            </p:nvSpPr>
            <p:spPr>
              <a:xfrm>
                <a:off x="608435" y="5681076"/>
                <a:ext cx="4109431" cy="8505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𝒅𝑻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DB2FE1-F59C-2DB3-3751-B06A55486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35" y="5681076"/>
                <a:ext cx="4109431" cy="850554"/>
              </a:xfrm>
              <a:prstGeom prst="rect">
                <a:avLst/>
              </a:prstGeom>
              <a:blipFill>
                <a:blip r:embed="rId8"/>
                <a:stretch>
                  <a:fillRect b="-1408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F817E370-41B4-CB0F-6524-1FE2F3EF48AA}"/>
              </a:ext>
            </a:extLst>
          </p:cNvPr>
          <p:cNvGrpSpPr/>
          <p:nvPr/>
        </p:nvGrpSpPr>
        <p:grpSpPr>
          <a:xfrm>
            <a:off x="5577263" y="4492149"/>
            <a:ext cx="3793745" cy="1105788"/>
            <a:chOff x="1420806" y="5474509"/>
            <a:chExt cx="3793745" cy="1105788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A38FE8FD-DFF1-AB47-1D01-6179AC69CDFD}"/>
                </a:ext>
              </a:extLst>
            </p:cNvPr>
            <p:cNvSpPr/>
            <p:nvPr/>
          </p:nvSpPr>
          <p:spPr>
            <a:xfrm rot="5400000">
              <a:off x="2968866" y="4413560"/>
              <a:ext cx="274791" cy="2396689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16B460-2B9F-AA1F-F8FD-2CF64CA6D19B}"/>
                </a:ext>
              </a:extLst>
            </p:cNvPr>
            <p:cNvSpPr txBox="1"/>
            <p:nvPr/>
          </p:nvSpPr>
          <p:spPr>
            <a:xfrm>
              <a:off x="1420806" y="5749300"/>
              <a:ext cx="3793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 should probably commit this to memory too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610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7370277-5FDE-6227-9D0C-FE8717C9FF36}"/>
              </a:ext>
            </a:extLst>
          </p:cNvPr>
          <p:cNvSpPr/>
          <p:nvPr/>
        </p:nvSpPr>
        <p:spPr>
          <a:xfrm>
            <a:off x="7138571" y="1383217"/>
            <a:ext cx="4409887" cy="2514044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6594F6-616A-FB4B-AE44-3F17B6FCA6F7}"/>
              </a:ext>
            </a:extLst>
          </p:cNvPr>
          <p:cNvSpPr txBox="1"/>
          <p:nvPr/>
        </p:nvSpPr>
        <p:spPr>
          <a:xfrm>
            <a:off x="-2" y="5431"/>
            <a:ext cx="1219200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Why isobaric heating increases entropy more than isochoric heating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B44EC27-9E00-B202-8FFF-5AEC2FFA3694}"/>
              </a:ext>
            </a:extLst>
          </p:cNvPr>
          <p:cNvGrpSpPr/>
          <p:nvPr/>
        </p:nvGrpSpPr>
        <p:grpSpPr>
          <a:xfrm>
            <a:off x="0" y="1710444"/>
            <a:ext cx="10136331" cy="6326459"/>
            <a:chOff x="4598974" y="3865072"/>
            <a:chExt cx="5137589" cy="3160680"/>
          </a:xfrm>
        </p:grpSpPr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DAEC4549-8C87-FFE2-8D93-B50B9C1469D8}"/>
                </a:ext>
              </a:extLst>
            </p:cNvPr>
            <p:cNvSpPr/>
            <p:nvPr/>
          </p:nvSpPr>
          <p:spPr>
            <a:xfrm>
              <a:off x="4980936" y="3877200"/>
              <a:ext cx="4755626" cy="2859578"/>
            </a:xfrm>
            <a:prstGeom prst="arc">
              <a:avLst>
                <a:gd name="adj1" fmla="val 11406114"/>
                <a:gd name="adj2" fmla="val 14388122"/>
              </a:avLst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B050"/>
                </a:solidFill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F30A965-9F43-5EFE-5D5F-3F36C3AC0428}"/>
                </a:ext>
              </a:extLst>
            </p:cNvPr>
            <p:cNvGrpSpPr/>
            <p:nvPr/>
          </p:nvGrpSpPr>
          <p:grpSpPr>
            <a:xfrm>
              <a:off x="4598974" y="3865072"/>
              <a:ext cx="5137589" cy="3160680"/>
              <a:chOff x="4598974" y="3865072"/>
              <a:chExt cx="5137589" cy="316068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87E2BDE-F8DE-A546-9D50-D1A04BABFA75}"/>
                  </a:ext>
                </a:extLst>
              </p:cNvPr>
              <p:cNvGrpSpPr/>
              <p:nvPr/>
            </p:nvGrpSpPr>
            <p:grpSpPr>
              <a:xfrm>
                <a:off x="4598974" y="4166174"/>
                <a:ext cx="5137589" cy="2859578"/>
                <a:chOff x="4450690" y="4178531"/>
                <a:chExt cx="5137589" cy="2859578"/>
              </a:xfrm>
            </p:grpSpPr>
            <p:sp>
              <p:nvSpPr>
                <p:cNvPr id="5" name="Arc 4">
                  <a:extLst>
                    <a:ext uri="{FF2B5EF4-FFF2-40B4-BE49-F238E27FC236}">
                      <a16:creationId xmlns:a16="http://schemas.microsoft.com/office/drawing/2014/main" id="{071E019B-7CE6-3742-8989-01E3FD2A6936}"/>
                    </a:ext>
                  </a:extLst>
                </p:cNvPr>
                <p:cNvSpPr/>
                <p:nvPr/>
              </p:nvSpPr>
              <p:spPr>
                <a:xfrm>
                  <a:off x="4832653" y="4178531"/>
                  <a:ext cx="4755626" cy="2859578"/>
                </a:xfrm>
                <a:prstGeom prst="arc">
                  <a:avLst>
                    <a:gd name="adj1" fmla="val 11406114"/>
                    <a:gd name="adj2" fmla="val 14388122"/>
                  </a:avLst>
                </a:prstGeom>
                <a:ln w="635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216BC535-2A6E-1E43-9EEC-0E9B0DAC0A50}"/>
                    </a:ext>
                  </a:extLst>
                </p:cNvPr>
                <p:cNvCxnSpPr/>
                <p:nvPr/>
              </p:nvCxnSpPr>
              <p:spPr>
                <a:xfrm>
                  <a:off x="4705005" y="5428211"/>
                  <a:ext cx="2377813" cy="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B66C95-FC80-2543-981D-18FBCC87D288}"/>
                    </a:ext>
                  </a:extLst>
                </p:cNvPr>
                <p:cNvSpPr txBox="1"/>
                <p:nvPr/>
              </p:nvSpPr>
              <p:spPr>
                <a:xfrm>
                  <a:off x="6050527" y="5486353"/>
                  <a:ext cx="8715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2478F0BE-6551-B34F-A36C-9EDA3DF10E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05005" y="4178531"/>
                  <a:ext cx="0" cy="1249680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6C752-D212-664E-8842-5045AE3A5E6F}"/>
                    </a:ext>
                  </a:extLst>
                </p:cNvPr>
                <p:cNvSpPr txBox="1"/>
                <p:nvPr/>
              </p:nvSpPr>
              <p:spPr>
                <a:xfrm>
                  <a:off x="4450690" y="4336831"/>
                  <a:ext cx="8715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1EEFB80-A052-94AB-0449-E9DB49F2099D}"/>
                  </a:ext>
                </a:extLst>
              </p:cNvPr>
              <p:cNvSpPr txBox="1"/>
              <p:nvPr/>
            </p:nvSpPr>
            <p:spPr>
              <a:xfrm rot="19967449">
                <a:off x="5485346" y="3865072"/>
                <a:ext cx="1248032" cy="18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isobaric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A8C085-43FE-F36D-6166-B43EFBA3A2CC}"/>
                  </a:ext>
                </a:extLst>
              </p:cNvPr>
              <p:cNvSpPr txBox="1"/>
              <p:nvPr/>
            </p:nvSpPr>
            <p:spPr>
              <a:xfrm rot="19967449">
                <a:off x="5550909" y="4496624"/>
                <a:ext cx="1248032" cy="184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isochoric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14B593-D068-A7D8-06B7-3C6ACEE0BAB7}"/>
                  </a:ext>
                </a:extLst>
              </p:cNvPr>
              <p:cNvSpPr txBox="1"/>
              <p:nvPr/>
            </p:nvSpPr>
            <p:spPr>
              <a:xfrm>
                <a:off x="2796420" y="1138390"/>
                <a:ext cx="4221224" cy="845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𝒊𝒏𝒊𝒕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14B593-D068-A7D8-06B7-3C6ACEE0B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20" y="1138390"/>
                <a:ext cx="4221224" cy="845937"/>
              </a:xfrm>
              <a:prstGeom prst="rect">
                <a:avLst/>
              </a:prstGeom>
              <a:blipFill>
                <a:blip r:embed="rId2"/>
                <a:stretch>
                  <a:fillRect l="-300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7D2A1-DAAE-8BF1-D7E3-8233A1559300}"/>
                  </a:ext>
                </a:extLst>
              </p:cNvPr>
              <p:cNvSpPr txBox="1"/>
              <p:nvPr/>
            </p:nvSpPr>
            <p:spPr>
              <a:xfrm>
                <a:off x="3250605" y="2656502"/>
                <a:ext cx="3315288" cy="845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𝒊𝒏𝒊𝒕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57D2A1-DAAE-8BF1-D7E3-8233A155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605" y="2656502"/>
                <a:ext cx="3315288" cy="845937"/>
              </a:xfrm>
              <a:prstGeom prst="rect">
                <a:avLst/>
              </a:prstGeom>
              <a:blipFill>
                <a:blip r:embed="rId3"/>
                <a:stretch>
                  <a:fillRect l="-382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66F4A8A-91A3-F5E5-2EED-42A6A535509D}"/>
              </a:ext>
            </a:extLst>
          </p:cNvPr>
          <p:cNvGrpSpPr/>
          <p:nvPr/>
        </p:nvGrpSpPr>
        <p:grpSpPr>
          <a:xfrm>
            <a:off x="7678433" y="4230849"/>
            <a:ext cx="3330165" cy="2055647"/>
            <a:chOff x="7678433" y="4230849"/>
            <a:chExt cx="3330165" cy="20556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EF20E1-1538-9F19-3BC4-19DBE9136C47}"/>
                </a:ext>
              </a:extLst>
            </p:cNvPr>
            <p:cNvGrpSpPr/>
            <p:nvPr/>
          </p:nvGrpSpPr>
          <p:grpSpPr>
            <a:xfrm>
              <a:off x="7678433" y="4766152"/>
              <a:ext cx="3330165" cy="1520344"/>
              <a:chOff x="6565370" y="3729594"/>
              <a:chExt cx="2157474" cy="1175571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CA7A37-F353-D7CC-D27C-45B94CFCA34F}"/>
                  </a:ext>
                </a:extLst>
              </p:cNvPr>
              <p:cNvSpPr/>
              <p:nvPr/>
            </p:nvSpPr>
            <p:spPr>
              <a:xfrm>
                <a:off x="6565370" y="3729594"/>
                <a:ext cx="2157474" cy="117557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29CD87-5864-F6C7-98A0-FAB396DDBCBF}"/>
                  </a:ext>
                </a:extLst>
              </p:cNvPr>
              <p:cNvSpPr txBox="1"/>
              <p:nvPr/>
            </p:nvSpPr>
            <p:spPr>
              <a:xfrm>
                <a:off x="6696661" y="3864511"/>
                <a:ext cx="1958029" cy="928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Heating at constant volume, so increase in thermal entropy only</a:t>
                </a: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A31B88-7105-8079-2CA5-5C9536BB2CF4}"/>
                </a:ext>
              </a:extLst>
            </p:cNvPr>
            <p:cNvSpPr txBox="1"/>
            <p:nvPr/>
          </p:nvSpPr>
          <p:spPr>
            <a:xfrm>
              <a:off x="8027485" y="4230849"/>
              <a:ext cx="26320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Isochoric heating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F04E1C-1A85-63F4-865A-6B478E75A27F}"/>
              </a:ext>
            </a:extLst>
          </p:cNvPr>
          <p:cNvGrpSpPr/>
          <p:nvPr/>
        </p:nvGrpSpPr>
        <p:grpSpPr>
          <a:xfrm>
            <a:off x="7678433" y="1855409"/>
            <a:ext cx="3330165" cy="1569660"/>
            <a:chOff x="6565370" y="3729594"/>
            <a:chExt cx="2157474" cy="121370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41A6823-3E8F-342F-2C1D-152A5DDDB69A}"/>
                </a:ext>
              </a:extLst>
            </p:cNvPr>
            <p:cNvSpPr/>
            <p:nvPr/>
          </p:nvSpPr>
          <p:spPr>
            <a:xfrm>
              <a:off x="6565370" y="3729594"/>
              <a:ext cx="2157474" cy="12137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D43E8F-85E6-ABF3-0FEE-56A977EFC397}"/>
                </a:ext>
              </a:extLst>
            </p:cNvPr>
            <p:cNvSpPr txBox="1"/>
            <p:nvPr/>
          </p:nvSpPr>
          <p:spPr>
            <a:xfrm>
              <a:off x="6849779" y="3729594"/>
              <a:ext cx="1804911" cy="1213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Heating at constant pressure =&gt; more in thermal </a:t>
              </a:r>
              <a:r>
                <a:rPr lang="en-US" sz="2400" i="1" dirty="0"/>
                <a:t>and</a:t>
              </a:r>
              <a:r>
                <a:rPr lang="en-US" sz="2400" dirty="0"/>
                <a:t> positional entropy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03C846D-28BC-7DDE-50CF-31CC2B8C64B8}"/>
              </a:ext>
            </a:extLst>
          </p:cNvPr>
          <p:cNvSpPr txBox="1"/>
          <p:nvPr/>
        </p:nvSpPr>
        <p:spPr>
          <a:xfrm>
            <a:off x="7996675" y="814678"/>
            <a:ext cx="2693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Isobaric heating</a:t>
            </a:r>
          </a:p>
        </p:txBody>
      </p:sp>
    </p:spTree>
    <p:extLst>
      <p:ext uri="{BB962C8B-B14F-4D97-AF65-F5344CB8AC3E}">
        <p14:creationId xmlns:p14="http://schemas.microsoft.com/office/powerpoint/2010/main" val="2720029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other dimension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: isothermal changes in pressure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9B3D58C-31E0-B4D3-5F72-7037087FFABC}"/>
              </a:ext>
            </a:extLst>
          </p:cNvPr>
          <p:cNvGrpSpPr/>
          <p:nvPr/>
        </p:nvGrpSpPr>
        <p:grpSpPr>
          <a:xfrm>
            <a:off x="-224629" y="1398494"/>
            <a:ext cx="6147486" cy="4560468"/>
            <a:chOff x="2499909" y="1398494"/>
            <a:chExt cx="6147486" cy="456046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A2DDEC-7AD5-3548-AEB2-1DB286647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561"/>
            <a:stretch/>
          </p:blipFill>
          <p:spPr>
            <a:xfrm>
              <a:off x="3332973" y="1398494"/>
              <a:ext cx="4654356" cy="325124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AE349-0593-D249-AB13-C294A3890C86}"/>
                    </a:ext>
                  </a:extLst>
                </p:cNvPr>
                <p:cNvSpPr txBox="1"/>
                <p:nvPr/>
              </p:nvSpPr>
              <p:spPr>
                <a:xfrm>
                  <a:off x="3788246" y="5108408"/>
                  <a:ext cx="3570812" cy="85055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</m:t>
                                    </m:r>
                                  </m:num>
                                  <m:den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𝝏</m:t>
                                    </m:r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𝑷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𝒅𝑷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AE349-0593-D249-AB13-C294A3890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8246" y="5108408"/>
                  <a:ext cx="3570812" cy="850554"/>
                </a:xfrm>
                <a:prstGeom prst="rect">
                  <a:avLst/>
                </a:prstGeom>
                <a:blipFill>
                  <a:blip r:embed="rId4"/>
                  <a:stretch>
                    <a:fillRect b="-1408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/>
                <p:nvPr/>
              </p:nvSpPr>
              <p:spPr>
                <a:xfrm>
                  <a:off x="2499909" y="3454987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909" y="3454987"/>
                  <a:ext cx="6147486" cy="661015"/>
                </a:xfrm>
                <a:prstGeom prst="rect">
                  <a:avLst/>
                </a:prstGeom>
                <a:blipFill>
                  <a:blip r:embed="rId5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9251E57B-1CD5-FAE4-4654-F965BFF14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1619" y="3331923"/>
              <a:ext cx="1341543" cy="938828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986A18-4C6A-581D-9AD7-E3531447B301}"/>
                </a:ext>
              </a:extLst>
            </p:cNvPr>
            <p:cNvCxnSpPr>
              <a:cxnSpLocks/>
            </p:cNvCxnSpPr>
            <p:nvPr/>
          </p:nvCxnSpPr>
          <p:spPr>
            <a:xfrm>
              <a:off x="4369150" y="3615856"/>
              <a:ext cx="1726850" cy="704224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1584881" y="2390900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81" y="2390900"/>
                <a:ext cx="6147486" cy="661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9AD7A-68E1-BFEF-E6EA-D55CE221C90A}"/>
                  </a:ext>
                </a:extLst>
              </p:cNvPr>
              <p:cNvSpPr txBox="1"/>
              <p:nvPr/>
            </p:nvSpPr>
            <p:spPr>
              <a:xfrm>
                <a:off x="5295810" y="1242618"/>
                <a:ext cx="6553289" cy="23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Turns out, the General Thermodynamic result is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9AD7A-68E1-BFEF-E6EA-D55CE221C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10" y="1242618"/>
                <a:ext cx="6553289" cy="2327881"/>
              </a:xfrm>
              <a:prstGeom prst="rect">
                <a:avLst/>
              </a:prstGeom>
              <a:blipFill>
                <a:blip r:embed="rId7"/>
                <a:stretch>
                  <a:fillRect l="-1547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5A534D-929B-CCB0-6471-E555A7F06438}"/>
              </a:ext>
            </a:extLst>
          </p:cNvPr>
          <p:cNvSpPr txBox="1"/>
          <p:nvPr/>
        </p:nvSpPr>
        <p:spPr>
          <a:xfrm>
            <a:off x="6973011" y="3331923"/>
            <a:ext cx="4072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(Also an arms-around the box Maxwell equation  thing ... get to this Friday)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6F8185-44E7-B8F8-0E55-0E3A28CE20D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1056"/>
          <a:stretch/>
        </p:blipFill>
        <p:spPr>
          <a:xfrm>
            <a:off x="7395470" y="4512749"/>
            <a:ext cx="2592505" cy="197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2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other dimension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: isothermal changes in pressure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8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9B3D58C-31E0-B4D3-5F72-7037087FFABC}"/>
              </a:ext>
            </a:extLst>
          </p:cNvPr>
          <p:cNvGrpSpPr/>
          <p:nvPr/>
        </p:nvGrpSpPr>
        <p:grpSpPr>
          <a:xfrm>
            <a:off x="-224629" y="1398494"/>
            <a:ext cx="6147486" cy="4503018"/>
            <a:chOff x="2499909" y="1398494"/>
            <a:chExt cx="6147486" cy="45030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7A2DDEC-7AD5-3548-AEB2-1DB286647B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561"/>
            <a:stretch/>
          </p:blipFill>
          <p:spPr>
            <a:xfrm>
              <a:off x="3332973" y="1398494"/>
              <a:ext cx="4654356" cy="325124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AE349-0593-D249-AB13-C294A3890C86}"/>
                    </a:ext>
                  </a:extLst>
                </p:cNvPr>
                <p:cNvSpPr txBox="1"/>
                <p:nvPr/>
              </p:nvSpPr>
              <p:spPr>
                <a:xfrm>
                  <a:off x="3787298" y="5117708"/>
                  <a:ext cx="3708598" cy="783804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𝒅𝑷</m:t>
                        </m:r>
                      </m:oMath>
                    </m:oMathPara>
                  </a14:m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AE349-0593-D249-AB13-C294A3890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7298" y="5117708"/>
                  <a:ext cx="3708598" cy="783804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/>
                <p:nvPr/>
              </p:nvSpPr>
              <p:spPr>
                <a:xfrm>
                  <a:off x="2499909" y="3454987"/>
                  <a:ext cx="6147486" cy="6610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6A2CC0B-185B-2341-8BA7-87BD1A7AB4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9909" y="3454987"/>
                  <a:ext cx="6147486" cy="661015"/>
                </a:xfrm>
                <a:prstGeom prst="rect">
                  <a:avLst/>
                </a:prstGeom>
                <a:blipFill>
                  <a:blip r:embed="rId5"/>
                  <a:stretch>
                    <a:fillRect b="-1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9251E57B-1CD5-FAE4-4654-F965BFF14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41619" y="3331923"/>
              <a:ext cx="1341543" cy="938828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986A18-4C6A-581D-9AD7-E3531447B301}"/>
                </a:ext>
              </a:extLst>
            </p:cNvPr>
            <p:cNvCxnSpPr>
              <a:cxnSpLocks/>
            </p:cNvCxnSpPr>
            <p:nvPr/>
          </p:nvCxnSpPr>
          <p:spPr>
            <a:xfrm>
              <a:off x="4369150" y="3615856"/>
              <a:ext cx="1726850" cy="704224"/>
            </a:xfrm>
            <a:prstGeom prst="straightConnector1">
              <a:avLst/>
            </a:prstGeom>
            <a:ln w="635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/>
              <p:nvPr/>
            </p:nvSpPr>
            <p:spPr>
              <a:xfrm>
                <a:off x="1584881" y="2390900"/>
                <a:ext cx="6147486" cy="66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979650-8FBA-2A45-8137-6EC036B3B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881" y="2390900"/>
                <a:ext cx="6147486" cy="6610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9AD7A-68E1-BFEF-E6EA-D55CE221C90A}"/>
                  </a:ext>
                </a:extLst>
              </p:cNvPr>
              <p:cNvSpPr txBox="1"/>
              <p:nvPr/>
            </p:nvSpPr>
            <p:spPr>
              <a:xfrm>
                <a:off x="5295810" y="1242618"/>
                <a:ext cx="6553289" cy="2327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Turns out, the </a:t>
                </a:r>
                <a:r>
                  <a:rPr lang="en-US" sz="2400" b="1" dirty="0"/>
                  <a:t>General Thermodynamic </a:t>
                </a:r>
                <a:r>
                  <a:rPr lang="en-US" sz="2400" dirty="0"/>
                  <a:t>result is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9AD7A-68E1-BFEF-E6EA-D55CE221C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810" y="1242618"/>
                <a:ext cx="6553289" cy="2327881"/>
              </a:xfrm>
              <a:prstGeom prst="rect">
                <a:avLst/>
              </a:prstGeom>
              <a:blipFill>
                <a:blip r:embed="rId7"/>
                <a:stretch>
                  <a:fillRect l="-1547" t="-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02CA9-511E-8152-E759-3C10DC915639}"/>
              </a:ext>
            </a:extLst>
          </p:cNvPr>
          <p:cNvSpPr txBox="1"/>
          <p:nvPr/>
        </p:nvSpPr>
        <p:spPr>
          <a:xfrm>
            <a:off x="1062760" y="6047964"/>
            <a:ext cx="3911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General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66162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Heating, changes in temperature, and heat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7BCA78-36F9-5EF7-951C-338EEC4F33E4}"/>
                  </a:ext>
                </a:extLst>
              </p:cNvPr>
              <p:cNvSpPr txBox="1"/>
              <p:nvPr/>
            </p:nvSpPr>
            <p:spPr>
              <a:xfrm>
                <a:off x="116378" y="518592"/>
                <a:ext cx="119038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general idea that’s worth revisiting here is that w</a:t>
                </a:r>
                <a:r>
                  <a:rPr lang="en-US" sz="2400" dirty="0">
                    <a:solidFill>
                      <a:schemeClr val="tx1"/>
                    </a:solidFill>
                  </a:rPr>
                  <a:t>hen you add/take away heat to something, its temperature changes according to</a:t>
                </a: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where the heat capacity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) depends on conditions: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7BCA78-36F9-5EF7-951C-338EEC4F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8" y="518592"/>
                <a:ext cx="11903826" cy="2308324"/>
              </a:xfrm>
              <a:prstGeom prst="rect">
                <a:avLst/>
              </a:prstGeom>
              <a:blipFill>
                <a:blip r:embed="rId2"/>
                <a:stretch>
                  <a:fillRect l="-853" t="-2186" r="-107" b="-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69304AE-B86B-A730-1C35-8F9031AF27EF}"/>
              </a:ext>
            </a:extLst>
          </p:cNvPr>
          <p:cNvGrpSpPr/>
          <p:nvPr/>
        </p:nvGrpSpPr>
        <p:grpSpPr>
          <a:xfrm>
            <a:off x="451658" y="3008035"/>
            <a:ext cx="11568546" cy="832457"/>
            <a:chOff x="451658" y="3710399"/>
            <a:chExt cx="11568546" cy="8324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/>
                <p:nvPr/>
              </p:nvSpPr>
              <p:spPr>
                <a:xfrm>
                  <a:off x="451658" y="3711859"/>
                  <a:ext cx="5644342" cy="830997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Constant-volume heating</a:t>
                  </a:r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58" y="3711859"/>
                  <a:ext cx="5644342" cy="830997"/>
                </a:xfrm>
                <a:prstGeom prst="rect">
                  <a:avLst/>
                </a:prstGeom>
                <a:blipFill>
                  <a:blip r:embed="rId3"/>
                  <a:stretch>
                    <a:fillRect t="-2899" b="-5797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/>
                <p:nvPr/>
              </p:nvSpPr>
              <p:spPr>
                <a:xfrm>
                  <a:off x="6375862" y="3710399"/>
                  <a:ext cx="5644342" cy="830997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Constant-pressure heating</a:t>
                  </a:r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862" y="3710399"/>
                  <a:ext cx="5644342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4348" b="-5797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4A1E1-A0DF-94F4-7923-59E8F9A09061}"/>
                  </a:ext>
                </a:extLst>
              </p:cNvPr>
              <p:cNvSpPr txBox="1"/>
              <p:nvPr/>
            </p:nvSpPr>
            <p:spPr>
              <a:xfrm>
                <a:off x="77826" y="4099663"/>
                <a:ext cx="12047913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Some notes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),  heat </a:t>
                </a:r>
                <a:r>
                  <a:rPr lang="en-US" sz="2400" b="1" dirty="0"/>
                  <a:t>goes</a:t>
                </a:r>
                <a:r>
                  <a:rPr lang="en-US" sz="2400" dirty="0"/>
                  <a:t> </a:t>
                </a:r>
                <a:r>
                  <a:rPr lang="en-US" sz="2400" b="1" dirty="0"/>
                  <a:t>into</a:t>
                </a:r>
                <a:r>
                  <a:rPr lang="en-US" sz="2400" dirty="0"/>
                  <a:t> the system &amp; the system tends* to get </a:t>
                </a:r>
                <a:r>
                  <a:rPr lang="en-US" sz="2400" b="1" dirty="0"/>
                  <a:t>hotter</a:t>
                </a: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),  heat </a:t>
                </a:r>
                <a:r>
                  <a:rPr lang="en-US" sz="2400" b="1" dirty="0"/>
                  <a:t>comes out </a:t>
                </a:r>
                <a:r>
                  <a:rPr lang="en-US" sz="2400" dirty="0"/>
                  <a:t>of the system and the system tends* to get </a:t>
                </a:r>
                <a:r>
                  <a:rPr lang="en-US" sz="2400" b="1" dirty="0"/>
                  <a:t>colder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*When melting/boiling, etc., heat can go in but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b/c that’s how phase transitions work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F4A1E1-A0DF-94F4-7923-59E8F9A09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6" y="4099663"/>
                <a:ext cx="12047913" cy="1938992"/>
              </a:xfrm>
              <a:prstGeom prst="rect">
                <a:avLst/>
              </a:prstGeom>
              <a:blipFill>
                <a:blip r:embed="rId5"/>
                <a:stretch>
                  <a:fillRect l="-843" t="-3268" r="-105" b="-6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11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Combining these ideas (and doing a little algebra)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9304AE-B86B-A730-1C35-8F9031AF27EF}"/>
              </a:ext>
            </a:extLst>
          </p:cNvPr>
          <p:cNvGrpSpPr/>
          <p:nvPr/>
        </p:nvGrpSpPr>
        <p:grpSpPr>
          <a:xfrm>
            <a:off x="351907" y="1399469"/>
            <a:ext cx="11568546" cy="1531302"/>
            <a:chOff x="451658" y="3710399"/>
            <a:chExt cx="11568546" cy="1531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/>
                <p:nvPr/>
              </p:nvSpPr>
              <p:spPr>
                <a:xfrm>
                  <a:off x="451658" y="3711859"/>
                  <a:ext cx="5644342" cy="1529842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Constant-volume, reversible heating</a:t>
                  </a:r>
                </a:p>
                <a:p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58" y="3711859"/>
                  <a:ext cx="5644342" cy="1529842"/>
                </a:xfrm>
                <a:prstGeom prst="rect">
                  <a:avLst/>
                </a:prstGeom>
                <a:blipFill>
                  <a:blip r:embed="rId2"/>
                  <a:stretch>
                    <a:fillRect t="-1600" b="-1600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/>
                <p:nvPr/>
              </p:nvSpPr>
              <p:spPr>
                <a:xfrm>
                  <a:off x="6375862" y="3710399"/>
                  <a:ext cx="5644342" cy="1529842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Constant-pressure, reversible heating</a:t>
                  </a:r>
                </a:p>
                <a:p>
                  <a:pPr algn="ctr"/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𝑟𝑒𝑣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862" y="3710399"/>
                  <a:ext cx="5644342" cy="1529842"/>
                </a:xfrm>
                <a:prstGeom prst="rect">
                  <a:avLst/>
                </a:prstGeom>
                <a:blipFill>
                  <a:blip r:embed="rId3"/>
                  <a:stretch>
                    <a:fillRect t="-1600" b="-1600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796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Thermodynamic Definition of Entropy relates heat input/output to a change in entropy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9DFFD1-8ECF-D32D-1563-8348B8CB80AF}"/>
              </a:ext>
            </a:extLst>
          </p:cNvPr>
          <p:cNvGrpSpPr/>
          <p:nvPr/>
        </p:nvGrpSpPr>
        <p:grpSpPr>
          <a:xfrm>
            <a:off x="252153" y="1187957"/>
            <a:ext cx="11687694" cy="4484754"/>
            <a:chOff x="266008" y="733368"/>
            <a:chExt cx="11687694" cy="4484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68EEFAF-4F44-DB45-8953-6405773D8D7B}"/>
                    </a:ext>
                  </a:extLst>
                </p:cNvPr>
                <p:cNvSpPr txBox="1"/>
                <p:nvPr/>
              </p:nvSpPr>
              <p:spPr>
                <a:xfrm>
                  <a:off x="266008" y="733368"/>
                  <a:ext cx="11687694" cy="4484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Why’d we take that last step? It has to do with entropy. Specifically, the </a:t>
                  </a:r>
                  <a:r>
                    <a:rPr lang="en-US" sz="2400" b="1" dirty="0"/>
                    <a:t>Thermodynamic Definition of Entropy (TDE)</a:t>
                  </a:r>
                  <a:r>
                    <a:rPr lang="en-US" sz="2400" dirty="0"/>
                    <a:t>:</a:t>
                  </a:r>
                </a:p>
                <a:p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𝒓𝒆𝒗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𝒅𝑺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r>
                    <a:rPr lang="en-US" sz="2400" u="sng" dirty="0"/>
                    <a:t>Embedded in the TDE: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2400" dirty="0"/>
                    <a:t>Adding heat to a system means </a:t>
                  </a:r>
                  <a14:m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𝑟𝑒𝑣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sz="2400" dirty="0"/>
                    <a:t>, so the system’s entropy will go up. Conversely, removing heat will make a system’s entropy go down.</a:t>
                  </a:r>
                </a:p>
                <a:p>
                  <a:pPr marL="457200" indent="-457200">
                    <a:buFont typeface="+mj-lt"/>
                    <a:buAutoNum type="arabicPeriod"/>
                  </a:pPr>
                  <a:r>
                    <a:rPr lang="en-US" sz="2400" dirty="0"/>
                    <a:t>For a given amount of added heat (</a:t>
                  </a:r>
                  <a14:m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𝒓𝒆𝒗</m:t>
                          </m:r>
                        </m:sub>
                      </m:sSub>
                    </m:oMath>
                  </a14:m>
                  <a:r>
                    <a:rPr lang="en-US" sz="2400" dirty="0"/>
                    <a:t>), there’s more entropy impact (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𝒅𝑺</m:t>
                      </m:r>
                    </m:oMath>
                  </a14:m>
                  <a:r>
                    <a:rPr lang="en-US" sz="2400" dirty="0"/>
                    <a:t> is bigger) when the temperature is low – like shouting into a quiet room. Conversely, if the temperature is already high, the entropy impact is less – like shouting into a noisy room.</a:t>
                  </a: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068EEFAF-4F44-DB45-8953-6405773D8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008" y="733368"/>
                  <a:ext cx="11687694" cy="4484754"/>
                </a:xfrm>
                <a:prstGeom prst="rect">
                  <a:avLst/>
                </a:prstGeom>
                <a:blipFill>
                  <a:blip r:embed="rId3"/>
                  <a:stretch>
                    <a:fillRect l="-759" t="-1130" b="-22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3C4D4894-2377-224C-B5E9-B8F3BD4CAE18}"/>
                </a:ext>
              </a:extLst>
            </p:cNvPr>
            <p:cNvSpPr/>
            <p:nvPr/>
          </p:nvSpPr>
          <p:spPr>
            <a:xfrm>
              <a:off x="4897322" y="1684421"/>
              <a:ext cx="2481609" cy="1102955"/>
            </a:xfrm>
            <a:prstGeom prst="fram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357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-272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This lets us find the change in entropy from a temperature change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9304AE-B86B-A730-1C35-8F9031AF27EF}"/>
              </a:ext>
            </a:extLst>
          </p:cNvPr>
          <p:cNvGrpSpPr/>
          <p:nvPr/>
        </p:nvGrpSpPr>
        <p:grpSpPr>
          <a:xfrm>
            <a:off x="311727" y="1981734"/>
            <a:ext cx="11568546" cy="1523928"/>
            <a:chOff x="451658" y="3710399"/>
            <a:chExt cx="11568546" cy="1523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/>
                <p:nvPr/>
              </p:nvSpPr>
              <p:spPr>
                <a:xfrm>
                  <a:off x="451658" y="3711859"/>
                  <a:ext cx="5644342" cy="1522468"/>
                </a:xfrm>
                <a:prstGeom prst="rect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Constant-volume, reversible heating</a:t>
                  </a:r>
                </a:p>
                <a:p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m:oMathPara>
                  </a14:m>
                  <a:endParaRPr lang="en-US" sz="24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A8959BC-96C2-D4EF-C536-66778359E4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658" y="3711859"/>
                  <a:ext cx="5644342" cy="1522468"/>
                </a:xfrm>
                <a:prstGeom prst="rect">
                  <a:avLst/>
                </a:prstGeom>
                <a:blipFill>
                  <a:blip r:embed="rId2"/>
                  <a:stretch>
                    <a:fillRect t="-1613" b="-806"/>
                  </a:stretch>
                </a:blipFill>
                <a:ln w="38100"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/>
                <p:nvPr/>
              </p:nvSpPr>
              <p:spPr>
                <a:xfrm>
                  <a:off x="6375862" y="3710399"/>
                  <a:ext cx="5644342" cy="152246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Constant-pressure, reversible heating</a:t>
                  </a:r>
                </a:p>
                <a:p>
                  <a:endParaRPr lang="en-US" sz="24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</m:oMath>
                    </m:oMathPara>
                  </a14:m>
                  <a:endParaRPr lang="en-US" sz="240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EDEE827-4EDB-81CF-5250-A4C21F9B37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5862" y="3710399"/>
                  <a:ext cx="5644342" cy="1522468"/>
                </a:xfrm>
                <a:prstGeom prst="rect">
                  <a:avLst/>
                </a:prstGeom>
                <a:blipFill>
                  <a:blip r:embed="rId3"/>
                  <a:stretch>
                    <a:fillRect t="-1613" b="-806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470E84-8545-F1E6-FAAE-08B14B41C717}"/>
                  </a:ext>
                </a:extLst>
              </p:cNvPr>
              <p:cNvSpPr txBox="1"/>
              <p:nvPr/>
            </p:nvSpPr>
            <p:spPr>
              <a:xfrm>
                <a:off x="311727" y="4797833"/>
                <a:ext cx="115685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Our next task is to integrate these ideas into the notion of </a:t>
                </a:r>
                <a:r>
                  <a:rPr lang="en-US" sz="2400" b="1" dirty="0"/>
                  <a:t>thermodynamic surfaces</a:t>
                </a:r>
                <a:r>
                  <a:rPr lang="en-US" sz="2400" dirty="0"/>
                  <a:t>. We’ll start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470E84-8545-F1E6-FAAE-08B14B41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7" y="4797833"/>
                <a:ext cx="11568546" cy="830997"/>
              </a:xfrm>
              <a:prstGeom prst="rect">
                <a:avLst/>
              </a:prstGeom>
              <a:blipFill>
                <a:blip r:embed="rId4"/>
                <a:stretch>
                  <a:fillRect t="-5970" r="-11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7E8732-E314-F36E-9A6D-B0019354C20C}"/>
                  </a:ext>
                </a:extLst>
              </p:cNvPr>
              <p:cNvSpPr txBox="1"/>
              <p:nvPr/>
            </p:nvSpPr>
            <p:spPr>
              <a:xfrm>
                <a:off x="2909094" y="1012824"/>
                <a:ext cx="6149008" cy="622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Since TDE says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have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7E8732-E314-F36E-9A6D-B0019354C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094" y="1012824"/>
                <a:ext cx="6149008" cy="622286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154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and its differential equation of state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9EFB4-FA2E-04BB-F892-AC42F81007E3}"/>
                  </a:ext>
                </a:extLst>
              </p:cNvPr>
              <p:cNvSpPr txBox="1"/>
              <p:nvPr/>
            </p:nvSpPr>
            <p:spPr>
              <a:xfrm>
                <a:off x="5026815" y="1396468"/>
                <a:ext cx="7004373" cy="3270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</a:rPr>
                  <a:t>The differential equation of state for entropy in a temperature/volume state space is</a:t>
                </a:r>
              </a:p>
              <a:p>
                <a:endParaRPr lang="en-US" sz="2400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𝑺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r>
                                        <a:rPr lang="en-US" sz="24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𝑻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𝒅𝑻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But we just said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</m:oMath>
                </a14:m>
                <a:r>
                  <a:rPr lang="en-US" sz="240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along an isochore, so that means</a:t>
                </a:r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9EFB4-FA2E-04BB-F892-AC42F8100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815" y="1396468"/>
                <a:ext cx="7004373" cy="3270704"/>
              </a:xfrm>
              <a:prstGeom prst="rect">
                <a:avLst/>
              </a:prstGeom>
              <a:blipFill>
                <a:blip r:embed="rId3"/>
                <a:stretch>
                  <a:fillRect l="-1449" t="-1158" r="-362" b="-3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E3AF197-1EE4-DEBC-B1D6-6BA3E2CB26A5}"/>
              </a:ext>
            </a:extLst>
          </p:cNvPr>
          <p:cNvGrpSpPr/>
          <p:nvPr/>
        </p:nvGrpSpPr>
        <p:grpSpPr>
          <a:xfrm>
            <a:off x="456577" y="1972031"/>
            <a:ext cx="7348109" cy="3423054"/>
            <a:chOff x="708369" y="2488866"/>
            <a:chExt cx="7348109" cy="34230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1C9C02-0764-8330-FBDC-120034BBAA08}"/>
                </a:ext>
              </a:extLst>
            </p:cNvPr>
            <p:cNvGrpSpPr/>
            <p:nvPr/>
          </p:nvGrpSpPr>
          <p:grpSpPr>
            <a:xfrm>
              <a:off x="708369" y="2695754"/>
              <a:ext cx="6907494" cy="3216166"/>
              <a:chOff x="1642837" y="1180939"/>
              <a:chExt cx="6907494" cy="321616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A2CAA8B-7A93-38AF-984A-B87A2A12E1A6}"/>
                  </a:ext>
                </a:extLst>
              </p:cNvPr>
              <p:cNvGrpSpPr/>
              <p:nvPr/>
            </p:nvGrpSpPr>
            <p:grpSpPr>
              <a:xfrm>
                <a:off x="1642837" y="1180939"/>
                <a:ext cx="6907494" cy="3216166"/>
                <a:chOff x="3729340" y="1572475"/>
                <a:chExt cx="6907494" cy="321616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668CFF73-C748-DE77-AD9C-D61BAB581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3048"/>
                <a:stretch/>
              </p:blipFill>
              <p:spPr>
                <a:xfrm>
                  <a:off x="3729340" y="1720459"/>
                  <a:ext cx="4257040" cy="306818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1F77318-25F8-EFD5-53AF-64F46489BE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21979650-8FBA-2A45-8137-6EC036B3B1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5FD1169-CECD-570D-3562-B7DD911B1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D6A2CC0B-185B-2341-8BA7-87BD1A7AB4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DDFF0DD-ED2A-889A-0E5E-ECBDB482C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3000" y="3429000"/>
                <a:ext cx="1026293" cy="466595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/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9B8140-56A6-1C77-8EB4-07B5EA841282}"/>
                  </a:ext>
                </a:extLst>
              </p:cNvPr>
              <p:cNvSpPr txBox="1"/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9B8140-56A6-1C77-8EB4-07B5EA841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blipFill>
                <a:blip r:embed="rId8"/>
                <a:stretch>
                  <a:fillRect l="-344" b="-140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>
            <a:extLst>
              <a:ext uri="{FF2B5EF4-FFF2-40B4-BE49-F238E27FC236}">
                <a16:creationId xmlns:a16="http://schemas.microsoft.com/office/drawing/2014/main" id="{80D4054C-60FA-F5A1-F75E-C4DB6B3FC32C}"/>
              </a:ext>
            </a:extLst>
          </p:cNvPr>
          <p:cNvSpPr/>
          <p:nvPr/>
        </p:nvSpPr>
        <p:spPr>
          <a:xfrm flipV="1">
            <a:off x="2981045" y="4112924"/>
            <a:ext cx="4048560" cy="1679254"/>
          </a:xfrm>
          <a:prstGeom prst="arc">
            <a:avLst>
              <a:gd name="adj1" fmla="val 16487586"/>
              <a:gd name="adj2" fmla="val 1021568"/>
            </a:avLst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and its differential equation of state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E3AF197-1EE4-DEBC-B1D6-6BA3E2CB26A5}"/>
              </a:ext>
            </a:extLst>
          </p:cNvPr>
          <p:cNvGrpSpPr/>
          <p:nvPr/>
        </p:nvGrpSpPr>
        <p:grpSpPr>
          <a:xfrm>
            <a:off x="456577" y="1972031"/>
            <a:ext cx="7348109" cy="3423054"/>
            <a:chOff x="708369" y="2488866"/>
            <a:chExt cx="7348109" cy="34230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1C9C02-0764-8330-FBDC-120034BBAA08}"/>
                </a:ext>
              </a:extLst>
            </p:cNvPr>
            <p:cNvGrpSpPr/>
            <p:nvPr/>
          </p:nvGrpSpPr>
          <p:grpSpPr>
            <a:xfrm>
              <a:off x="708369" y="2695754"/>
              <a:ext cx="6907494" cy="3216166"/>
              <a:chOff x="1642837" y="1180939"/>
              <a:chExt cx="6907494" cy="321616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A2CAA8B-7A93-38AF-984A-B87A2A12E1A6}"/>
                  </a:ext>
                </a:extLst>
              </p:cNvPr>
              <p:cNvGrpSpPr/>
              <p:nvPr/>
            </p:nvGrpSpPr>
            <p:grpSpPr>
              <a:xfrm>
                <a:off x="1642837" y="1180939"/>
                <a:ext cx="6907494" cy="3216166"/>
                <a:chOff x="3729340" y="1572475"/>
                <a:chExt cx="6907494" cy="321616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668CFF73-C748-DE77-AD9C-D61BAB581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3048"/>
                <a:stretch/>
              </p:blipFill>
              <p:spPr>
                <a:xfrm>
                  <a:off x="3729340" y="1720459"/>
                  <a:ext cx="4257040" cy="306818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1F77318-25F8-EFD5-53AF-64F46489BE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1F77318-25F8-EFD5-53AF-64F46489BE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5FD1169-CECD-570D-3562-B7DD911B1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5FD1169-CECD-570D-3562-B7DD911B14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DDFF0DD-ED2A-889A-0E5E-ECBDB482C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3000" y="3429000"/>
                <a:ext cx="1026293" cy="466595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/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75619B-BA5A-45FB-A579-E051E982CC59}"/>
                  </a:ext>
                </a:extLst>
              </p:cNvPr>
              <p:cNvSpPr txBox="1"/>
              <p:nvPr/>
            </p:nvSpPr>
            <p:spPr>
              <a:xfrm>
                <a:off x="5026815" y="1618183"/>
                <a:ext cx="6915901" cy="3934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about large changes in temperature?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if we say the heat capacity isn’t strongly temperature-dependent, then this integrates out to </a:t>
                </a:r>
              </a:p>
              <a:p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75619B-BA5A-45FB-A579-E051E982C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815" y="1618183"/>
                <a:ext cx="6915901" cy="3934282"/>
              </a:xfrm>
              <a:prstGeom prst="rect">
                <a:avLst/>
              </a:prstGeom>
              <a:blipFill>
                <a:blip r:embed="rId7"/>
                <a:stretch>
                  <a:fillRect l="-1468" t="-19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C0B84-2428-4F1A-9926-C1053F8D20AE}"/>
                  </a:ext>
                </a:extLst>
              </p:cNvPr>
              <p:cNvSpPr txBox="1"/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C0B84-2428-4F1A-9926-C1053F8D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blipFill>
                <a:blip r:embed="rId8"/>
                <a:stretch>
                  <a:fillRect l="-344" b="-140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4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and its differential equation of state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2727"/>
                <a:ext cx="12192000" cy="461665"/>
              </a:xfrm>
              <a:prstGeom prst="rect">
                <a:avLst/>
              </a:prstGeom>
              <a:blipFill>
                <a:blip r:embed="rId2"/>
                <a:stretch>
                  <a:fillRect l="-104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E3AF197-1EE4-DEBC-B1D6-6BA3E2CB26A5}"/>
              </a:ext>
            </a:extLst>
          </p:cNvPr>
          <p:cNvGrpSpPr/>
          <p:nvPr/>
        </p:nvGrpSpPr>
        <p:grpSpPr>
          <a:xfrm>
            <a:off x="456577" y="1972031"/>
            <a:ext cx="7348109" cy="3423054"/>
            <a:chOff x="708369" y="2488866"/>
            <a:chExt cx="7348109" cy="342305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1C9C02-0764-8330-FBDC-120034BBAA08}"/>
                </a:ext>
              </a:extLst>
            </p:cNvPr>
            <p:cNvGrpSpPr/>
            <p:nvPr/>
          </p:nvGrpSpPr>
          <p:grpSpPr>
            <a:xfrm>
              <a:off x="708369" y="2695754"/>
              <a:ext cx="6907494" cy="3216166"/>
              <a:chOff x="1642837" y="1180939"/>
              <a:chExt cx="6907494" cy="321616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A2CAA8B-7A93-38AF-984A-B87A2A12E1A6}"/>
                  </a:ext>
                </a:extLst>
              </p:cNvPr>
              <p:cNvGrpSpPr/>
              <p:nvPr/>
            </p:nvGrpSpPr>
            <p:grpSpPr>
              <a:xfrm>
                <a:off x="1642837" y="1180939"/>
                <a:ext cx="6907494" cy="3216166"/>
                <a:chOff x="3729340" y="1572475"/>
                <a:chExt cx="6907494" cy="3216166"/>
              </a:xfrm>
            </p:grpSpPr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668CFF73-C748-DE77-AD9C-D61BAB5812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3048"/>
                <a:stretch/>
              </p:blipFill>
              <p:spPr>
                <a:xfrm>
                  <a:off x="3729340" y="1720459"/>
                  <a:ext cx="4257040" cy="306818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1F77318-25F8-EFD5-53AF-64F46489BE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51F77318-25F8-EFD5-53AF-64F46489BE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89289" y="3115076"/>
                      <a:ext cx="6147486" cy="66101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5FD1169-CECD-570D-3562-B7DD911B14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D5FD1169-CECD-570D-3562-B7DD911B144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9348" y="1572475"/>
                      <a:ext cx="6147486" cy="6610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DDFF0DD-ED2A-889A-0E5E-ECBDB482C4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43000" y="3429000"/>
                <a:ext cx="1026293" cy="466595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/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800" b="1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29F706A-F62B-AC83-10C6-9B9A7D18B8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4340" y="2488866"/>
                  <a:ext cx="618213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75619B-BA5A-45FB-A579-E051E982CC59}"/>
                  </a:ext>
                </a:extLst>
              </p:cNvPr>
              <p:cNvSpPr txBox="1"/>
              <p:nvPr/>
            </p:nvSpPr>
            <p:spPr>
              <a:xfrm>
                <a:off x="5026815" y="1618183"/>
                <a:ext cx="6915901" cy="39342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What about large changes in temperature?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if we say the heat capacity isn’t strongly temperature-dependent, then this integrates out to </a:t>
                </a:r>
              </a:p>
              <a:p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75619B-BA5A-45FB-A579-E051E982C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815" y="1618183"/>
                <a:ext cx="6915901" cy="3934282"/>
              </a:xfrm>
              <a:prstGeom prst="rect">
                <a:avLst/>
              </a:prstGeom>
              <a:blipFill>
                <a:blip r:embed="rId7"/>
                <a:stretch>
                  <a:fillRect l="-1468" t="-196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C0B84-2428-4F1A-9926-C1053F8D20AE}"/>
                  </a:ext>
                </a:extLst>
              </p:cNvPr>
              <p:cNvSpPr txBox="1"/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𝒅𝑻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C0B84-2428-4F1A-9926-C1053F8D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740" y="5522566"/>
                <a:ext cx="3656877" cy="850554"/>
              </a:xfrm>
              <a:prstGeom prst="rect">
                <a:avLst/>
              </a:prstGeom>
              <a:blipFill>
                <a:blip r:embed="rId8"/>
                <a:stretch>
                  <a:fillRect l="-344" b="-1408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72BC70E-7B1F-CCB3-7A3F-26EABB7281AA}"/>
              </a:ext>
            </a:extLst>
          </p:cNvPr>
          <p:cNvGrpSpPr/>
          <p:nvPr/>
        </p:nvGrpSpPr>
        <p:grpSpPr>
          <a:xfrm>
            <a:off x="6764012" y="5615584"/>
            <a:ext cx="3793745" cy="1105788"/>
            <a:chOff x="1420806" y="5474509"/>
            <a:chExt cx="3793745" cy="1105788"/>
          </a:xfrm>
        </p:grpSpPr>
        <p:sp>
          <p:nvSpPr>
            <p:cNvPr id="14" name="Right Brace 13">
              <a:extLst>
                <a:ext uri="{FF2B5EF4-FFF2-40B4-BE49-F238E27FC236}">
                  <a16:creationId xmlns:a16="http://schemas.microsoft.com/office/drawing/2014/main" id="{18A6E5D2-FA58-D6A2-7247-A3BB68C93A83}"/>
                </a:ext>
              </a:extLst>
            </p:cNvPr>
            <p:cNvSpPr/>
            <p:nvPr/>
          </p:nvSpPr>
          <p:spPr>
            <a:xfrm rot="5400000">
              <a:off x="2968866" y="4413560"/>
              <a:ext cx="274791" cy="2396689"/>
            </a:xfrm>
            <a:prstGeom prst="rightBrac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74D2275-A769-18B8-342F-0072BE7135D6}"/>
                </a:ext>
              </a:extLst>
            </p:cNvPr>
            <p:cNvSpPr txBox="1"/>
            <p:nvPr/>
          </p:nvSpPr>
          <p:spPr>
            <a:xfrm>
              <a:off x="1420806" y="5749300"/>
              <a:ext cx="37937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 should probably commit this to 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39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1501</Words>
  <Application>Microsoft Macintosh PowerPoint</Application>
  <PresentationFormat>Widescreen</PresentationFormat>
  <Paragraphs>216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224</cp:revision>
  <cp:lastPrinted>2018-10-26T17:57:05Z</cp:lastPrinted>
  <dcterms:created xsi:type="dcterms:W3CDTF">2018-08-07T04:05:17Z</dcterms:created>
  <dcterms:modified xsi:type="dcterms:W3CDTF">2023-10-30T22:44:59Z</dcterms:modified>
</cp:coreProperties>
</file>