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321" r:id="rId2"/>
    <p:sldId id="328" r:id="rId3"/>
    <p:sldId id="330" r:id="rId4"/>
    <p:sldId id="346" r:id="rId5"/>
    <p:sldId id="339" r:id="rId6"/>
    <p:sldId id="341" r:id="rId7"/>
    <p:sldId id="342" r:id="rId8"/>
    <p:sldId id="343" r:id="rId9"/>
    <p:sldId id="348" r:id="rId10"/>
    <p:sldId id="349" r:id="rId11"/>
    <p:sldId id="34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477" autoAdjust="0"/>
    <p:restoredTop sz="96405"/>
  </p:normalViewPr>
  <p:slideViewPr>
    <p:cSldViewPr snapToGrid="0" snapToObjects="1">
      <p:cViewPr varScale="1">
        <p:scale>
          <a:sx n="112" d="100"/>
          <a:sy n="112" d="100"/>
        </p:scale>
        <p:origin x="83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37B651-5107-974C-BE12-531296CF6544}" type="datetimeFigureOut">
              <a:rPr lang="en-US" smtClean="0"/>
              <a:t>10/31/23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A35018-25BE-3146-A155-7295A57B0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572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7B6E5-B143-9749-948A-EFCB7A2F5E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83D5E9-5E8C-C144-94FC-152397ACA9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685EA5-846C-194E-B146-7ED489A3C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639E8-D657-2440-8BEF-8DF9922966C4}" type="datetimeFigureOut">
              <a:rPr lang="en-US" smtClean="0"/>
              <a:t>10/31/23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9698DB-86F2-B549-8B78-B457665A1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92F8A-6F08-6A4B-8D1C-D89041326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F6DDC-7979-6947-922A-89A97E35E3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442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B8867-8A09-5246-9809-84B941531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935C1F-90D7-F64E-A651-731B154F92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21BA9F-A183-CF45-B2EC-3BAD86BB4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639E8-D657-2440-8BEF-8DF9922966C4}" type="datetimeFigureOut">
              <a:rPr lang="en-US" smtClean="0"/>
              <a:t>10/31/23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A6FFF8-D488-414A-8DDE-194372D5A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1D6818-C840-9941-9823-8980D9A22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F6DDC-7979-6947-922A-89A97E35E3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913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DF6046-7636-1B4B-9A5D-3E216E740D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FD48D9-309B-9940-9CBC-D57EF647C3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EADAC7-EDD0-D44D-9052-06DA73C77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639E8-D657-2440-8BEF-8DF9922966C4}" type="datetimeFigureOut">
              <a:rPr lang="en-US" smtClean="0"/>
              <a:t>10/31/23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00D996-CF84-4341-9D77-DD69E3983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06BA27-E9E9-3645-B5C4-DF0C3F6ED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F6DDC-7979-6947-922A-89A97E35E3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177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F59B3-A8EC-F44F-9E1A-887616A6F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6BDB46-C3C3-4A48-A2B5-28B1AB3292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828BA9-52FB-A846-8F77-A9D64F92D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639E8-D657-2440-8BEF-8DF9922966C4}" type="datetimeFigureOut">
              <a:rPr lang="en-US" smtClean="0"/>
              <a:t>10/31/23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026E69-CAB3-E74A-A78E-E85C2F738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62B836-0AF0-8A43-A567-79EA489D7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F6DDC-7979-6947-922A-89A97E35E3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142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EAC84-33B4-5746-A587-FD582F4FE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85FFA0-2225-A843-8315-C6D3659E93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7742B9-B172-8C49-9472-3FB89A506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639E8-D657-2440-8BEF-8DF9922966C4}" type="datetimeFigureOut">
              <a:rPr lang="en-US" smtClean="0"/>
              <a:t>10/31/23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BE7ADB-5D7B-714A-B8D6-268F877B7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AB58F7-11C8-3B4B-9BBF-D698E6F45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F6DDC-7979-6947-922A-89A97E35E3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060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58F8C-0834-9E48-84E0-CC1335F83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9F8E16-EF40-9A47-B3AB-E04591FD78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017679-7A92-484C-8420-AF00AAC6C3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2F9870-EEF5-A040-920D-0F20085D2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639E8-D657-2440-8BEF-8DF9922966C4}" type="datetimeFigureOut">
              <a:rPr lang="en-US" smtClean="0"/>
              <a:t>10/31/23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936086-8E09-554C-A486-624F2D345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65BF59-5693-6143-9550-F2ED7BECD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F6DDC-7979-6947-922A-89A97E35E3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425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4A496-F331-5945-AEA0-C4A300C08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A0720B-0198-9848-B4F7-9BE132EBCD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081C02-3491-9E42-9254-7D3DC76ACD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48BE67-05F8-1649-B76B-1D36EB6159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1E42BE-FF55-0044-A571-60B0DC0DDB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1475BB-3541-774D-BA8A-AAD0B97EF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639E8-D657-2440-8BEF-8DF9922966C4}" type="datetimeFigureOut">
              <a:rPr lang="en-US" smtClean="0"/>
              <a:t>10/31/23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AAFA89-A453-FF45-8792-C9A01D9F0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8CEBF4-A0D4-904A-B2A1-E0CF80E2E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F6DDC-7979-6947-922A-89A97E35E3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649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AC1EE-51A5-F04D-AAC5-0AE2B2BA1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20BBB2-B6D9-E746-909D-C32BD3265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639E8-D657-2440-8BEF-8DF9922966C4}" type="datetimeFigureOut">
              <a:rPr lang="en-US" smtClean="0"/>
              <a:t>10/31/23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B5A9CC-E1B7-AF42-9F1F-91853B0B9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F513FC-7370-1C47-8E0E-3BF4AD57D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F6DDC-7979-6947-922A-89A97E35E3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862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520C06-3753-554A-A3B4-AE3645BA1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639E8-D657-2440-8BEF-8DF9922966C4}" type="datetimeFigureOut">
              <a:rPr lang="en-US" smtClean="0"/>
              <a:t>10/31/23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E716AD-7768-EB40-B7E8-EE1591D4F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6B04C2-F0B3-FC42-842C-8F7D7495D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F6DDC-7979-6947-922A-89A97E35E3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178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AE277-18C3-164B-95F2-A25C4389B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543FF9-8CDB-4040-AAD5-C6F4033DD0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708A54-DB07-FC48-956C-FE1529CF96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6306EF-48EA-B549-8AAE-826F20D26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639E8-D657-2440-8BEF-8DF9922966C4}" type="datetimeFigureOut">
              <a:rPr lang="en-US" smtClean="0"/>
              <a:t>10/31/23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CD391B-823B-CD49-A900-75CD71F9E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90CF1B-8B52-B446-AA37-8BBEC9892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F6DDC-7979-6947-922A-89A97E35E3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618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03852-FCD6-CF41-B623-79F4D7D4A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B60EF0-DCE3-BB48-B20D-CC06971AFA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01B8E3-DD6C-0D4E-826A-E6A43AE1B3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052F7C-2065-5948-8145-AA50437FE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639E8-D657-2440-8BEF-8DF9922966C4}" type="datetimeFigureOut">
              <a:rPr lang="en-US" smtClean="0"/>
              <a:t>10/31/23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BD2A90-0B31-A941-B29F-CE0CA48DD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E20F11-2123-1F49-BDD3-B432325C0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F6DDC-7979-6947-922A-89A97E35E3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699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F2024C-85DA-934B-9154-194BD3D5C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3EA83A-9DB0-0049-98AA-069E613721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728168-0F12-2E4E-AC34-6A86B18712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9639E8-D657-2440-8BEF-8DF9922966C4}" type="datetimeFigureOut">
              <a:rPr lang="en-US" smtClean="0"/>
              <a:t>10/31/23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F675B8-9251-8148-900A-C21383585D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754965-5F60-E349-8E7A-A5A921E548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4F6DDC-7979-6947-922A-89A97E35E3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889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7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11" Type="http://schemas.openxmlformats.org/officeDocument/2006/relationships/image" Target="../media/image4.png"/><Relationship Id="rId10" Type="http://schemas.openxmlformats.org/officeDocument/2006/relationships/image" Target="../media/image3.png"/><Relationship Id="rId9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jpe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6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B194E8C-B303-244A-9426-3DF6B5B206ED}"/>
              </a:ext>
            </a:extLst>
          </p:cNvPr>
          <p:cNvSpPr txBox="1"/>
          <p:nvPr/>
        </p:nvSpPr>
        <p:spPr>
          <a:xfrm>
            <a:off x="0" y="-3220"/>
            <a:ext cx="9391426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Scope of today’s work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B2D670-FD1C-9744-9FBA-400862CE6324}"/>
              </a:ext>
            </a:extLst>
          </p:cNvPr>
          <p:cNvSpPr txBox="1"/>
          <p:nvPr/>
        </p:nvSpPr>
        <p:spPr>
          <a:xfrm>
            <a:off x="755301" y="1490008"/>
            <a:ext cx="1107474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Existence checks for testing whether a quantity really is a state function</a:t>
            </a:r>
          </a:p>
          <a:p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b="1" dirty="0"/>
              <a:t>Some background on why an existence check is important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Using the cross-integration method (CGI) to test for existence of a state function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Using the cross-derivative method (blackboard) test for existence</a:t>
            </a:r>
          </a:p>
        </p:txBody>
      </p:sp>
    </p:spTree>
    <p:extLst>
      <p:ext uri="{BB962C8B-B14F-4D97-AF65-F5344CB8AC3E}">
        <p14:creationId xmlns:p14="http://schemas.microsoft.com/office/powerpoint/2010/main" val="17154585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B194E8C-B303-244A-9426-3DF6B5B206ED}"/>
              </a:ext>
            </a:extLst>
          </p:cNvPr>
          <p:cNvSpPr txBox="1"/>
          <p:nvPr/>
        </p:nvSpPr>
        <p:spPr>
          <a:xfrm>
            <a:off x="0" y="-3220"/>
            <a:ext cx="9391426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The cross-integration test for existence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B2D670-FD1C-9744-9FBA-400862CE6324}"/>
              </a:ext>
            </a:extLst>
          </p:cNvPr>
          <p:cNvSpPr txBox="1"/>
          <p:nvPr/>
        </p:nvSpPr>
        <p:spPr>
          <a:xfrm>
            <a:off x="755301" y="1490008"/>
            <a:ext cx="1094901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Existence checks for testing whether a quantity really is a state function</a:t>
            </a:r>
          </a:p>
          <a:p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Some background on why an existence check is important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Using the cross-integration method (CGI) to test for existence of a state function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/>
              <a:t>Using the cross-derivative method (blackboard) test for existence</a:t>
            </a:r>
          </a:p>
        </p:txBody>
      </p:sp>
    </p:spTree>
    <p:extLst>
      <p:ext uri="{BB962C8B-B14F-4D97-AF65-F5344CB8AC3E}">
        <p14:creationId xmlns:p14="http://schemas.microsoft.com/office/powerpoint/2010/main" val="16529810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B194E8C-B303-244A-9426-3DF6B5B206ED}"/>
              </a:ext>
            </a:extLst>
          </p:cNvPr>
          <p:cNvSpPr txBox="1"/>
          <p:nvPr/>
        </p:nvSpPr>
        <p:spPr>
          <a:xfrm>
            <a:off x="0" y="-3220"/>
            <a:ext cx="9391426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The cross-derivative test for existence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B2D670-FD1C-9744-9FBA-400862CE6324}"/>
              </a:ext>
            </a:extLst>
          </p:cNvPr>
          <p:cNvSpPr txBox="1"/>
          <p:nvPr/>
        </p:nvSpPr>
        <p:spPr>
          <a:xfrm>
            <a:off x="755301" y="1490008"/>
            <a:ext cx="1094901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Existence checks for testing whether a quantity really is a state function</a:t>
            </a:r>
          </a:p>
          <a:p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Some background on why an existence check is important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Using the cross-integration method (CGI) to test for existence of a state function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/>
              <a:t>Using the cross-derivative method (blackboard) test for existence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29B6435-F200-7F3C-B045-CF37AA40B1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8090" b="55524"/>
          <a:stretch/>
        </p:blipFill>
        <p:spPr>
          <a:xfrm>
            <a:off x="3433706" y="3596962"/>
            <a:ext cx="3201238" cy="1063473"/>
          </a:xfrm>
          <a:prstGeom prst="rect">
            <a:avLst/>
          </a:prstGeom>
        </p:spPr>
      </p:pic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669DED97-446F-1F69-CF7B-36C9631F4032}"/>
              </a:ext>
            </a:extLst>
          </p:cNvPr>
          <p:cNvSpPr/>
          <p:nvPr/>
        </p:nvSpPr>
        <p:spPr>
          <a:xfrm>
            <a:off x="4366260" y="3749040"/>
            <a:ext cx="525780" cy="811530"/>
          </a:xfrm>
          <a:prstGeom prst="roundRect">
            <a:avLst/>
          </a:prstGeom>
          <a:solidFill>
            <a:schemeClr val="accent1">
              <a:alpha val="43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EA981B2-EEEC-9BF1-069E-3FC67FA9F4E2}"/>
              </a:ext>
            </a:extLst>
          </p:cNvPr>
          <p:cNvSpPr/>
          <p:nvPr/>
        </p:nvSpPr>
        <p:spPr>
          <a:xfrm>
            <a:off x="5624020" y="3749040"/>
            <a:ext cx="525780" cy="811530"/>
          </a:xfrm>
          <a:prstGeom prst="roundRect">
            <a:avLst/>
          </a:prstGeom>
          <a:solidFill>
            <a:srgbClr val="FF0000">
              <a:alpha val="43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D376CB8-639D-B3CE-C712-3C5F961F93A3}"/>
                  </a:ext>
                </a:extLst>
              </p:cNvPr>
              <p:cNvSpPr txBox="1"/>
              <p:nvPr/>
            </p:nvSpPr>
            <p:spPr>
              <a:xfrm>
                <a:off x="2087066" y="4952493"/>
                <a:ext cx="7304360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If the derivative of 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blue</a:t>
                </a:r>
                <a:r>
                  <a:rPr lang="en-US" sz="2400" dirty="0"/>
                  <a:t> with respect to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2400" dirty="0"/>
                  <a:t> equals the derivative of </a:t>
                </a:r>
                <a:r>
                  <a:rPr lang="en-US" sz="2400" dirty="0">
                    <a:solidFill>
                      <a:srgbClr val="FF0000"/>
                    </a:solidFill>
                  </a:rPr>
                  <a:t>red</a:t>
                </a:r>
                <a:r>
                  <a:rPr lang="en-US" sz="2400" dirty="0"/>
                  <a:t> with respect to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400" dirty="0"/>
                  <a:t>, then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exists!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(Similar for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𝑑𝐵</m:t>
                    </m:r>
                  </m:oMath>
                </a14:m>
                <a:r>
                  <a:rPr lang="en-US" sz="2400" dirty="0"/>
                  <a:t>) 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D376CB8-639D-B3CE-C712-3C5F961F93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7066" y="4952493"/>
                <a:ext cx="7304360" cy="1569660"/>
              </a:xfrm>
              <a:prstGeom prst="rect">
                <a:avLst/>
              </a:prstGeom>
              <a:blipFill>
                <a:blip r:embed="rId3"/>
                <a:stretch>
                  <a:fillRect l="-1389" t="-2400"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3133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CB63A21-7279-9D42-8077-C7DDE7E0E8D4}"/>
              </a:ext>
            </a:extLst>
          </p:cNvPr>
          <p:cNvSpPr txBox="1"/>
          <p:nvPr/>
        </p:nvSpPr>
        <p:spPr>
          <a:xfrm>
            <a:off x="-1" y="-3220"/>
            <a:ext cx="12192001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Existence check: Some background on why this is important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934EEB7-E2D5-084A-83EA-8927D799BA16}"/>
              </a:ext>
            </a:extLst>
          </p:cNvPr>
          <p:cNvGrpSpPr>
            <a:grpSpLocks noChangeAspect="1"/>
          </p:cNvGrpSpPr>
          <p:nvPr/>
        </p:nvGrpSpPr>
        <p:grpSpPr>
          <a:xfrm>
            <a:off x="3853645" y="4245885"/>
            <a:ext cx="4573666" cy="2278264"/>
            <a:chOff x="3860847" y="2628274"/>
            <a:chExt cx="4573666" cy="2278264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0A82DAC0-E356-AD4F-906B-CE44ECB56D0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9273" b="16065"/>
            <a:stretch/>
          </p:blipFill>
          <p:spPr>
            <a:xfrm>
              <a:off x="3860847" y="2837814"/>
              <a:ext cx="4573666" cy="2068724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CB09D545-ECA7-8843-BCD2-8DC4ABDD20BA}"/>
                    </a:ext>
                  </a:extLst>
                </p:cNvPr>
                <p:cNvSpPr txBox="1"/>
                <p:nvPr/>
              </p:nvSpPr>
              <p:spPr>
                <a:xfrm>
                  <a:off x="4975915" y="2628274"/>
                  <a:ext cx="94912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CB09D545-ECA7-8843-BCD2-8DC4ABDD20B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75915" y="2628274"/>
                  <a:ext cx="949124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129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A97AC2E-287E-AD4D-A70E-174E34019840}"/>
              </a:ext>
            </a:extLst>
          </p:cNvPr>
          <p:cNvGrpSpPr/>
          <p:nvPr/>
        </p:nvGrpSpPr>
        <p:grpSpPr>
          <a:xfrm>
            <a:off x="8234338" y="3701907"/>
            <a:ext cx="3608328" cy="3024130"/>
            <a:chOff x="7988441" y="3049231"/>
            <a:chExt cx="3608328" cy="3024130"/>
          </a:xfrm>
        </p:grpSpPr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7CBE4ACD-E373-784A-8B7E-01F84FF1118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213" t="10592" r="7533" b="7549"/>
            <a:stretch/>
          </p:blipFill>
          <p:spPr bwMode="auto">
            <a:xfrm>
              <a:off x="7988441" y="3049231"/>
              <a:ext cx="3608328" cy="30241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DF24DF6D-9CA3-5B44-8225-C98860AE0F5C}"/>
                    </a:ext>
                  </a:extLst>
                </p:cNvPr>
                <p:cNvSpPr txBox="1"/>
                <p:nvPr/>
              </p:nvSpPr>
              <p:spPr>
                <a:xfrm>
                  <a:off x="8843481" y="3332793"/>
                  <a:ext cx="94912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DF24DF6D-9CA3-5B44-8225-C98860AE0F5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43481" y="3332793"/>
                  <a:ext cx="949124" cy="369332"/>
                </a:xfrm>
                <a:prstGeom prst="rect">
                  <a:avLst/>
                </a:prstGeom>
                <a:blipFill>
                  <a:blip r:embed="rId9"/>
                  <a:stretch>
                    <a:fillRect b="-967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9E3B77A-6380-AB63-CBC9-B914AE8C7248}"/>
                  </a:ext>
                </a:extLst>
              </p:cNvPr>
              <p:cNvSpPr txBox="1"/>
              <p:nvPr/>
            </p:nvSpPr>
            <p:spPr>
              <a:xfrm>
                <a:off x="199447" y="649660"/>
                <a:ext cx="11882063" cy="28583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State functions are so fundamental to Thermodynamics, it’s worth spending a little time on how we know they exist.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In some cases this is easy. If you are shown an algebraic function, like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𝑅𝑇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𝑛𝑎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den>
                        </m:f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, then for any temperature and volume, we can get a value of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sz="2400" dirty="0"/>
                  <a:t> – so clearly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exists, at least mathematically! Similarly, if we are shown a thermodynamic surface, like one of the surfaces below, we also say the function exists – because we’re looking at it! 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9E3B77A-6380-AB63-CBC9-B914AE8C72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447" y="649660"/>
                <a:ext cx="11882063" cy="2858347"/>
              </a:xfrm>
              <a:prstGeom prst="rect">
                <a:avLst/>
              </a:prstGeom>
              <a:blipFill>
                <a:blip r:embed="rId10"/>
                <a:stretch>
                  <a:fillRect l="-747" t="-1778" r="-213"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71F7727C-9EB1-BA4C-AFB1-72211FE60982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t="18945"/>
          <a:stretch/>
        </p:blipFill>
        <p:spPr>
          <a:xfrm>
            <a:off x="214169" y="4284435"/>
            <a:ext cx="4102454" cy="2073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288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CB63A21-7279-9D42-8077-C7DDE7E0E8D4}"/>
              </a:ext>
            </a:extLst>
          </p:cNvPr>
          <p:cNvSpPr txBox="1"/>
          <p:nvPr/>
        </p:nvSpPr>
        <p:spPr>
          <a:xfrm>
            <a:off x="-1" y="-3220"/>
            <a:ext cx="12192001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Existence check: How to tell whether a state function actually exists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AE3D67D-45EF-9059-26AC-B53ED5DEE757}"/>
              </a:ext>
            </a:extLst>
          </p:cNvPr>
          <p:cNvGrpSpPr/>
          <p:nvPr/>
        </p:nvGrpSpPr>
        <p:grpSpPr>
          <a:xfrm>
            <a:off x="-216300" y="2938851"/>
            <a:ext cx="6070222" cy="1603467"/>
            <a:chOff x="-216300" y="2938851"/>
            <a:chExt cx="6070222" cy="160346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0ABE3E25-2EBC-8242-90AE-72985B83C4BA}"/>
                    </a:ext>
                  </a:extLst>
                </p:cNvPr>
                <p:cNvSpPr txBox="1"/>
                <p:nvPr/>
              </p:nvSpPr>
              <p:spPr>
                <a:xfrm>
                  <a:off x="-216300" y="3003638"/>
                  <a:ext cx="3496710" cy="12003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400" dirty="0"/>
                    <a:t>Measuring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</m:oMath>
                  </a14:m>
                  <a:r>
                    <a:rPr lang="en-US" sz="2400" dirty="0"/>
                    <a:t> with a differential scanning calorimeter</a:t>
                  </a:r>
                </a:p>
              </p:txBody>
            </p:sp>
          </mc:Choice>
          <mc:Fallback xmlns=""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0ABE3E25-2EBC-8242-90AE-72985B83C4B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216300" y="3003638"/>
                  <a:ext cx="3496710" cy="1200329"/>
                </a:xfrm>
                <a:prstGeom prst="rect">
                  <a:avLst/>
                </a:prstGeom>
                <a:blipFill>
                  <a:blip r:embed="rId2"/>
                  <a:stretch>
                    <a:fillRect t="-3125" b="-93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5126" name="Picture 6" descr="Differential Scanning Calorimeter (DSC) from METTLER TOLEDO - YouTube">
              <a:extLst>
                <a:ext uri="{FF2B5EF4-FFF2-40B4-BE49-F238E27FC236}">
                  <a16:creationId xmlns:a16="http://schemas.microsoft.com/office/drawing/2014/main" id="{6D625424-D214-834C-A911-E2FE9E86E68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03314" y="2938851"/>
              <a:ext cx="2850608" cy="16034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162F97B-BDD8-5765-D4D4-11CA9CAB255C}"/>
                  </a:ext>
                </a:extLst>
              </p:cNvPr>
              <p:cNvSpPr txBox="1"/>
              <p:nvPr/>
            </p:nvSpPr>
            <p:spPr>
              <a:xfrm>
                <a:off x="80010" y="607361"/>
                <a:ext cx="11990069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The tricky part comes when we are given a </a:t>
                </a:r>
                <a:r>
                  <a:rPr lang="en-US" sz="2400" b="1" dirty="0"/>
                  <a:t>differential equation of state</a:t>
                </a:r>
                <a:r>
                  <a:rPr lang="en-US" sz="2400" dirty="0"/>
                  <a:t>, and we’d like to know if there really is a thermodynamic state that goes along with it.</a:t>
                </a:r>
              </a:p>
              <a:p>
                <a:endParaRPr lang="en-US" sz="2400" dirty="0"/>
              </a:p>
              <a:p>
                <a:r>
                  <a:rPr lang="en-US" sz="2400" b="1" dirty="0"/>
                  <a:t>Example 1</a:t>
                </a:r>
                <a:r>
                  <a:rPr lang="en-US" sz="2400" dirty="0"/>
                  <a:t>: Say we’ve measured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US" sz="2400" dirty="0"/>
                  <a:t> for some substance. Great, they exist. But how do we know there’s a thermodynamic surface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that goes along with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𝑑𝐻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𝑑𝑇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𝑑𝑃</m:t>
                    </m:r>
                  </m:oMath>
                </a14:m>
                <a:r>
                  <a:rPr lang="en-US" sz="2400" dirty="0"/>
                  <a:t>?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162F97B-BDD8-5765-D4D4-11CA9CAB25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10" y="607361"/>
                <a:ext cx="11990069" cy="1938992"/>
              </a:xfrm>
              <a:prstGeom prst="rect">
                <a:avLst/>
              </a:prstGeom>
              <a:blipFill>
                <a:blip r:embed="rId4"/>
                <a:stretch>
                  <a:fillRect l="-847" t="-2614" r="-1270" b="-65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1E2991C9-CD40-33E3-41CD-45D43B2EF7CC}"/>
              </a:ext>
            </a:extLst>
          </p:cNvPr>
          <p:cNvGrpSpPr/>
          <p:nvPr/>
        </p:nvGrpSpPr>
        <p:grpSpPr>
          <a:xfrm>
            <a:off x="6338080" y="2938851"/>
            <a:ext cx="5469110" cy="1401897"/>
            <a:chOff x="6338080" y="2925117"/>
            <a:chExt cx="5469110" cy="140189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530FE0F0-3879-E546-9E64-113CC05D5681}"/>
                    </a:ext>
                  </a:extLst>
                </p:cNvPr>
                <p:cNvSpPr txBox="1"/>
                <p:nvPr/>
              </p:nvSpPr>
              <p:spPr>
                <a:xfrm>
                  <a:off x="6338080" y="3126685"/>
                  <a:ext cx="3205035" cy="12003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400" dirty="0"/>
                    <a:t>Measuring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a14:m>
                  <a:r>
                    <a:rPr lang="en-US" sz="2400" dirty="0"/>
                    <a:t> in a throttle (Joule-Thomson) experiment</a:t>
                  </a:r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530FE0F0-3879-E546-9E64-113CC05D568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38080" y="3126685"/>
                  <a:ext cx="3205035" cy="1200329"/>
                </a:xfrm>
                <a:prstGeom prst="rect">
                  <a:avLst/>
                </a:prstGeom>
                <a:blipFill>
                  <a:blip r:embed="rId5"/>
                  <a:stretch>
                    <a:fillRect t="-3158" b="-105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DE0282C-8A2C-6F88-D202-A928E0BD347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b="11943"/>
            <a:stretch/>
          </p:blipFill>
          <p:spPr>
            <a:xfrm>
              <a:off x="9528908" y="2925117"/>
              <a:ext cx="2278282" cy="1397673"/>
            </a:xfrm>
            <a:prstGeom prst="rect">
              <a:avLst/>
            </a:prstGeom>
          </p:spPr>
        </p:pic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3756288-DD89-9EC9-C76B-C82D7B1D7B64}"/>
                  </a:ext>
                </a:extLst>
              </p:cNvPr>
              <p:cNvSpPr txBox="1"/>
              <p:nvPr/>
            </p:nvSpPr>
            <p:spPr>
              <a:xfrm>
                <a:off x="80010" y="4738705"/>
                <a:ext cx="11875770" cy="9862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b="1" dirty="0"/>
                  <a:t>Example 2</a:t>
                </a:r>
                <a:r>
                  <a:rPr lang="en-US" sz="2400" dirty="0"/>
                  <a:t>: Say we’ve measured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sub>
                    </m:sSub>
                  </m:oMath>
                </a14:m>
                <a:r>
                  <a:rPr lang="en-US" sz="2400" dirty="0"/>
                  <a:t> for some substance. How do we know there’s a thermodynamic surface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that goes along with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𝑑𝑆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sub>
                        </m:sSub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𝑑𝑇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𝑉𝑑𝑃</m:t>
                    </m:r>
                  </m:oMath>
                </a14:m>
                <a:r>
                  <a:rPr lang="en-US" sz="2400" dirty="0"/>
                  <a:t>?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3756288-DD89-9EC9-C76B-C82D7B1D7B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10" y="4738705"/>
                <a:ext cx="11875770" cy="986296"/>
              </a:xfrm>
              <a:prstGeom prst="rect">
                <a:avLst/>
              </a:prstGeom>
              <a:blipFill>
                <a:blip r:embed="rId7"/>
                <a:stretch>
                  <a:fillRect l="-855" t="-2532" b="-63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7E7B2F5-3E2B-3EF4-CB4F-D56EA42E0B6D}"/>
                  </a:ext>
                </a:extLst>
              </p:cNvPr>
              <p:cNvSpPr txBox="1"/>
              <p:nvPr/>
            </p:nvSpPr>
            <p:spPr>
              <a:xfrm>
                <a:off x="80010" y="5871704"/>
                <a:ext cx="11875770" cy="9832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b="1" dirty="0"/>
                  <a:t>Example 3</a:t>
                </a:r>
                <a:r>
                  <a:rPr lang="en-US" sz="2400" dirty="0"/>
                  <a:t>: Say we’re told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𝑑𝑇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𝑑𝑃</m:t>
                    </m:r>
                  </m:oMath>
                </a14:m>
                <a:r>
                  <a:rPr lang="en-US" sz="2400" dirty="0"/>
                  <a:t>. How do we know there’s a thermodynamic surface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that goes along with it? Fortunately, calculus gives us a couple of tools (next).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7E7B2F5-3E2B-3EF4-CB4F-D56EA42E0B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10" y="5871704"/>
                <a:ext cx="11875770" cy="983218"/>
              </a:xfrm>
              <a:prstGeom prst="rect">
                <a:avLst/>
              </a:prstGeom>
              <a:blipFill>
                <a:blip r:embed="rId8"/>
                <a:stretch>
                  <a:fillRect l="-855" b="-128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21242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B194E8C-B303-244A-9426-3DF6B5B206ED}"/>
              </a:ext>
            </a:extLst>
          </p:cNvPr>
          <p:cNvSpPr txBox="1"/>
          <p:nvPr/>
        </p:nvSpPr>
        <p:spPr>
          <a:xfrm>
            <a:off x="0" y="-3220"/>
            <a:ext cx="9391426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The cross-integration test for existence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B2D670-FD1C-9744-9FBA-400862CE6324}"/>
              </a:ext>
            </a:extLst>
          </p:cNvPr>
          <p:cNvSpPr txBox="1"/>
          <p:nvPr/>
        </p:nvSpPr>
        <p:spPr>
          <a:xfrm>
            <a:off x="755301" y="1490008"/>
            <a:ext cx="1094901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Existence checks for testing whether a quantity really is a state function</a:t>
            </a:r>
          </a:p>
          <a:p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Some background on why an existence check is important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/>
              <a:t>Using the cross-integration method (CGI) to test for existence of a state function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Using the cross-derivative method (blackboard) test for existence</a:t>
            </a:r>
          </a:p>
        </p:txBody>
      </p:sp>
    </p:spTree>
    <p:extLst>
      <p:ext uri="{BB962C8B-B14F-4D97-AF65-F5344CB8AC3E}">
        <p14:creationId xmlns:p14="http://schemas.microsoft.com/office/powerpoint/2010/main" val="55042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556CF3E-EDBB-E642-B7BD-39ED653EB422}"/>
              </a:ext>
            </a:extLst>
          </p:cNvPr>
          <p:cNvSpPr txBox="1"/>
          <p:nvPr/>
        </p:nvSpPr>
        <p:spPr>
          <a:xfrm>
            <a:off x="-1" y="0"/>
            <a:ext cx="12192001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Numerical integration: </a:t>
            </a:r>
            <a:r>
              <a:rPr lang="en-US" sz="2400" b="1" i="1" dirty="0" err="1"/>
              <a:t>PL.Integrator</a:t>
            </a:r>
            <a:endParaRPr lang="en-US" sz="2400" b="1" i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21B2C4B-AD51-5957-EEBE-FF92151735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180"/>
          <a:stretch/>
        </p:blipFill>
        <p:spPr>
          <a:xfrm>
            <a:off x="596671" y="1919369"/>
            <a:ext cx="11267774" cy="466969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84E43EA-B456-9046-C88E-86D49D897E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8090" b="55524"/>
          <a:stretch/>
        </p:blipFill>
        <p:spPr>
          <a:xfrm>
            <a:off x="1479176" y="739462"/>
            <a:ext cx="3201238" cy="1063473"/>
          </a:xfrm>
          <a:prstGeom prst="rect">
            <a:avLst/>
          </a:prstGeom>
        </p:spPr>
      </p:pic>
      <p:sp>
        <p:nvSpPr>
          <p:cNvPr id="7" name="Arc 6">
            <a:extLst>
              <a:ext uri="{FF2B5EF4-FFF2-40B4-BE49-F238E27FC236}">
                <a16:creationId xmlns:a16="http://schemas.microsoft.com/office/drawing/2014/main" id="{EA8BAF66-F180-327E-7BE6-484232BFADF1}"/>
              </a:ext>
            </a:extLst>
          </p:cNvPr>
          <p:cNvSpPr/>
          <p:nvPr/>
        </p:nvSpPr>
        <p:spPr>
          <a:xfrm flipH="1">
            <a:off x="470646" y="1320222"/>
            <a:ext cx="1546412" cy="1600200"/>
          </a:xfrm>
          <a:prstGeom prst="arc">
            <a:avLst>
              <a:gd name="adj1" fmla="val 16200000"/>
              <a:gd name="adj2" fmla="val 1198987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0565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556CF3E-EDBB-E642-B7BD-39ED653EB422}"/>
              </a:ext>
            </a:extLst>
          </p:cNvPr>
          <p:cNvSpPr txBox="1"/>
          <p:nvPr/>
        </p:nvSpPr>
        <p:spPr>
          <a:xfrm>
            <a:off x="-1" y="0"/>
            <a:ext cx="12192001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Numerical integration: </a:t>
            </a:r>
            <a:r>
              <a:rPr lang="en-US" sz="2400" b="1" i="1" dirty="0" err="1"/>
              <a:t>PL.Integrator</a:t>
            </a:r>
            <a:endParaRPr lang="en-US" sz="2400" b="1" i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21B2C4B-AD51-5957-EEBE-FF92151735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180"/>
          <a:stretch/>
        </p:blipFill>
        <p:spPr>
          <a:xfrm>
            <a:off x="596671" y="1919369"/>
            <a:ext cx="11267774" cy="466969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84E43EA-B456-9046-C88E-86D49D897E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8090" b="55524"/>
          <a:stretch/>
        </p:blipFill>
        <p:spPr>
          <a:xfrm>
            <a:off x="1479176" y="739462"/>
            <a:ext cx="3201238" cy="1063473"/>
          </a:xfrm>
          <a:prstGeom prst="rect">
            <a:avLst/>
          </a:prstGeom>
        </p:spPr>
      </p:pic>
      <p:sp>
        <p:nvSpPr>
          <p:cNvPr id="7" name="Arc 6">
            <a:extLst>
              <a:ext uri="{FF2B5EF4-FFF2-40B4-BE49-F238E27FC236}">
                <a16:creationId xmlns:a16="http://schemas.microsoft.com/office/drawing/2014/main" id="{ED97B695-CAD5-5F1B-52C1-5BDD1415E723}"/>
              </a:ext>
            </a:extLst>
          </p:cNvPr>
          <p:cNvSpPr/>
          <p:nvPr/>
        </p:nvSpPr>
        <p:spPr>
          <a:xfrm flipH="1">
            <a:off x="470646" y="1320222"/>
            <a:ext cx="1546412" cy="1600200"/>
          </a:xfrm>
          <a:prstGeom prst="arc">
            <a:avLst>
              <a:gd name="adj1" fmla="val 16200000"/>
              <a:gd name="adj2" fmla="val 1198987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F0EE073-EE46-E175-CBB0-4FFED212532C}"/>
              </a:ext>
            </a:extLst>
          </p:cNvPr>
          <p:cNvGrpSpPr/>
          <p:nvPr/>
        </p:nvGrpSpPr>
        <p:grpSpPr>
          <a:xfrm>
            <a:off x="596671" y="3173506"/>
            <a:ext cx="9394494" cy="268941"/>
            <a:chOff x="596671" y="3173506"/>
            <a:chExt cx="9394494" cy="268941"/>
          </a:xfrm>
        </p:grpSpPr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275F9F11-F9C7-7FD5-FF3F-6A165CDDFAFC}"/>
                </a:ext>
              </a:extLst>
            </p:cNvPr>
            <p:cNvSpPr/>
            <p:nvPr/>
          </p:nvSpPr>
          <p:spPr>
            <a:xfrm>
              <a:off x="596671" y="3173506"/>
              <a:ext cx="9394494" cy="268941"/>
            </a:xfrm>
            <a:prstGeom prst="roundRect">
              <a:avLst/>
            </a:prstGeom>
            <a:solidFill>
              <a:schemeClr val="accent1">
                <a:alpha val="3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914232A1-518A-B904-2D2E-4B7EF6E06477}"/>
                </a:ext>
              </a:extLst>
            </p:cNvPr>
            <p:cNvSpPr/>
            <p:nvPr/>
          </p:nvSpPr>
          <p:spPr>
            <a:xfrm>
              <a:off x="3765176" y="3196025"/>
              <a:ext cx="672353" cy="232975"/>
            </a:xfrm>
            <a:prstGeom prst="roundRect">
              <a:avLst/>
            </a:prstGeom>
            <a:solidFill>
              <a:schemeClr val="accent4">
                <a:alpha val="3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22900832-26CA-E01F-1538-919EA80813F9}"/>
              </a:ext>
            </a:extLst>
          </p:cNvPr>
          <p:cNvSpPr/>
          <p:nvPr/>
        </p:nvSpPr>
        <p:spPr>
          <a:xfrm>
            <a:off x="8949690" y="3191488"/>
            <a:ext cx="783739" cy="232975"/>
          </a:xfrm>
          <a:prstGeom prst="roundRect">
            <a:avLst/>
          </a:prstGeom>
          <a:solidFill>
            <a:schemeClr val="accent4">
              <a:alpha val="3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1256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556CF3E-EDBB-E642-B7BD-39ED653EB422}"/>
              </a:ext>
            </a:extLst>
          </p:cNvPr>
          <p:cNvSpPr txBox="1"/>
          <p:nvPr/>
        </p:nvSpPr>
        <p:spPr>
          <a:xfrm>
            <a:off x="-1" y="0"/>
            <a:ext cx="12192001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Numerical cross-integration: the </a:t>
            </a:r>
            <a:r>
              <a:rPr lang="en-US" sz="2400" b="1" i="1" dirty="0"/>
              <a:t>Integrator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21B2C4B-AD51-5957-EEBE-FF92151735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180"/>
          <a:stretch/>
        </p:blipFill>
        <p:spPr>
          <a:xfrm>
            <a:off x="596671" y="1919369"/>
            <a:ext cx="11267774" cy="466969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84E43EA-B456-9046-C88E-86D49D897E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8090" b="55524"/>
          <a:stretch/>
        </p:blipFill>
        <p:spPr>
          <a:xfrm>
            <a:off x="1479176" y="739462"/>
            <a:ext cx="3201238" cy="1063473"/>
          </a:xfrm>
          <a:prstGeom prst="rect">
            <a:avLst/>
          </a:prstGeom>
        </p:spPr>
      </p:pic>
      <p:sp>
        <p:nvSpPr>
          <p:cNvPr id="7" name="Arc 6">
            <a:extLst>
              <a:ext uri="{FF2B5EF4-FFF2-40B4-BE49-F238E27FC236}">
                <a16:creationId xmlns:a16="http://schemas.microsoft.com/office/drawing/2014/main" id="{ED97B695-CAD5-5F1B-52C1-5BDD1415E723}"/>
              </a:ext>
            </a:extLst>
          </p:cNvPr>
          <p:cNvSpPr/>
          <p:nvPr/>
        </p:nvSpPr>
        <p:spPr>
          <a:xfrm flipH="1">
            <a:off x="470646" y="1320222"/>
            <a:ext cx="1546412" cy="1600200"/>
          </a:xfrm>
          <a:prstGeom prst="arc">
            <a:avLst>
              <a:gd name="adj1" fmla="val 16200000"/>
              <a:gd name="adj2" fmla="val 1198987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DE42A93-E31B-7982-5382-177A4F382BEB}"/>
              </a:ext>
            </a:extLst>
          </p:cNvPr>
          <p:cNvGrpSpPr/>
          <p:nvPr/>
        </p:nvGrpSpPr>
        <p:grpSpPr>
          <a:xfrm>
            <a:off x="587707" y="5127808"/>
            <a:ext cx="9394494" cy="268941"/>
            <a:chOff x="587707" y="5127808"/>
            <a:chExt cx="9394494" cy="268941"/>
          </a:xfrm>
        </p:grpSpPr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4D69AD9A-5444-3B4D-5F72-5CCF09E341BB}"/>
                </a:ext>
              </a:extLst>
            </p:cNvPr>
            <p:cNvSpPr/>
            <p:nvPr/>
          </p:nvSpPr>
          <p:spPr>
            <a:xfrm>
              <a:off x="587707" y="5127808"/>
              <a:ext cx="9394494" cy="268941"/>
            </a:xfrm>
            <a:prstGeom prst="roundRect">
              <a:avLst/>
            </a:prstGeom>
            <a:solidFill>
              <a:schemeClr val="accent1">
                <a:alpha val="3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E07BF7D5-DBD4-072A-B45A-6C240AB19E13}"/>
                </a:ext>
              </a:extLst>
            </p:cNvPr>
            <p:cNvSpPr/>
            <p:nvPr/>
          </p:nvSpPr>
          <p:spPr>
            <a:xfrm>
              <a:off x="4643714" y="5150325"/>
              <a:ext cx="672353" cy="232975"/>
            </a:xfrm>
            <a:prstGeom prst="roundRect">
              <a:avLst/>
            </a:prstGeom>
            <a:solidFill>
              <a:schemeClr val="accent4">
                <a:alpha val="3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9A6882EA-80CB-9DB2-C157-6C6A42B5701F}"/>
              </a:ext>
            </a:extLst>
          </p:cNvPr>
          <p:cNvSpPr/>
          <p:nvPr/>
        </p:nvSpPr>
        <p:spPr>
          <a:xfrm>
            <a:off x="8949690" y="5134588"/>
            <a:ext cx="783739" cy="232975"/>
          </a:xfrm>
          <a:prstGeom prst="roundRect">
            <a:avLst/>
          </a:prstGeom>
          <a:solidFill>
            <a:schemeClr val="accent4">
              <a:alpha val="3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6743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556CF3E-EDBB-E642-B7BD-39ED653EB422}"/>
              </a:ext>
            </a:extLst>
          </p:cNvPr>
          <p:cNvSpPr txBox="1"/>
          <p:nvPr/>
        </p:nvSpPr>
        <p:spPr>
          <a:xfrm>
            <a:off x="-1" y="0"/>
            <a:ext cx="12192001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Numerical cross-integration: the </a:t>
            </a:r>
            <a:r>
              <a:rPr lang="en-US" sz="2400" b="1" i="1" dirty="0"/>
              <a:t>Integrator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21B2C4B-AD51-5957-EEBE-FF92151735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180"/>
          <a:stretch/>
        </p:blipFill>
        <p:spPr>
          <a:xfrm>
            <a:off x="596671" y="1919369"/>
            <a:ext cx="11267774" cy="466969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84E43EA-B456-9046-C88E-86D49D897E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8090" b="55524"/>
          <a:stretch/>
        </p:blipFill>
        <p:spPr>
          <a:xfrm>
            <a:off x="1479176" y="739462"/>
            <a:ext cx="3201238" cy="1063473"/>
          </a:xfrm>
          <a:prstGeom prst="rect">
            <a:avLst/>
          </a:prstGeom>
        </p:spPr>
      </p:pic>
      <p:sp>
        <p:nvSpPr>
          <p:cNvPr id="7" name="Arc 6">
            <a:extLst>
              <a:ext uri="{FF2B5EF4-FFF2-40B4-BE49-F238E27FC236}">
                <a16:creationId xmlns:a16="http://schemas.microsoft.com/office/drawing/2014/main" id="{EA8BAF66-F180-327E-7BE6-484232BFADF1}"/>
              </a:ext>
            </a:extLst>
          </p:cNvPr>
          <p:cNvSpPr/>
          <p:nvPr/>
        </p:nvSpPr>
        <p:spPr>
          <a:xfrm flipH="1">
            <a:off x="470646" y="1320222"/>
            <a:ext cx="1546412" cy="1600200"/>
          </a:xfrm>
          <a:prstGeom prst="arc">
            <a:avLst>
              <a:gd name="adj1" fmla="val 16200000"/>
              <a:gd name="adj2" fmla="val 1198987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0364A8F-7C9A-FCCF-45A6-0E86C531D2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31177" y="3304173"/>
            <a:ext cx="1375785" cy="118443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EF72EA0-AA5E-C09A-2CB1-5D5C02549D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06009" y="5217459"/>
            <a:ext cx="1226122" cy="1184434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5265F301-3E34-BF3D-C08A-BB756F777C4E}"/>
              </a:ext>
            </a:extLst>
          </p:cNvPr>
          <p:cNvGrpSpPr/>
          <p:nvPr/>
        </p:nvGrpSpPr>
        <p:grpSpPr>
          <a:xfrm>
            <a:off x="596671" y="3173506"/>
            <a:ext cx="9394494" cy="268941"/>
            <a:chOff x="596671" y="3173506"/>
            <a:chExt cx="9394494" cy="268941"/>
          </a:xfrm>
        </p:grpSpPr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B91D4B73-6C4B-BE43-AB91-EED9CDBB3D13}"/>
                </a:ext>
              </a:extLst>
            </p:cNvPr>
            <p:cNvSpPr/>
            <p:nvPr/>
          </p:nvSpPr>
          <p:spPr>
            <a:xfrm>
              <a:off x="596671" y="3173506"/>
              <a:ext cx="9394494" cy="268941"/>
            </a:xfrm>
            <a:prstGeom prst="roundRect">
              <a:avLst/>
            </a:prstGeom>
            <a:solidFill>
              <a:schemeClr val="accent1">
                <a:alpha val="3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DCE70E7E-986A-F2DA-1ED7-9FBF4CCF052A}"/>
                </a:ext>
              </a:extLst>
            </p:cNvPr>
            <p:cNvSpPr/>
            <p:nvPr/>
          </p:nvSpPr>
          <p:spPr>
            <a:xfrm>
              <a:off x="3765176" y="3196025"/>
              <a:ext cx="672353" cy="232975"/>
            </a:xfrm>
            <a:prstGeom prst="roundRect">
              <a:avLst/>
            </a:prstGeom>
            <a:solidFill>
              <a:schemeClr val="accent4">
                <a:alpha val="3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4840404-04DE-EAC0-2A2D-353F9037B8C1}"/>
              </a:ext>
            </a:extLst>
          </p:cNvPr>
          <p:cNvGrpSpPr/>
          <p:nvPr/>
        </p:nvGrpSpPr>
        <p:grpSpPr>
          <a:xfrm>
            <a:off x="587707" y="5127808"/>
            <a:ext cx="9394494" cy="268941"/>
            <a:chOff x="587707" y="5127808"/>
            <a:chExt cx="9394494" cy="268941"/>
          </a:xfrm>
        </p:grpSpPr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56FBE87C-EE1A-4C87-0EEE-FC86F954E79B}"/>
                </a:ext>
              </a:extLst>
            </p:cNvPr>
            <p:cNvSpPr/>
            <p:nvPr/>
          </p:nvSpPr>
          <p:spPr>
            <a:xfrm>
              <a:off x="587707" y="5127808"/>
              <a:ext cx="9394494" cy="268941"/>
            </a:xfrm>
            <a:prstGeom prst="roundRect">
              <a:avLst/>
            </a:prstGeom>
            <a:solidFill>
              <a:schemeClr val="accent1">
                <a:alpha val="3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3270FB9A-221F-5A42-D0C3-67792D984D27}"/>
                </a:ext>
              </a:extLst>
            </p:cNvPr>
            <p:cNvSpPr/>
            <p:nvPr/>
          </p:nvSpPr>
          <p:spPr>
            <a:xfrm>
              <a:off x="4643714" y="5150325"/>
              <a:ext cx="672353" cy="232975"/>
            </a:xfrm>
            <a:prstGeom prst="roundRect">
              <a:avLst/>
            </a:prstGeom>
            <a:solidFill>
              <a:schemeClr val="accent4">
                <a:alpha val="3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51A46B3-AC0D-E8ED-2ADE-DE6B6930DC40}"/>
              </a:ext>
            </a:extLst>
          </p:cNvPr>
          <p:cNvGrpSpPr/>
          <p:nvPr/>
        </p:nvGrpSpPr>
        <p:grpSpPr>
          <a:xfrm>
            <a:off x="8948380" y="3202918"/>
            <a:ext cx="785049" cy="2169295"/>
            <a:chOff x="8948380" y="3202918"/>
            <a:chExt cx="785049" cy="2169295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5DAB1021-F365-423C-273A-F70DF993D5A9}"/>
                </a:ext>
              </a:extLst>
            </p:cNvPr>
            <p:cNvSpPr/>
            <p:nvPr/>
          </p:nvSpPr>
          <p:spPr>
            <a:xfrm>
              <a:off x="8949690" y="3202918"/>
              <a:ext cx="783739" cy="232975"/>
            </a:xfrm>
            <a:prstGeom prst="roundRect">
              <a:avLst/>
            </a:prstGeom>
            <a:solidFill>
              <a:schemeClr val="accent4">
                <a:alpha val="3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44B62745-83B9-BA2A-D837-38F86A55FE82}"/>
                </a:ext>
              </a:extLst>
            </p:cNvPr>
            <p:cNvSpPr/>
            <p:nvPr/>
          </p:nvSpPr>
          <p:spPr>
            <a:xfrm>
              <a:off x="8948380" y="5139238"/>
              <a:ext cx="783739" cy="232975"/>
            </a:xfrm>
            <a:prstGeom prst="roundRect">
              <a:avLst/>
            </a:prstGeom>
            <a:solidFill>
              <a:schemeClr val="accent4">
                <a:alpha val="3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1666936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556CF3E-EDBB-E642-B7BD-39ED653EB422}"/>
                  </a:ext>
                </a:extLst>
              </p:cNvPr>
              <p:cNvSpPr txBox="1"/>
              <p:nvPr/>
            </p:nvSpPr>
            <p:spPr>
              <a:xfrm>
                <a:off x="-1" y="0"/>
                <a:ext cx="12192001" cy="461665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The CGI also has you test whether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b="1" dirty="0"/>
                  <a:t> exists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556CF3E-EDBB-E642-B7BD-39ED653EB4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0"/>
                <a:ext cx="12192001" cy="461665"/>
              </a:xfrm>
              <a:prstGeom prst="rect">
                <a:avLst/>
              </a:prstGeom>
              <a:blipFill>
                <a:blip r:embed="rId2"/>
                <a:stretch>
                  <a:fillRect l="-832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>
            <a:extLst>
              <a:ext uri="{FF2B5EF4-FFF2-40B4-BE49-F238E27FC236}">
                <a16:creationId xmlns:a16="http://schemas.microsoft.com/office/drawing/2014/main" id="{321B2C4B-AD51-5957-EEBE-FF921517358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180"/>
          <a:stretch/>
        </p:blipFill>
        <p:spPr>
          <a:xfrm>
            <a:off x="596671" y="1919369"/>
            <a:ext cx="11267774" cy="4669690"/>
          </a:xfrm>
          <a:prstGeom prst="rect">
            <a:avLst/>
          </a:prstGeom>
        </p:spPr>
      </p:pic>
      <p:sp>
        <p:nvSpPr>
          <p:cNvPr id="7" name="Arc 6">
            <a:extLst>
              <a:ext uri="{FF2B5EF4-FFF2-40B4-BE49-F238E27FC236}">
                <a16:creationId xmlns:a16="http://schemas.microsoft.com/office/drawing/2014/main" id="{EA8BAF66-F180-327E-7BE6-484232BFADF1}"/>
              </a:ext>
            </a:extLst>
          </p:cNvPr>
          <p:cNvSpPr/>
          <p:nvPr/>
        </p:nvSpPr>
        <p:spPr>
          <a:xfrm flipH="1">
            <a:off x="470646" y="1320222"/>
            <a:ext cx="1546412" cy="1600200"/>
          </a:xfrm>
          <a:prstGeom prst="arc">
            <a:avLst>
              <a:gd name="adj1" fmla="val 16200000"/>
              <a:gd name="adj2" fmla="val 1198987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0364A8F-7C9A-FCCF-45A6-0E86C531D2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31177" y="3304173"/>
            <a:ext cx="1375785" cy="118443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EF72EA0-AA5E-C09A-2CB1-5D5C02549D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06009" y="5217459"/>
            <a:ext cx="1226122" cy="1184434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5265F301-3E34-BF3D-C08A-BB756F777C4E}"/>
              </a:ext>
            </a:extLst>
          </p:cNvPr>
          <p:cNvGrpSpPr/>
          <p:nvPr/>
        </p:nvGrpSpPr>
        <p:grpSpPr>
          <a:xfrm>
            <a:off x="596671" y="3173506"/>
            <a:ext cx="9394494" cy="268941"/>
            <a:chOff x="596671" y="3173506"/>
            <a:chExt cx="9394494" cy="268941"/>
          </a:xfrm>
        </p:grpSpPr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B91D4B73-6C4B-BE43-AB91-EED9CDBB3D13}"/>
                </a:ext>
              </a:extLst>
            </p:cNvPr>
            <p:cNvSpPr/>
            <p:nvPr/>
          </p:nvSpPr>
          <p:spPr>
            <a:xfrm>
              <a:off x="596671" y="3173506"/>
              <a:ext cx="9394494" cy="268941"/>
            </a:xfrm>
            <a:prstGeom prst="roundRect">
              <a:avLst/>
            </a:prstGeom>
            <a:solidFill>
              <a:schemeClr val="accent1">
                <a:alpha val="3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DCE70E7E-986A-F2DA-1ED7-9FBF4CCF052A}"/>
                </a:ext>
              </a:extLst>
            </p:cNvPr>
            <p:cNvSpPr/>
            <p:nvPr/>
          </p:nvSpPr>
          <p:spPr>
            <a:xfrm>
              <a:off x="3765176" y="3196025"/>
              <a:ext cx="672353" cy="232975"/>
            </a:xfrm>
            <a:prstGeom prst="roundRect">
              <a:avLst/>
            </a:prstGeom>
            <a:solidFill>
              <a:schemeClr val="accent4">
                <a:alpha val="3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4840404-04DE-EAC0-2A2D-353F9037B8C1}"/>
              </a:ext>
            </a:extLst>
          </p:cNvPr>
          <p:cNvGrpSpPr/>
          <p:nvPr/>
        </p:nvGrpSpPr>
        <p:grpSpPr>
          <a:xfrm>
            <a:off x="587707" y="5127808"/>
            <a:ext cx="9394494" cy="268941"/>
            <a:chOff x="587707" y="5127808"/>
            <a:chExt cx="9394494" cy="268941"/>
          </a:xfrm>
        </p:grpSpPr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56FBE87C-EE1A-4C87-0EEE-FC86F954E79B}"/>
                </a:ext>
              </a:extLst>
            </p:cNvPr>
            <p:cNvSpPr/>
            <p:nvPr/>
          </p:nvSpPr>
          <p:spPr>
            <a:xfrm>
              <a:off x="587707" y="5127808"/>
              <a:ext cx="9394494" cy="268941"/>
            </a:xfrm>
            <a:prstGeom prst="roundRect">
              <a:avLst/>
            </a:prstGeom>
            <a:solidFill>
              <a:schemeClr val="accent1">
                <a:alpha val="3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3270FB9A-221F-5A42-D0C3-67792D984D27}"/>
                </a:ext>
              </a:extLst>
            </p:cNvPr>
            <p:cNvSpPr/>
            <p:nvPr/>
          </p:nvSpPr>
          <p:spPr>
            <a:xfrm>
              <a:off x="4643714" y="5150325"/>
              <a:ext cx="672353" cy="232975"/>
            </a:xfrm>
            <a:prstGeom prst="roundRect">
              <a:avLst/>
            </a:prstGeom>
            <a:solidFill>
              <a:schemeClr val="accent4">
                <a:alpha val="3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86AF779D-6B82-8BB4-5AC9-F3E059D3634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67600" r="23623"/>
          <a:stretch/>
        </p:blipFill>
        <p:spPr>
          <a:xfrm>
            <a:off x="1236291" y="904795"/>
            <a:ext cx="3201238" cy="830854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69FB4061-78BE-4E7A-3FFC-EAC6ED548969}"/>
              </a:ext>
            </a:extLst>
          </p:cNvPr>
          <p:cNvGrpSpPr/>
          <p:nvPr/>
        </p:nvGrpSpPr>
        <p:grpSpPr>
          <a:xfrm>
            <a:off x="8948380" y="3202918"/>
            <a:ext cx="785049" cy="2169295"/>
            <a:chOff x="8948380" y="3202918"/>
            <a:chExt cx="785049" cy="2169295"/>
          </a:xfrm>
        </p:grpSpPr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676CB18A-E624-06D4-76B9-7CF2818C36F5}"/>
                </a:ext>
              </a:extLst>
            </p:cNvPr>
            <p:cNvSpPr/>
            <p:nvPr/>
          </p:nvSpPr>
          <p:spPr>
            <a:xfrm>
              <a:off x="8949690" y="3202918"/>
              <a:ext cx="783739" cy="232975"/>
            </a:xfrm>
            <a:prstGeom prst="roundRect">
              <a:avLst/>
            </a:prstGeom>
            <a:solidFill>
              <a:schemeClr val="accent4">
                <a:alpha val="3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FBE14EAB-9917-3D90-9AF3-8FD00E73876D}"/>
                </a:ext>
              </a:extLst>
            </p:cNvPr>
            <p:cNvSpPr/>
            <p:nvPr/>
          </p:nvSpPr>
          <p:spPr>
            <a:xfrm>
              <a:off x="8948380" y="5139238"/>
              <a:ext cx="783739" cy="232975"/>
            </a:xfrm>
            <a:prstGeom prst="roundRect">
              <a:avLst/>
            </a:prstGeom>
            <a:solidFill>
              <a:schemeClr val="accent4">
                <a:alpha val="3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1672665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864</TotalTime>
  <Words>585</Words>
  <Application>Microsoft Macintosh PowerPoint</Application>
  <PresentationFormat>Widescreen</PresentationFormat>
  <Paragraphs>46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</dc:creator>
  <cp:lastModifiedBy>Steven</cp:lastModifiedBy>
  <cp:revision>70</cp:revision>
  <dcterms:created xsi:type="dcterms:W3CDTF">2021-11-02T20:59:11Z</dcterms:created>
  <dcterms:modified xsi:type="dcterms:W3CDTF">2023-10-31T18:52:10Z</dcterms:modified>
</cp:coreProperties>
</file>