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3" r:id="rId2"/>
    <p:sldId id="338" r:id="rId3"/>
    <p:sldId id="347" r:id="rId4"/>
    <p:sldId id="346" r:id="rId5"/>
    <p:sldId id="348" r:id="rId6"/>
    <p:sldId id="344" r:id="rId7"/>
    <p:sldId id="4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2C55F-A764-FC44-BEEE-D7C4EE71CF9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FE5B-39E0-E946-A2B0-503E8D947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6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2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40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31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86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AEAE-9380-E944-B8FB-BA1C7F70F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B660F-C7FA-FD4B-9125-440DD77CA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0AC7-35E0-804C-83C2-2FCF68B7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12328-6AE1-D649-A994-8ED4E1F7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A7EC-971F-1841-B9BC-E9CB596E2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6E2D-2C6E-5B4B-AEE1-7BDAB3DD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3D927-F1E1-1945-8A7D-548A36AD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AAA9-DA94-7045-B335-79DBA0ED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2B07-893F-D24F-A5D9-C55A33E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3E4E8-2A3C-1D4D-BFC0-F4F7ACAF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F7E4D-E1FB-814B-911A-C870A3B2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6E505-7FEA-D54A-9D27-64BA67D71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782D-1E97-7544-B9FB-BFB3EDF4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2A7C-1E52-0E49-B263-DA729878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75FE-CF97-B941-BE85-FF5708E1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7BB4-0641-4A4B-8296-DDF56F85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00AF-0F67-A34C-BB2B-FDA93BE8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FB90-97B5-7941-906A-983BDD5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C833-215A-EB41-84A4-79332BC0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93B9-C539-8E4D-AD7E-E7C690EA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2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F2408-1BC0-654A-A582-CEAF56CD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1575-C03F-D941-AC7A-1BBA414FD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1C42C-4E2B-134F-902C-08560B4A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76FD7-258A-EB45-BBC8-CCB4BDE3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9ECD-5699-7D45-8A20-2E0A5F63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3DD3-1F11-0243-A23B-38A2A947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EF30-3D4D-544E-9C49-027C76B5F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7BA7E-B629-D548-9174-30E9EF4B8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DC3EA-551B-EF47-B5CE-45B806E1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3BE34-6A7D-9243-824B-85C4DBF1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08E7B-A7CF-E647-9BDA-7CE7791D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695F-F03B-184F-A2DC-89AE1548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26B73-B2BA-9347-AD61-E1DD60724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A2C09-C6FC-7B47-9E19-AAF4FE677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F706F-D53E-7D4A-9F46-6F41A0EF7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8DF7E-3979-B544-BAB5-3D07852D9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D21FC-F29A-DA4E-9CC4-4E2616B9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B0028-C7C7-0241-8508-51BB507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BC0A7-4482-C14D-AB22-D8F7920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37ED-3847-6A45-BF4D-1D1D0518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75824-36F6-8849-B482-4C934324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B2867-D5B3-D846-9A26-B1F1304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EC2380-C1A3-0C46-9694-6B58E315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C3485-4BBD-094F-9138-E7A0B14C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84B16-F00E-9C48-9288-EFC0740B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47089-8451-3C44-BC05-933A41B8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7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9D60-9420-5645-85FC-6E94DDC6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D5CF-CDFD-504C-BB58-BA1F0B75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95C8-268C-7148-A4C2-D29D40834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D1EA6-F10C-D34F-9734-31F1E103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D20A-EB3F-DA46-946B-5ED5FF96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AC6E4-B8F4-3A40-B997-EFCD1D54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A9F5-254E-BF49-BCAC-C7180E87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3CCD3-7E1A-D84B-87A8-018BD576A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40E1-FD7E-1E4D-A4E9-F520F8C1B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F3B33-5ED4-1242-8F8D-2BDA6B1E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BA30C-2A0A-CE47-BF09-5EFAB0BF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664F-57C9-2B44-A85A-52F1F4C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5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E024D-FD5F-5C4F-BEB6-1FFA516A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EE4D0-7211-A941-B8DD-35E7D2F1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B5B1-3B7C-E946-9A6C-B4E8E5DE3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FD4A-6E0D-1944-BA5F-1755D1A7DD7B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E672-1AA3-1342-9A1E-E5B7461BC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0A30-CACC-824C-8AB1-51BF6E3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2522F-1145-5147-8D77-B46264708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.gif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050174" y="1628553"/>
                <a:ext cx="1009165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First, I’ll walk us through the relationship between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𝑡𝑟𝑠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, and how that gets us one step closer to the Clapeyron Equation.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Then, some </a:t>
                </a:r>
                <a:r>
                  <a:rPr lang="en-US" sz="2400" b="1" dirty="0"/>
                  <a:t>blackboard work</a:t>
                </a:r>
                <a:r>
                  <a:rPr lang="en-US" sz="24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Use the cross-derivative (as opposed to cross-integral) test for existence of a state function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Explain (derive) that mysterious second term in the differential equation of state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Ditto for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74" y="1628553"/>
                <a:ext cx="10091651" cy="3416320"/>
              </a:xfrm>
              <a:prstGeom prst="rect">
                <a:avLst/>
              </a:prstGeom>
              <a:blipFill>
                <a:blip r:embed="rId3"/>
                <a:stretch>
                  <a:fillRect l="-879" t="-1111" r="-113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44A6FD-D52E-C25A-6052-AB68600F7E05}"/>
              </a:ext>
            </a:extLst>
          </p:cNvPr>
          <p:cNvSpPr txBox="1"/>
          <p:nvPr/>
        </p:nvSpPr>
        <p:spPr>
          <a:xfrm>
            <a:off x="0" y="98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Roadmap for today</a:t>
            </a:r>
          </a:p>
        </p:txBody>
      </p:sp>
    </p:spTree>
    <p:extLst>
      <p:ext uri="{BB962C8B-B14F-4D97-AF65-F5344CB8AC3E}">
        <p14:creationId xmlns:p14="http://schemas.microsoft.com/office/powerpoint/2010/main" val="29984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</m:oMath>
                </a14:m>
                <a:r>
                  <a:rPr lang="en-US" sz="24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, and getting one step closer to the Clapeyron Equation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10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blipFill>
                <a:blip r:embed="rId4"/>
                <a:stretch>
                  <a:fillRect l="-843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6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</m:oMath>
                </a14:m>
                <a:r>
                  <a:rPr lang="en-US" sz="24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b="1" dirty="0"/>
                  <a:t>, and getting one step closer to the Clapeyron Equation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430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10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5770362"/>
              </a:xfrm>
              <a:prstGeom prst="rect">
                <a:avLst/>
              </a:prstGeom>
              <a:blipFill>
                <a:blip r:embed="rId4"/>
                <a:stretch>
                  <a:fillRect l="-843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ABA8AC-AF94-CBCD-A0E4-BBC0D9E9204A}"/>
              </a:ext>
            </a:extLst>
          </p:cNvPr>
          <p:cNvGrpSpPr/>
          <p:nvPr/>
        </p:nvGrpSpPr>
        <p:grpSpPr>
          <a:xfrm>
            <a:off x="1153263" y="2396836"/>
            <a:ext cx="6466737" cy="951683"/>
            <a:chOff x="1153263" y="2396836"/>
            <a:chExt cx="6466737" cy="951683"/>
          </a:xfrm>
        </p:grpSpPr>
        <p:sp>
          <p:nvSpPr>
            <p:cNvPr id="11" name="Donut 10">
              <a:extLst>
                <a:ext uri="{FF2B5EF4-FFF2-40B4-BE49-F238E27FC236}">
                  <a16:creationId xmlns:a16="http://schemas.microsoft.com/office/drawing/2014/main" id="{797F1FD1-2E9B-81DC-7E2C-5589D78AA595}"/>
                </a:ext>
              </a:extLst>
            </p:cNvPr>
            <p:cNvSpPr/>
            <p:nvPr/>
          </p:nvSpPr>
          <p:spPr>
            <a:xfrm>
              <a:off x="4738255" y="2396836"/>
              <a:ext cx="2881745" cy="914400"/>
            </a:xfrm>
            <a:prstGeom prst="donut">
              <a:avLst>
                <a:gd name="adj" fmla="val 15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D6F299-E2CC-7521-F121-454771A7611D}"/>
                </a:ext>
              </a:extLst>
            </p:cNvPr>
            <p:cNvSpPr txBox="1"/>
            <p:nvPr/>
          </p:nvSpPr>
          <p:spPr>
            <a:xfrm>
              <a:off x="1153263" y="2517522"/>
              <a:ext cx="3584992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should probably commit this to memory too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25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143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Getting one step closer to the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  <a:p>
                <a:r>
                  <a:rPr lang="en-US" sz="2400" b="1" dirty="0"/>
                  <a:t>Relationship to Clapeyron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(this is the original form of Clapeyron’s equation)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blipFill>
                <a:blip r:embed="rId3"/>
                <a:stretch>
                  <a:fillRect l="-843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E763C-77D4-AD82-988A-8C46A44C0A88}"/>
              </a:ext>
            </a:extLst>
          </p:cNvPr>
          <p:cNvGrpSpPr/>
          <p:nvPr/>
        </p:nvGrpSpPr>
        <p:grpSpPr>
          <a:xfrm>
            <a:off x="1153263" y="2396836"/>
            <a:ext cx="6466737" cy="951683"/>
            <a:chOff x="1153263" y="2396836"/>
            <a:chExt cx="6466737" cy="951683"/>
          </a:xfrm>
        </p:grpSpPr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2105A8FA-860A-1750-5B55-4804FFEE685F}"/>
                </a:ext>
              </a:extLst>
            </p:cNvPr>
            <p:cNvSpPr/>
            <p:nvPr/>
          </p:nvSpPr>
          <p:spPr>
            <a:xfrm>
              <a:off x="4738255" y="2396836"/>
              <a:ext cx="2881745" cy="914400"/>
            </a:xfrm>
            <a:prstGeom prst="donut">
              <a:avLst>
                <a:gd name="adj" fmla="val 15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3B4D13-D37B-722C-135F-657C6AEF0A0D}"/>
                </a:ext>
              </a:extLst>
            </p:cNvPr>
            <p:cNvSpPr txBox="1"/>
            <p:nvPr/>
          </p:nvSpPr>
          <p:spPr>
            <a:xfrm>
              <a:off x="1153263" y="2517522"/>
              <a:ext cx="3584992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should probably commit this to memory too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53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143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Getting one step closer to the Clapeyron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you know,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That means, for </a:t>
                </a:r>
                <a:r>
                  <a:rPr lang="en-US" sz="2400" b="1" dirty="0"/>
                  <a:t>constant-volume processes</a:t>
                </a:r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It turns out that for </a:t>
                </a:r>
                <a:r>
                  <a:rPr lang="en-US" sz="2400" b="1" dirty="0"/>
                  <a:t>constant-pressure reversible processes</a:t>
                </a:r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𝒅𝑯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That means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𝑑𝑆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Since phase transitions occur at a fixed </a:t>
                </a:r>
              </a:p>
              <a:p>
                <a:r>
                  <a:rPr lang="en-US" sz="2400" dirty="0"/>
                  <a:t>pressure (and temperature), this means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𝒕𝒓𝒔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r>
                  <a:rPr lang="en-US" sz="2400" i="1" dirty="0"/>
                  <a:t>. </a:t>
                </a:r>
              </a:p>
              <a:p>
                <a:endParaRPr lang="en-US" sz="2400" i="1" dirty="0"/>
              </a:p>
              <a:p>
                <a:r>
                  <a:rPr lang="en-US" sz="2400" b="1" dirty="0"/>
                  <a:t>Relationship to Clapeyron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𝒕𝒓𝒔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(using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𝑑𝐻</m:t>
                    </m:r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1655"/>
                <a:ext cx="12039600" cy="6354881"/>
              </a:xfrm>
              <a:prstGeom prst="rect">
                <a:avLst/>
              </a:prstGeom>
              <a:blipFill>
                <a:blip r:embed="rId3"/>
                <a:stretch>
                  <a:fillRect l="-843" t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58302B4-7B77-5D81-A82C-76B9B8E11EBC}"/>
              </a:ext>
            </a:extLst>
          </p:cNvPr>
          <p:cNvGrpSpPr/>
          <p:nvPr/>
        </p:nvGrpSpPr>
        <p:grpSpPr>
          <a:xfrm>
            <a:off x="8239021" y="2591777"/>
            <a:ext cx="3507902" cy="2739762"/>
            <a:chOff x="6353071" y="1697632"/>
            <a:chExt cx="3507902" cy="27397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DDE97B-9214-240B-B783-1D12A349805B}"/>
                </a:ext>
              </a:extLst>
            </p:cNvPr>
            <p:cNvGrpSpPr/>
            <p:nvPr/>
          </p:nvGrpSpPr>
          <p:grpSpPr>
            <a:xfrm>
              <a:off x="6353071" y="1697632"/>
              <a:ext cx="3507902" cy="2739762"/>
              <a:chOff x="6106886" y="1756247"/>
              <a:chExt cx="3507902" cy="2739762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C6BC99A-9048-1DE6-7DC9-ED0E59125A69}"/>
                  </a:ext>
                </a:extLst>
              </p:cNvPr>
              <p:cNvSpPr/>
              <p:nvPr/>
            </p:nvSpPr>
            <p:spPr>
              <a:xfrm>
                <a:off x="8606605" y="3051856"/>
                <a:ext cx="433753" cy="443051"/>
              </a:xfrm>
              <a:prstGeom prst="arc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8D3BCE-4F27-D181-7303-4A97407C458F}"/>
                  </a:ext>
                </a:extLst>
              </p:cNvPr>
              <p:cNvGrpSpPr/>
              <p:nvPr/>
            </p:nvGrpSpPr>
            <p:grpSpPr>
              <a:xfrm>
                <a:off x="6106886" y="1756247"/>
                <a:ext cx="3507902" cy="2739762"/>
                <a:chOff x="7523513" y="1932093"/>
                <a:chExt cx="3507902" cy="2739762"/>
              </a:xfrm>
            </p:grpSpPr>
            <p:pic>
              <p:nvPicPr>
                <p:cNvPr id="8" name="Picture 2" descr="Image result for phase diagrams">
                  <a:extLst>
                    <a:ext uri="{FF2B5EF4-FFF2-40B4-BE49-F238E27FC236}">
                      <a16:creationId xmlns:a16="http://schemas.microsoft.com/office/drawing/2014/main" id="{18D686FA-EE84-B7E6-7274-E06E4258A76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773" b="5795"/>
                <a:stretch/>
              </p:blipFill>
              <p:spPr bwMode="auto">
                <a:xfrm>
                  <a:off x="7523513" y="1932093"/>
                  <a:ext cx="3507902" cy="27397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𝒗𝒂𝒑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128DE12B-9AE4-EF94-6532-99D5EC0815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04904" y="2480316"/>
                      <a:ext cx="876266" cy="9979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4D7993-E89D-3845-F364-F6DA8729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795" y="2585877"/>
              <a:ext cx="677619" cy="977938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AED107-9272-08DF-0F00-2E1E90CFD659}"/>
              </a:ext>
            </a:extLst>
          </p:cNvPr>
          <p:cNvSpPr/>
          <p:nvPr/>
        </p:nvSpPr>
        <p:spPr>
          <a:xfrm>
            <a:off x="5166360" y="5096796"/>
            <a:ext cx="1760220" cy="629894"/>
          </a:xfrm>
          <a:prstGeom prst="roundRect">
            <a:avLst/>
          </a:prstGeom>
          <a:solidFill>
            <a:schemeClr val="accent1">
              <a:alpha val="1377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3C386-A5E1-8C54-D51F-CCF34F4894FB}"/>
              </a:ext>
            </a:extLst>
          </p:cNvPr>
          <p:cNvGrpSpPr/>
          <p:nvPr/>
        </p:nvGrpSpPr>
        <p:grpSpPr>
          <a:xfrm>
            <a:off x="1153263" y="2396836"/>
            <a:ext cx="6466737" cy="951683"/>
            <a:chOff x="1153263" y="2396836"/>
            <a:chExt cx="6466737" cy="951683"/>
          </a:xfrm>
        </p:grpSpPr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BF5CE16B-F4E4-C517-074F-71113ED3C3BF}"/>
                </a:ext>
              </a:extLst>
            </p:cNvPr>
            <p:cNvSpPr/>
            <p:nvPr/>
          </p:nvSpPr>
          <p:spPr>
            <a:xfrm>
              <a:off x="4738255" y="2396836"/>
              <a:ext cx="2881745" cy="914400"/>
            </a:xfrm>
            <a:prstGeom prst="donut">
              <a:avLst>
                <a:gd name="adj" fmla="val 159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D32B24-B19E-BAEA-32E3-57D50964FA3E}"/>
                </a:ext>
              </a:extLst>
            </p:cNvPr>
            <p:cNvSpPr txBox="1"/>
            <p:nvPr/>
          </p:nvSpPr>
          <p:spPr>
            <a:xfrm>
              <a:off x="1153263" y="2517522"/>
              <a:ext cx="3584992" cy="83099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should probably commit this to memory too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08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E91718-145E-F042-9C66-C5FA55F0915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tasks #1 and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16D9B-B399-C8FE-4713-B291DA3D411E}"/>
                  </a:ext>
                </a:extLst>
              </p:cNvPr>
              <p:cNvSpPr/>
              <p:nvPr/>
            </p:nvSpPr>
            <p:spPr>
              <a:xfrm>
                <a:off x="171283" y="587167"/>
                <a:ext cx="5417988" cy="315804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Derive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”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Hints: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Notice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Use arms around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…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A16D9B-B399-C8FE-4713-B291DA3D4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83" y="587167"/>
                <a:ext cx="5417988" cy="3158044"/>
              </a:xfrm>
              <a:prstGeom prst="rect">
                <a:avLst/>
              </a:prstGeom>
              <a:blipFill>
                <a:blip r:embed="rId2"/>
                <a:stretch>
                  <a:fillRect l="-163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B37157-2B03-2F76-2E08-11BD4B919C34}"/>
                  </a:ext>
                </a:extLst>
              </p:cNvPr>
              <p:cNvSpPr/>
              <p:nvPr/>
            </p:nvSpPr>
            <p:spPr>
              <a:xfrm>
                <a:off x="5858458" y="3593257"/>
                <a:ext cx="6162260" cy="297235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Derive the 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”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Hints:</a:t>
                </a:r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Notice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Arms around and Euler chain relation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</a:t>
                </a:r>
                <a:r>
                  <a:rPr lang="en-US" sz="2400" dirty="0">
                    <a:solidFill>
                      <a:srgbClr val="002060"/>
                    </a:solidFill>
                  </a:rPr>
                  <a:t>(as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2B37157-2B03-2F76-2E08-11BD4B919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458" y="3593257"/>
                <a:ext cx="6162260" cy="2972352"/>
              </a:xfrm>
              <a:prstGeom prst="rect">
                <a:avLst/>
              </a:prstGeom>
              <a:blipFill>
                <a:blip r:embed="rId3"/>
                <a:stretch>
                  <a:fillRect l="-143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55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4313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Blackboard task #3: Deriving the </a:t>
            </a:r>
            <a:r>
              <a:rPr lang="en-US" sz="2400" b="1" i="1" dirty="0"/>
              <a:t>First Fundamental Equation of Thermodynamics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10C1C-4509-BC43-B561-4C097A424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964" y="2263702"/>
            <a:ext cx="3445510" cy="3057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/>
              <p:nvPr/>
            </p:nvSpPr>
            <p:spPr>
              <a:xfrm>
                <a:off x="539750" y="2157866"/>
                <a:ext cx="7175500" cy="341632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Clues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</a:t>
                </a:r>
                <a:r>
                  <a:rPr lang="en-US" sz="2400" i="1" dirty="0"/>
                  <a:t>FE#1</a:t>
                </a:r>
                <a:r>
                  <a:rPr lang="en-US" sz="2400" dirty="0"/>
                  <a:t>, 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Start with the differential form of 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Law, but substitute the definition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 work assuming mechanical reversibility (so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Use the Thermodynamic Definition of Entropy (which assumes thermal reversibility)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the</a:t>
                </a:r>
                <a:r>
                  <a:rPr lang="en-US" sz="2400" i="1" dirty="0"/>
                  <a:t> Maxwell relation</a:t>
                </a:r>
                <a:r>
                  <a:rPr lang="en-US" sz="2400" dirty="0"/>
                  <a:t>, apply the cross-derivative rule for existence.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01FE47C-2C92-9320-F221-479FEFD48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2157866"/>
                <a:ext cx="7175500" cy="3416320"/>
              </a:xfrm>
              <a:prstGeom prst="rect">
                <a:avLst/>
              </a:prstGeom>
              <a:blipFill>
                <a:blip r:embed="rId4"/>
                <a:stretch>
                  <a:fillRect l="-1235" t="-1107" r="-176" b="-295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9F2FF0-1A35-418B-8A83-A645D4F24733}"/>
              </a:ext>
            </a:extLst>
          </p:cNvPr>
          <p:cNvSpPr/>
          <p:nvPr/>
        </p:nvSpPr>
        <p:spPr>
          <a:xfrm>
            <a:off x="631190" y="5829541"/>
            <a:ext cx="11231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By the way: </a:t>
            </a:r>
            <a:r>
              <a:rPr lang="en-US" sz="2400" dirty="0"/>
              <a:t>There are actually three other Fundamental Equations, but these others are basically restatements of the same idea</a:t>
            </a:r>
            <a:r>
              <a:rPr lang="en-US" sz="2400" b="1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/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Claim: </a:t>
                </a:r>
                <a:r>
                  <a:rPr lang="en-US" sz="2400" dirty="0"/>
                  <a:t>The differential equation of state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en-US" sz="2400" dirty="0"/>
                  <a:t>, AKA </a:t>
                </a:r>
                <a:r>
                  <a:rPr lang="en-US" sz="2400" i="1" dirty="0"/>
                  <a:t>FE#1</a:t>
                </a:r>
                <a:r>
                  <a:rPr lang="en-US" sz="2400" dirty="0"/>
                  <a:t>, can be written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dirty="0"/>
                  <a:t>, and the corresponding Maxwell (“arms around”) relation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/>
                  <a:t>. We can get those with the box, but how do we get there </a:t>
                </a:r>
                <a:r>
                  <a:rPr lang="en-US" sz="2400" i="1" dirty="0"/>
                  <a:t>without</a:t>
                </a:r>
                <a:r>
                  <a:rPr lang="en-US" sz="2400" dirty="0"/>
                  <a:t> the box?</a:t>
                </a:r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8047BB-5CAF-2FD7-3CA2-8D4CA256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643760"/>
                <a:ext cx="11607800" cy="1433534"/>
              </a:xfrm>
              <a:prstGeom prst="rect">
                <a:avLst/>
              </a:prstGeom>
              <a:blipFill>
                <a:blip r:embed="rId5"/>
                <a:stretch>
                  <a:fillRect l="-875" t="-1754" r="-1094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43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698</Words>
  <Application>Microsoft Macintosh PowerPoint</Application>
  <PresentationFormat>Widescreen</PresentationFormat>
  <Paragraphs>109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65</cp:revision>
  <cp:lastPrinted>2022-11-04T15:34:43Z</cp:lastPrinted>
  <dcterms:created xsi:type="dcterms:W3CDTF">2021-11-02T21:07:57Z</dcterms:created>
  <dcterms:modified xsi:type="dcterms:W3CDTF">2023-11-03T15:15:57Z</dcterms:modified>
</cp:coreProperties>
</file>