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78" r:id="rId2"/>
    <p:sldId id="423" r:id="rId3"/>
    <p:sldId id="428" r:id="rId4"/>
    <p:sldId id="361" r:id="rId5"/>
    <p:sldId id="357" r:id="rId6"/>
    <p:sldId id="366" r:id="rId7"/>
    <p:sldId id="380" r:id="rId8"/>
    <p:sldId id="372" r:id="rId9"/>
    <p:sldId id="381" r:id="rId10"/>
    <p:sldId id="384" r:id="rId11"/>
    <p:sldId id="385" r:id="rId12"/>
    <p:sldId id="387" r:id="rId13"/>
    <p:sldId id="388" r:id="rId14"/>
    <p:sldId id="376" r:id="rId15"/>
    <p:sldId id="282" r:id="rId16"/>
    <p:sldId id="397" r:id="rId17"/>
    <p:sldId id="411" r:id="rId18"/>
    <p:sldId id="412" r:id="rId19"/>
    <p:sldId id="413" r:id="rId20"/>
    <p:sldId id="429" r:id="rId21"/>
    <p:sldId id="395" r:id="rId22"/>
    <p:sldId id="396" r:id="rId23"/>
    <p:sldId id="274" r:id="rId24"/>
    <p:sldId id="414" r:id="rId25"/>
    <p:sldId id="427" r:id="rId26"/>
    <p:sldId id="4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72"/>
    <p:restoredTop sz="95964"/>
  </p:normalViewPr>
  <p:slideViewPr>
    <p:cSldViewPr snapToGrid="0" snapToObjects="1">
      <p:cViewPr varScale="1">
        <p:scale>
          <a:sx n="110" d="100"/>
          <a:sy n="110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C3B54-B129-144D-9659-3907A452B3A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ADE7-0AC7-624A-A13F-709738DA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4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47A-F787-C44F-A724-BE80153F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0376D-9B2C-5E4F-9916-C903D5F9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E5D3-77A1-D340-9524-95356018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0243-E921-A246-9F72-B07FC34B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D285-CDB6-1948-8037-83FE70B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2A2-7109-964E-AAB5-11289BE4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6B4E3-67F7-1B4E-B6DC-7C2E2839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5648-92EA-CB4C-9A9B-354A5361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3E5C-AB66-C740-9067-85F6538C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EA70-3982-0E49-B570-6A080DC7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0E251-C9CD-D84C-8D2F-FBB7D2DDE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2E6C5-7526-1943-91C2-BD82BE03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01C0-A612-6F4B-BF84-C50FCDD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73A4-7A3A-654C-8C2A-D491423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4EF4-FDB2-5549-9F78-99F9E85C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54CA-8FAE-8E43-8E94-554AF0AF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0DE0-8D42-D44D-B88B-3B3F7B60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F00B-4794-2746-8289-1918AF4C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B528-9BDC-8646-A787-5B788C63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5D30-2069-6F4C-BC9E-07422147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E8C-032B-F445-885A-EF188B2E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9C53E-3B6A-C04A-A513-5DFE58F3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7485-179F-B44F-B7EA-7A89E887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627B-0CCB-BC4B-92A7-6729D740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1B19A-825A-C84C-87AF-37420778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C829-628A-464B-9CDA-A90B7666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73D0-52D6-B245-82C0-D0FB94EBB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14642-2C35-1C49-B90B-1859CE68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50A4-4200-0C46-A4B8-79F3A7E3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D1213-8919-F742-96D1-0F4C03AA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856F-D94A-EF4C-AF78-D2B57C1F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BF23-BD9C-5A4A-A267-FB3FA9CE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8D99-D5A3-5440-83DC-3554F246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B2CEA-A506-6B46-84D4-87402F475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8C4B2-F80B-8543-9166-8B1C0F55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E0BC0-6E8D-584B-B4B4-07E05D5B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58139-8ECC-3842-A869-91312189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627A7-9491-B240-9FA7-05362070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9CCA5-628F-924D-9644-98D44BD3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E83A-611D-E74F-9108-70C632B7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34726-7C7C-E045-AC18-D0095682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33BA7-D294-E04B-8507-4473DE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C810-49B7-584C-AA29-9F7C861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3A117-BD2B-2143-9DC3-05488D84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B556-ADF6-BA44-A9C9-DA500A0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BD38-40C4-5F41-9944-320F47DE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8558-B030-3D4B-8A3F-1296226F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107F-5A02-0D42-9D5A-2A320AA5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95BE-C999-6E49-A026-44C3573F6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FBDBC-C74C-A742-B3F2-E26329E7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A1919-0F6C-2A41-A6D9-188E9887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6BE8-B785-4244-AF1F-098F90AC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2E1E-6418-014F-9CC7-5FF510A9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A151A-33DF-464A-ABE7-87206E334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02F2-2ED9-4748-97A1-2823B591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61A8-44BE-C743-B001-DC78D67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6294A-96B3-F149-A0D9-9EDFB510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2CDA-BB1B-1D4E-9715-40BDFC8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AF2CC-DFEF-C94B-B2E4-0D33C0C9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196D-78A0-FF4A-B197-6A1F587E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7713-37A6-0848-AF3E-B5937A1DA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2453-0C44-5C46-A8FB-4FD44044AE7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0C9F-E108-B940-812E-0A1E2CE0B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E52D-6DAE-6D45-9C12-CFAA60C7C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11.jpe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0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0" Type="http://schemas.openxmlformats.org/officeDocument/2006/relationships/image" Target="../media/image28.png"/><Relationship Id="rId9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53FEC-0B7F-574B-A59D-ED3D3786A055}"/>
              </a:ext>
            </a:extLst>
          </p:cNvPr>
          <p:cNvSpPr txBox="1"/>
          <p:nvPr/>
        </p:nvSpPr>
        <p:spPr>
          <a:xfrm>
            <a:off x="0" y="-848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today’s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CBB3-9859-F848-8FFB-5EBDF74A8036}"/>
                  </a:ext>
                </a:extLst>
              </p:cNvPr>
              <p:cNvSpPr txBox="1"/>
              <p:nvPr/>
            </p:nvSpPr>
            <p:spPr>
              <a:xfrm>
                <a:off x="368225" y="1166842"/>
                <a:ext cx="1145554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Recap</a:t>
                </a:r>
                <a:endParaRPr lang="en-US" sz="2400" u="sng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</a:t>
                </a:r>
                <a:r>
                  <a:rPr lang="en-US" sz="2400" dirty="0"/>
                  <a:t> divides the question of spontaneity into two parts: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 part that we can get at using differential equations of state for the entropy, and thermodynamic tables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entropy</a:t>
                </a:r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values,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b="1" dirty="0"/>
                  <a:t>surroundings</a:t>
                </a:r>
                <a:r>
                  <a:rPr lang="en-US" sz="2400" dirty="0"/>
                  <a:t> part that deals with the entropy change of the surroundings due to heat transfer, as governed by the TDE.</a:t>
                </a: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Quantitative treatment lets us predict the </a:t>
                </a:r>
                <a:r>
                  <a:rPr lang="en-US" sz="2400" b="1" dirty="0"/>
                  <a:t>temperature dependence of spontaneity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CBB3-9859-F848-8FFB-5EBDF74A8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25" y="1166842"/>
                <a:ext cx="11455549" cy="2677656"/>
              </a:xfrm>
              <a:prstGeom prst="rect">
                <a:avLst/>
              </a:prstGeom>
              <a:blipFill>
                <a:blip r:embed="rId2"/>
                <a:stretch>
                  <a:fillRect l="-774" t="-1887" r="-996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94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646686" cy="495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538 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646686" cy="4953344"/>
              </a:xfrm>
              <a:prstGeom prst="rect">
                <a:avLst/>
              </a:prstGeom>
              <a:blipFill>
                <a:blip r:embed="rId3"/>
                <a:stretch>
                  <a:fillRect l="-1159" t="-510" b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2AE3929-F165-7E9A-D348-CF841E111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24" y="1031413"/>
            <a:ext cx="4707785" cy="467373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EB94A5-1F64-5E2F-0EA5-55AF095FB188}"/>
              </a:ext>
            </a:extLst>
          </p:cNvPr>
          <p:cNvSpPr/>
          <p:nvPr/>
        </p:nvSpPr>
        <p:spPr>
          <a:xfrm>
            <a:off x="7245752" y="1496896"/>
            <a:ext cx="4946248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24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646686" cy="601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538 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−538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+1800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646686" cy="6019277"/>
              </a:xfrm>
              <a:prstGeom prst="rect">
                <a:avLst/>
              </a:prstGeom>
              <a:blipFill>
                <a:blip r:embed="rId3"/>
                <a:stretch>
                  <a:fillRect l="-1159" t="-42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2AE3929-F165-7E9A-D348-CF841E111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24" y="1031413"/>
            <a:ext cx="4707785" cy="467373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EB94A5-1F64-5E2F-0EA5-55AF095FB188}"/>
              </a:ext>
            </a:extLst>
          </p:cNvPr>
          <p:cNvSpPr/>
          <p:nvPr/>
        </p:nvSpPr>
        <p:spPr>
          <a:xfrm>
            <a:off x="7245752" y="1496896"/>
            <a:ext cx="4946248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47EB9-C27C-A817-5870-B952297BB353}"/>
                  </a:ext>
                </a:extLst>
              </p:cNvPr>
              <p:cNvSpPr txBox="1"/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𝟏𝟖𝟎𝟎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47EB9-C27C-A817-5870-B952297BB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blipFill>
                <a:blip r:embed="rId6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27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646686" cy="601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538 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−538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+1800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646686" cy="6019277"/>
              </a:xfrm>
              <a:prstGeom prst="rect">
                <a:avLst/>
              </a:prstGeom>
              <a:blipFill>
                <a:blip r:embed="rId3"/>
                <a:stretch>
                  <a:fillRect l="-1159" t="-42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2AE3929-F165-7E9A-D348-CF841E111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24" y="1031413"/>
            <a:ext cx="4707785" cy="467373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EB94A5-1F64-5E2F-0EA5-55AF095FB188}"/>
              </a:ext>
            </a:extLst>
          </p:cNvPr>
          <p:cNvSpPr/>
          <p:nvPr/>
        </p:nvSpPr>
        <p:spPr>
          <a:xfrm>
            <a:off x="7245752" y="1496896"/>
            <a:ext cx="4946248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/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𝟏𝟖𝟏𝟒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blipFill>
                <a:blip r:embed="rId7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FCBF0CFB-0633-2E9D-0D9F-0C3C3589DC7E}"/>
              </a:ext>
            </a:extLst>
          </p:cNvPr>
          <p:cNvSpPr/>
          <p:nvPr/>
        </p:nvSpPr>
        <p:spPr>
          <a:xfrm rot="5400000">
            <a:off x="9661664" y="3592846"/>
            <a:ext cx="281813" cy="4423256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C8C38A-9E4D-7D0E-6454-EC28666E5DCC}"/>
                  </a:ext>
                </a:extLst>
              </p:cNvPr>
              <p:cNvSpPr txBox="1"/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𝟏𝟖𝟎𝟎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C8C38A-9E4D-7D0E-6454-EC28666E5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6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2AE3929-F165-7E9A-D348-CF841E11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924" y="1031413"/>
            <a:ext cx="4707785" cy="467373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EB94A5-1F64-5E2F-0EA5-55AF095FB188}"/>
              </a:ext>
            </a:extLst>
          </p:cNvPr>
          <p:cNvSpPr/>
          <p:nvPr/>
        </p:nvSpPr>
        <p:spPr>
          <a:xfrm>
            <a:off x="7245752" y="1496896"/>
            <a:ext cx="4946248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/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𝟏𝟖𝟏𝟒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blipFill>
                <a:blip r:embed="rId6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FCBF0CFB-0633-2E9D-0D9F-0C3C3589DC7E}"/>
              </a:ext>
            </a:extLst>
          </p:cNvPr>
          <p:cNvSpPr/>
          <p:nvPr/>
        </p:nvSpPr>
        <p:spPr>
          <a:xfrm rot="5400000">
            <a:off x="9661664" y="3592846"/>
            <a:ext cx="281813" cy="4423256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CF877-E480-8723-6EE9-1E7FDEBFA8D6}"/>
                  </a:ext>
                </a:extLst>
              </p:cNvPr>
              <p:cNvSpPr txBox="1"/>
              <p:nvPr/>
            </p:nvSpPr>
            <p:spPr>
              <a:xfrm>
                <a:off x="134291" y="1166842"/>
                <a:ext cx="650153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Obviously, </a:t>
                </a:r>
                <a:r>
                  <a:rPr lang="en-US" sz="2400" dirty="0"/>
                  <a:t>the benefit in terms of increased entropy of the surroundings completely outweighs the paltry benefit in terms of the system’s increased entropy.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Like this reaction, </a:t>
                </a:r>
                <a:r>
                  <a:rPr lang="en-US" sz="2400" b="1" dirty="0"/>
                  <a:t>combustion</a:t>
                </a:r>
                <a:r>
                  <a:rPr lang="en-US" sz="2400" dirty="0"/>
                  <a:t> reactions are similarly </a:t>
                </a:r>
                <a:r>
                  <a:rPr lang="en-US" sz="2400" b="1" dirty="0"/>
                  <a:t>highly exothermic</a:t>
                </a:r>
                <a:r>
                  <a:rPr lang="en-US" sz="2400" dirty="0"/>
                  <a:t>, hence tend to be </a:t>
                </a:r>
                <a:r>
                  <a:rPr lang="en-US" sz="2400" b="1" dirty="0"/>
                  <a:t>spontaneous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But there are lots of reactions that are not strongly exothermic – even </a:t>
                </a:r>
                <a:r>
                  <a:rPr lang="en-US" sz="2400" b="1" dirty="0"/>
                  <a:t>endothermic</a:t>
                </a:r>
                <a:r>
                  <a:rPr lang="en-US" sz="2400" dirty="0"/>
                  <a:t>! In those cases, the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part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plays the dominant role.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CF877-E480-8723-6EE9-1E7FDEBFA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1" y="1166842"/>
                <a:ext cx="6501539" cy="4524315"/>
              </a:xfrm>
              <a:prstGeom prst="rect">
                <a:avLst/>
              </a:prstGeom>
              <a:blipFill>
                <a:blip r:embed="rId7"/>
                <a:stretch>
                  <a:fillRect l="-1559" t="-1117" r="-1365" b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C561E9-EA4B-5C24-B3D0-AD304E64D2F5}"/>
                  </a:ext>
                </a:extLst>
              </p:cNvPr>
              <p:cNvSpPr txBox="1"/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𝟏𝟖𝟎𝟎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C561E9-EA4B-5C24-B3D0-AD304E64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66" y="2017312"/>
                <a:ext cx="2074762" cy="495649"/>
              </a:xfrm>
              <a:prstGeom prst="rect">
                <a:avLst/>
              </a:prstGeom>
              <a:blipFill>
                <a:blip r:embed="rId6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61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49051-3AAF-FC45-824D-AE32EA0C547E}"/>
              </a:ext>
            </a:extLst>
          </p:cNvPr>
          <p:cNvSpPr txBox="1"/>
          <p:nvPr/>
        </p:nvSpPr>
        <p:spPr>
          <a:xfrm>
            <a:off x="0" y="-848"/>
            <a:ext cx="828865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 important caveat for chemists: mixing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3BE10-E334-814D-8930-E229AB80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681" y="69049"/>
            <a:ext cx="2541102" cy="205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DD3C4-0684-264D-82B1-F3F5A8734FFF}"/>
              </a:ext>
            </a:extLst>
          </p:cNvPr>
          <p:cNvSpPr txBox="1"/>
          <p:nvPr/>
        </p:nvSpPr>
        <p:spPr>
          <a:xfrm>
            <a:off x="43165" y="564305"/>
            <a:ext cx="9129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turns out that this table omits something really critical. Remember we talked about </a:t>
            </a:r>
            <a:r>
              <a:rPr lang="en-US" sz="2400" b="1" dirty="0"/>
              <a:t>irreversibility</a:t>
            </a:r>
            <a:r>
              <a:rPr lang="en-US" sz="2400" dirty="0"/>
              <a:t>? Irreversibility happens whenever we mix different chemical substances.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FDEE7E-B3F0-7C48-A1BE-746F1BB4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0" y="2185362"/>
            <a:ext cx="3182650" cy="25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E59585-A30D-B846-B0DF-9EDCB21AF09A}"/>
                  </a:ext>
                </a:extLst>
              </p:cNvPr>
              <p:cNvSpPr txBox="1"/>
              <p:nvPr/>
            </p:nvSpPr>
            <p:spPr>
              <a:xfrm>
                <a:off x="3954780" y="2048202"/>
                <a:ext cx="801243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Where did we go wrong? It was right here: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assumes the products are pure, separated from each other and from the reactants. But of course, reagents </a:t>
                </a:r>
                <a:r>
                  <a:rPr lang="en-US" sz="2400" b="1" dirty="0"/>
                  <a:t>have to mix </a:t>
                </a:r>
                <a:r>
                  <a:rPr lang="en-US" sz="2400" dirty="0"/>
                  <a:t>in order to </a:t>
                </a:r>
                <a:r>
                  <a:rPr lang="en-US" sz="2400" b="1" dirty="0"/>
                  <a:t>react</a:t>
                </a:r>
                <a:r>
                  <a:rPr lang="en-US" sz="2400" dirty="0"/>
                  <a:t>. So we need to tackle this next.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E59585-A30D-B846-B0DF-9EDCB21A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80" y="2048202"/>
                <a:ext cx="8012430" cy="2677656"/>
              </a:xfrm>
              <a:prstGeom prst="rect">
                <a:avLst/>
              </a:prstGeom>
              <a:blipFill>
                <a:blip r:embed="rId4"/>
                <a:stretch>
                  <a:fillRect l="-1266" t="-1896" r="-1582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6BF93-065A-8142-984F-6F48A3FA0B71}"/>
                  </a:ext>
                </a:extLst>
              </p:cNvPr>
              <p:cNvSpPr txBox="1"/>
              <p:nvPr/>
            </p:nvSpPr>
            <p:spPr>
              <a:xfrm>
                <a:off x="2525840" y="5902035"/>
                <a:ext cx="544517" cy="598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6BF93-065A-8142-984F-6F48A3FA0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40" y="5902035"/>
                <a:ext cx="544517" cy="598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E617A-521D-B44A-B6B8-29A78A84E553}"/>
              </a:ext>
            </a:extLst>
          </p:cNvPr>
          <p:cNvGrpSpPr/>
          <p:nvPr/>
        </p:nvGrpSpPr>
        <p:grpSpPr>
          <a:xfrm>
            <a:off x="8288655" y="4931496"/>
            <a:ext cx="3582700" cy="1666574"/>
            <a:chOff x="3463290" y="5601682"/>
            <a:chExt cx="4606290" cy="102771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95E1BDF-221D-B24E-9AD4-55A79BC40392}"/>
                </a:ext>
              </a:extLst>
            </p:cNvPr>
            <p:cNvSpPr/>
            <p:nvPr/>
          </p:nvSpPr>
          <p:spPr>
            <a:xfrm>
              <a:off x="3463290" y="5601682"/>
              <a:ext cx="4606290" cy="1027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DD787-9602-814D-A1A3-CD122F6D1686}"/>
                    </a:ext>
                  </a:extLst>
                </p:cNvPr>
                <p:cNvSpPr txBox="1"/>
                <p:nvPr/>
              </p:nvSpPr>
              <p:spPr>
                <a:xfrm>
                  <a:off x="4126230" y="567432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DD787-9602-814D-A1A3-CD122F6D1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230" y="5674324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878065-0613-8F4D-8E2A-7956FAE260AE}"/>
                    </a:ext>
                  </a:extLst>
                </p:cNvPr>
                <p:cNvSpPr txBox="1"/>
                <p:nvPr/>
              </p:nvSpPr>
              <p:spPr>
                <a:xfrm>
                  <a:off x="5829298" y="6190327"/>
                  <a:ext cx="7000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878065-0613-8F4D-8E2A-7956FAE26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298" y="6190327"/>
                  <a:ext cx="7000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AD54A4-ACAD-804F-B058-895E8B4979DB}"/>
                    </a:ext>
                  </a:extLst>
                </p:cNvPr>
                <p:cNvSpPr txBox="1"/>
                <p:nvPr/>
              </p:nvSpPr>
              <p:spPr>
                <a:xfrm>
                  <a:off x="4849838" y="5758002"/>
                  <a:ext cx="745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𝐻𝐹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AD54A4-ACAD-804F-B058-895E8B497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838" y="5758002"/>
                  <a:ext cx="7458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5D88CA-49CA-6141-8532-85F7A00700C9}"/>
                    </a:ext>
                  </a:extLst>
                </p:cNvPr>
                <p:cNvSpPr txBox="1"/>
                <p:nvPr/>
              </p:nvSpPr>
              <p:spPr>
                <a:xfrm>
                  <a:off x="6919635" y="6016643"/>
                  <a:ext cx="745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𝐻𝐹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5D88CA-49CA-6141-8532-85F7A0070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635" y="6016643"/>
                  <a:ext cx="7458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0ED7BB-F627-9543-A497-79440A569069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2111995" y="4923315"/>
            <a:ext cx="51435" cy="156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C9FA4C-A2DB-5C41-AFCA-443F961D5774}"/>
              </a:ext>
            </a:extLst>
          </p:cNvPr>
          <p:cNvGrpSpPr/>
          <p:nvPr/>
        </p:nvGrpSpPr>
        <p:grpSpPr>
          <a:xfrm>
            <a:off x="372080" y="4923315"/>
            <a:ext cx="3582700" cy="1666574"/>
            <a:chOff x="372080" y="4923315"/>
            <a:chExt cx="3582700" cy="16665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62E1C1-41D8-B14F-86F4-6A80F88737FA}"/>
                </a:ext>
              </a:extLst>
            </p:cNvPr>
            <p:cNvGrpSpPr/>
            <p:nvPr/>
          </p:nvGrpSpPr>
          <p:grpSpPr>
            <a:xfrm>
              <a:off x="372080" y="4923315"/>
              <a:ext cx="3582700" cy="1666574"/>
              <a:chOff x="372080" y="4923315"/>
              <a:chExt cx="3582700" cy="166657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6AED2A-2537-9945-9459-D8A3CC77DB50}"/>
                  </a:ext>
                </a:extLst>
              </p:cNvPr>
              <p:cNvGrpSpPr/>
              <p:nvPr/>
            </p:nvGrpSpPr>
            <p:grpSpPr>
              <a:xfrm>
                <a:off x="372080" y="4923315"/>
                <a:ext cx="3582700" cy="1666574"/>
                <a:chOff x="3463290" y="5601682"/>
                <a:chExt cx="4606290" cy="102771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7A426F2D-E3EB-EA42-AD91-F478BBF0FE68}"/>
                    </a:ext>
                  </a:extLst>
                </p:cNvPr>
                <p:cNvSpPr/>
                <p:nvPr/>
              </p:nvSpPr>
              <p:spPr>
                <a:xfrm>
                  <a:off x="3463290" y="5601682"/>
                  <a:ext cx="4606290" cy="10277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8CFE0AA-1845-D642-918A-1395771EA3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6230" y="5674324"/>
                      <a:ext cx="6286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8CFE0AA-1845-D642-918A-1395771EA3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6230" y="5674324"/>
                      <a:ext cx="62865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C9C9F7C-16CB-3344-9123-D7E25E3EC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3460" y="5751254"/>
                      <a:ext cx="6286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C9C9F7C-16CB-3344-9123-D7E25E3ECD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3460" y="5751254"/>
                      <a:ext cx="62865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33F99CE-8AEB-5243-8C51-649AFDA875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6710" y="5890736"/>
                      <a:ext cx="700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33F99CE-8AEB-5243-8C51-649AFDA875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6710" y="5890736"/>
                      <a:ext cx="70008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13C421F-5211-B848-BBD8-BD5C91F71BA7}"/>
                  </a:ext>
                </a:extLst>
              </p:cNvPr>
              <p:cNvCxnSpPr>
                <a:cxnSpLocks/>
                <a:stCxn id="7" idx="0"/>
                <a:endCxn id="7" idx="2"/>
              </p:cNvCxnSpPr>
              <p:nvPr/>
            </p:nvCxnSpPr>
            <p:spPr>
              <a:xfrm>
                <a:off x="2163430" y="4923315"/>
                <a:ext cx="0" cy="16665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F9AECF2-2261-6543-A4D2-1C7DB49172F3}"/>
                    </a:ext>
                  </a:extLst>
                </p:cNvPr>
                <p:cNvSpPr txBox="1"/>
                <p:nvPr/>
              </p:nvSpPr>
              <p:spPr>
                <a:xfrm>
                  <a:off x="2458679" y="5939490"/>
                  <a:ext cx="544517" cy="5989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F9AECF2-2261-6543-A4D2-1C7DB4917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79" y="5939490"/>
                  <a:ext cx="544517" cy="5989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8BC8FF-EC06-FB42-ADAB-B5F5A49ED45F}"/>
              </a:ext>
            </a:extLst>
          </p:cNvPr>
          <p:cNvGrpSpPr/>
          <p:nvPr/>
        </p:nvGrpSpPr>
        <p:grpSpPr>
          <a:xfrm>
            <a:off x="4353544" y="4939677"/>
            <a:ext cx="3582700" cy="1666574"/>
            <a:chOff x="4353544" y="4939677"/>
            <a:chExt cx="3582700" cy="16665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605BBD-202F-F346-8D10-B8991663E08A}"/>
                </a:ext>
              </a:extLst>
            </p:cNvPr>
            <p:cNvGrpSpPr/>
            <p:nvPr/>
          </p:nvGrpSpPr>
          <p:grpSpPr>
            <a:xfrm>
              <a:off x="4353544" y="4939677"/>
              <a:ext cx="3582700" cy="1666574"/>
              <a:chOff x="3463290" y="5601682"/>
              <a:chExt cx="4606290" cy="102771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6F976881-FF68-A847-AA41-8098300646C4}"/>
                  </a:ext>
                </a:extLst>
              </p:cNvPr>
              <p:cNvSpPr/>
              <p:nvPr/>
            </p:nvSpPr>
            <p:spPr>
              <a:xfrm>
                <a:off x="3463290" y="5601682"/>
                <a:ext cx="4606290" cy="10277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0D21F3-646C-2E4F-A5BA-AA999A12AE73}"/>
                      </a:ext>
                    </a:extLst>
                  </p:cNvPr>
                  <p:cNvSpPr txBox="1"/>
                  <p:nvPr/>
                </p:nvSpPr>
                <p:spPr>
                  <a:xfrm>
                    <a:off x="6572428" y="6075402"/>
                    <a:ext cx="6286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0D21F3-646C-2E4F-A5BA-AA999A12AE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428" y="6075402"/>
                    <a:ext cx="62865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803A0C-00B8-534B-8D4E-BC0C4F2812E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622" y="5683211"/>
                    <a:ext cx="6286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8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803A0C-00B8-534B-8D4E-BC0C4F2812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9622" y="5683211"/>
                    <a:ext cx="62865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C94849E-AB80-6E4A-A868-117E8052186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6710" y="5890736"/>
                    <a:ext cx="7000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C94849E-AB80-6E4A-A868-117E805218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6710" y="5890736"/>
                    <a:ext cx="70008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86A78F6-4968-4947-9A4E-BC5FFED9EA0D}"/>
                    </a:ext>
                  </a:extLst>
                </p:cNvPr>
                <p:cNvSpPr txBox="1"/>
                <p:nvPr/>
              </p:nvSpPr>
              <p:spPr>
                <a:xfrm>
                  <a:off x="5271900" y="5781145"/>
                  <a:ext cx="544517" cy="5989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86A78F6-4968-4947-9A4E-BC5FFED9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900" y="5781145"/>
                  <a:ext cx="544517" cy="59891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BECB565-3D4E-2741-92C8-F19E0BC530B4}"/>
              </a:ext>
            </a:extLst>
          </p:cNvPr>
          <p:cNvSpPr/>
          <p:nvPr/>
        </p:nvSpPr>
        <p:spPr>
          <a:xfrm>
            <a:off x="4000500" y="5650127"/>
            <a:ext cx="318754" cy="176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0F8CEA72-15F6-A94F-8EAA-634AE0FDE3B1}"/>
              </a:ext>
            </a:extLst>
          </p:cNvPr>
          <p:cNvSpPr/>
          <p:nvPr/>
        </p:nvSpPr>
        <p:spPr>
          <a:xfrm>
            <a:off x="7970534" y="5665019"/>
            <a:ext cx="318754" cy="176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9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2312"/>
            <a:ext cx="41268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Taking a lesson from gases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8925AA-3C73-DC44-B255-37C1188CE920}"/>
                  </a:ext>
                </a:extLst>
              </p:cNvPr>
              <p:cNvSpPr txBox="1"/>
              <p:nvPr/>
            </p:nvSpPr>
            <p:spPr>
              <a:xfrm>
                <a:off x="549222" y="3140461"/>
                <a:ext cx="11102844" cy="210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For an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ideal gas</a:t>
                </a:r>
                <a:r>
                  <a:rPr lang="en-US" sz="2400" dirty="0">
                    <a:ea typeface="Cambria Math" panose="02040503050406030204" pitchFamily="18" charset="0"/>
                  </a:rPr>
                  <a:t>, we said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which led (assuming isothermal) to the above equation.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What would be different about this conclusion if those gas molecules were solutes in a dilute solution?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8925AA-3C73-DC44-B255-37C1188C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2" y="3140461"/>
                <a:ext cx="11102844" cy="2102179"/>
              </a:xfrm>
              <a:prstGeom prst="rect">
                <a:avLst/>
              </a:prstGeom>
              <a:blipFill>
                <a:blip r:embed="rId3"/>
                <a:stretch>
                  <a:fillRect l="-9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E5A8B0-92C5-FA4B-95EC-36E7C1573C3A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E5A8B0-92C5-FA4B-95EC-36E7C157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1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1569660"/>
              </a:xfrm>
              <a:prstGeom prst="rect">
                <a:avLst/>
              </a:prstGeom>
              <a:blipFill>
                <a:blip r:embed="rId3"/>
                <a:stretch>
                  <a:fillRect l="-763" t="-32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9510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2210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2210157"/>
              </a:xfrm>
              <a:prstGeom prst="rect">
                <a:avLst/>
              </a:prstGeom>
              <a:blipFill>
                <a:blip r:embed="rId3"/>
                <a:stretch>
                  <a:fillRect l="-763" t="-2286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28176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281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So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2813206"/>
              </a:xfrm>
              <a:prstGeom prst="rect">
                <a:avLst/>
              </a:prstGeom>
              <a:blipFill>
                <a:blip r:embed="rId3"/>
                <a:stretch>
                  <a:fillRect l="-763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138437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So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arenR"/>
                </a:pPr>
                <a:r>
                  <a:rPr lang="en-US" sz="2400" dirty="0"/>
                  <a:t> If the molecules are invisible to each other: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blipFill>
                <a:blip r:embed="rId3"/>
                <a:stretch>
                  <a:fillRect l="-763" t="-1594" b="-3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23822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Week_11a.AnalyticalStot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6A41E6-64CB-3635-CC64-2BF0E0570314}"/>
              </a:ext>
            </a:extLst>
          </p:cNvPr>
          <p:cNvGrpSpPr/>
          <p:nvPr/>
        </p:nvGrpSpPr>
        <p:grpSpPr>
          <a:xfrm>
            <a:off x="0" y="979163"/>
            <a:ext cx="11862148" cy="5340777"/>
            <a:chOff x="0" y="771137"/>
            <a:chExt cx="11862148" cy="534077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2417373-07C3-6D0C-05BD-91B5E533E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71137"/>
              <a:ext cx="7522499" cy="534077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FCC0238-6B21-EBB4-AD4A-4741F41D5F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396" b="12287"/>
            <a:stretch/>
          </p:blipFill>
          <p:spPr>
            <a:xfrm>
              <a:off x="7048621" y="1071259"/>
              <a:ext cx="4813527" cy="82017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0888F8-6DD3-1713-5FCC-791C0BC5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621" y="4643086"/>
              <a:ext cx="3233827" cy="953979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BF1C56-A366-E4F5-7AD7-51DA9612B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621" y="2971451"/>
              <a:ext cx="1358900" cy="482600"/>
            </a:xfrm>
            <a:prstGeom prst="rect">
              <a:avLst/>
            </a:prstGeom>
            <a:ln w="25400">
              <a:solidFill>
                <a:srgbClr val="00B05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16459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So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arenR"/>
                </a:pPr>
                <a:r>
                  <a:rPr lang="en-US" sz="2400" dirty="0"/>
                  <a:t> If the molecules are invisible to each other: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blipFill>
                <a:blip r:embed="rId3"/>
                <a:stretch>
                  <a:fillRect l="-763" t="-1594" b="-3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D0DAFDC-C4E4-7A8D-73F8-5F8EBAA84FB1}"/>
              </a:ext>
            </a:extLst>
          </p:cNvPr>
          <p:cNvSpPr/>
          <p:nvPr/>
        </p:nvSpPr>
        <p:spPr>
          <a:xfrm>
            <a:off x="7928658" y="5544273"/>
            <a:ext cx="320915" cy="91864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DAA81-30DD-A281-F173-D2541BC94723}"/>
              </a:ext>
            </a:extLst>
          </p:cNvPr>
          <p:cNvSpPr txBox="1"/>
          <p:nvPr/>
        </p:nvSpPr>
        <p:spPr>
          <a:xfrm>
            <a:off x="8561545" y="5403430"/>
            <a:ext cx="26289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 formulas define what we call an “ideal solution”</a:t>
            </a:r>
          </a:p>
        </p:txBody>
      </p:sp>
    </p:spTree>
    <p:extLst>
      <p:ext uri="{BB962C8B-B14F-4D97-AF65-F5344CB8AC3E}">
        <p14:creationId xmlns:p14="http://schemas.microsoft.com/office/powerpoint/2010/main" val="185504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7018B7-94C9-E649-A089-AD3FAAB9A226}"/>
              </a:ext>
            </a:extLst>
          </p:cNvPr>
          <p:cNvGrpSpPr/>
          <p:nvPr/>
        </p:nvGrpSpPr>
        <p:grpSpPr>
          <a:xfrm>
            <a:off x="7204050" y="-491002"/>
            <a:ext cx="1812758" cy="3681096"/>
            <a:chOff x="1957137" y="185051"/>
            <a:chExt cx="1812758" cy="3681096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6C01437-4545-EE4E-AF34-E50D182A1405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9B0F724-C4D0-4D4D-9448-A65060F9A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287" y="2138688"/>
              <a:ext cx="1652734" cy="3236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079612-E64C-E64A-8AA4-79DE6ED4E29C}"/>
                </a:ext>
              </a:extLst>
            </p:cNvPr>
            <p:cNvGrpSpPr/>
            <p:nvPr/>
          </p:nvGrpSpPr>
          <p:grpSpPr>
            <a:xfrm>
              <a:off x="2215587" y="2462893"/>
              <a:ext cx="1085685" cy="1151492"/>
              <a:chOff x="8836966" y="1438510"/>
              <a:chExt cx="1085685" cy="115149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DE035A9-274E-844D-8681-4E4016B40ED5}"/>
                  </a:ext>
                </a:extLst>
              </p:cNvPr>
              <p:cNvSpPr/>
              <p:nvPr/>
            </p:nvSpPr>
            <p:spPr>
              <a:xfrm>
                <a:off x="8836966" y="167000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6297F41-3D78-C048-9F45-B3C0ED70BBA3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3B43AF-C94B-5A4A-B9C0-CE50380F24DF}"/>
                  </a:ext>
                </a:extLst>
              </p:cNvPr>
              <p:cNvSpPr/>
              <p:nvPr/>
            </p:nvSpPr>
            <p:spPr>
              <a:xfrm>
                <a:off x="9336505" y="2348876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6608665-DF61-834B-ACA8-E246BEDA4E3D}"/>
                  </a:ext>
                </a:extLst>
              </p:cNvPr>
              <p:cNvSpPr/>
              <p:nvPr/>
            </p:nvSpPr>
            <p:spPr>
              <a:xfrm>
                <a:off x="9537032" y="1438510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0C0E2BE-568B-1E40-A3DB-BD8C0136F32D}"/>
                  </a:ext>
                </a:extLst>
              </p:cNvPr>
              <p:cNvSpPr/>
              <p:nvPr/>
            </p:nvSpPr>
            <p:spPr>
              <a:xfrm>
                <a:off x="9874525" y="1807507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4CD9CC-A42B-7849-A047-444BD6354EB1}"/>
              </a:ext>
            </a:extLst>
          </p:cNvPr>
          <p:cNvGrpSpPr/>
          <p:nvPr/>
        </p:nvGrpSpPr>
        <p:grpSpPr>
          <a:xfrm>
            <a:off x="1955799" y="-491002"/>
            <a:ext cx="1812758" cy="3681096"/>
            <a:chOff x="1957137" y="185051"/>
            <a:chExt cx="1812758" cy="3681096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B49ED60-24F6-C449-98AD-61CF655C9BFF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307F1A2-92D7-BF4A-BA17-00670604268C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A36BD5-8D50-BC41-97CD-AAED8401C11F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E820E7-E93B-DB4D-BA01-3C5C8928714B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2DBCCE6-5D97-D84B-9A7A-5C7A1B74B48A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724BF8-ED56-2B4E-956D-5550E4E763FC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3864535-B51A-E047-AB31-F2A9E399CD43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F9288A-1464-2E4A-8A04-5692F462324B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/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/>
              <p:nvPr/>
            </p:nvSpPr>
            <p:spPr>
              <a:xfrm>
                <a:off x="6794499" y="3429154"/>
                <a:ext cx="4713516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3429154"/>
                <a:ext cx="4713516" cy="1259576"/>
              </a:xfrm>
              <a:prstGeom prst="rect">
                <a:avLst/>
              </a:prstGeom>
              <a:blipFill>
                <a:blip r:embed="rId4"/>
                <a:stretch>
                  <a:fillRect l="-53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9A5DE-492B-AD47-8E29-9D308AAFE444}"/>
                  </a:ext>
                </a:extLst>
              </p:cNvPr>
              <p:cNvSpPr/>
              <p:nvPr/>
            </p:nvSpPr>
            <p:spPr>
              <a:xfrm>
                <a:off x="3575960" y="5177554"/>
                <a:ext cx="3911392" cy="69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0.13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9A5DE-492B-AD47-8E29-9D308AAFE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60" y="5177554"/>
                <a:ext cx="3911392" cy="691536"/>
              </a:xfrm>
              <a:prstGeom prst="rect">
                <a:avLst/>
              </a:prstGeom>
              <a:blipFill>
                <a:blip r:embed="rId5"/>
                <a:stretch>
                  <a:fillRect l="-324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FF23CDE-35B4-C45C-BC6A-A192FE8499C9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entropy of dilution (CGI) …</a:t>
            </a:r>
          </a:p>
        </p:txBody>
      </p:sp>
    </p:spTree>
    <p:extLst>
      <p:ext uri="{BB962C8B-B14F-4D97-AF65-F5344CB8AC3E}">
        <p14:creationId xmlns:p14="http://schemas.microsoft.com/office/powerpoint/2010/main" val="240147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08AA8-0532-EF41-B329-0A99C839AC9A}"/>
              </a:ext>
            </a:extLst>
          </p:cNvPr>
          <p:cNvSpPr/>
          <p:nvPr/>
        </p:nvSpPr>
        <p:spPr>
          <a:xfrm>
            <a:off x="6438004" y="57487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9196A-580D-F14D-A5D3-1C40B858951D}"/>
              </a:ext>
            </a:extLst>
          </p:cNvPr>
          <p:cNvSpPr/>
          <p:nvPr/>
        </p:nvSpPr>
        <p:spPr>
          <a:xfrm>
            <a:off x="620147" y="57743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16967"/>
            <a:ext cx="104631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mixing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36AF-30BF-6643-8F50-F0EF84F6B690}"/>
              </a:ext>
            </a:extLst>
          </p:cNvPr>
          <p:cNvGrpSpPr/>
          <p:nvPr/>
        </p:nvGrpSpPr>
        <p:grpSpPr>
          <a:xfrm>
            <a:off x="565265" y="567015"/>
            <a:ext cx="11002526" cy="1978430"/>
            <a:chOff x="565265" y="615141"/>
            <a:chExt cx="11002526" cy="1978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A3EBAB-B6A5-A646-9444-AF42128AFA41}"/>
                </a:ext>
              </a:extLst>
            </p:cNvPr>
            <p:cNvCxnSpPr/>
            <p:nvPr/>
          </p:nvCxnSpPr>
          <p:spPr>
            <a:xfrm>
              <a:off x="2261062" y="615142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85B85-67A0-3E42-BEC8-3CAD0B92886B}"/>
                </a:ext>
              </a:extLst>
            </p:cNvPr>
            <p:cNvGrpSpPr/>
            <p:nvPr/>
          </p:nvGrpSpPr>
          <p:grpSpPr>
            <a:xfrm>
              <a:off x="565265" y="615141"/>
              <a:ext cx="11002526" cy="1978430"/>
              <a:chOff x="565265" y="615141"/>
              <a:chExt cx="11002526" cy="19784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D5E545-0ACF-664E-BF01-9E0B0F88A96A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7ACDC11-5D3A-E945-A7BF-C484CEA921F0}"/>
                    </a:ext>
                  </a:extLst>
                </p:cNvPr>
                <p:cNvGrpSpPr/>
                <p:nvPr/>
              </p:nvGrpSpPr>
              <p:grpSpPr>
                <a:xfrm>
                  <a:off x="565265" y="615142"/>
                  <a:ext cx="5569528" cy="1978429"/>
                  <a:chOff x="565265" y="615142"/>
                  <a:chExt cx="5569528" cy="1978429"/>
                </a:xfrm>
              </p:grpSpPr>
              <p:sp>
                <p:nvSpPr>
                  <p:cNvPr id="27" name="Frame 26">
                    <a:extLst>
                      <a:ext uri="{FF2B5EF4-FFF2-40B4-BE49-F238E27FC236}">
                        <a16:creationId xmlns:a16="http://schemas.microsoft.com/office/drawing/2014/main" id="{F8F49FC0-463D-4A4B-B012-7D30710F3F50}"/>
                      </a:ext>
                    </a:extLst>
                  </p:cNvPr>
                  <p:cNvSpPr/>
                  <p:nvPr/>
                </p:nvSpPr>
                <p:spPr>
                  <a:xfrm>
                    <a:off x="565265" y="615142"/>
                    <a:ext cx="5569528" cy="1978429"/>
                  </a:xfrm>
                  <a:prstGeom prst="frame">
                    <a:avLst>
                      <a:gd name="adj1" fmla="val 3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D313B5-409A-2F4A-AD91-F6250FF1058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977975E-C0E1-D440-A877-4861A198709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8625905-9803-2D43-AB7D-5B93BB1CA524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BD1FBBEE-2521-C841-A886-92A94BCFA9AF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92CF092-7519-F041-BECE-57DAA5A62CB9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2515B-A705-304C-A00B-37EF172CC974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124E61-C1BF-BF45-B309-912423140552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5CE38F-B309-004F-ACAA-8A7BC9A7208A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C040FB-F30F-6240-A6B3-E06CA450D8CE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D736B5D-95D1-8E49-8BA5-65A4001281CB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8026D60-FAE1-4546-855A-20510027F900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900C1C-1585-F747-AC7C-9759FA370EA2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AE54C26-CA4E-3546-A7FC-03F04C271677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/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224303-AFBE-A647-8525-3369CC70617D}"/>
              </a:ext>
            </a:extLst>
          </p:cNvPr>
          <p:cNvGrpSpPr/>
          <p:nvPr/>
        </p:nvGrpSpPr>
        <p:grpSpPr>
          <a:xfrm>
            <a:off x="2799831" y="948656"/>
            <a:ext cx="656098" cy="1159130"/>
            <a:chOff x="1133136" y="1176838"/>
            <a:chExt cx="656098" cy="1159130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7B787-DB1F-524C-92EC-F7AA4998E48A}"/>
                </a:ext>
              </a:extLst>
            </p:cNvPr>
            <p:cNvSpPr/>
            <p:nvPr/>
          </p:nvSpPr>
          <p:spPr>
            <a:xfrm>
              <a:off x="1133136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1A290F-4C2D-4C49-A29F-DC1EEFFFAE0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FD1752-FF03-B24B-BD79-AF55688C3519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49251B-DA66-0D47-AA99-339346597927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07A12A-A73D-B046-A190-2015185893F7}"/>
              </a:ext>
            </a:extLst>
          </p:cNvPr>
          <p:cNvGrpSpPr/>
          <p:nvPr/>
        </p:nvGrpSpPr>
        <p:grpSpPr>
          <a:xfrm>
            <a:off x="4082252" y="906630"/>
            <a:ext cx="1052543" cy="1310906"/>
            <a:chOff x="938266" y="1522665"/>
            <a:chExt cx="1052543" cy="1310906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8343D-7951-3543-A81F-6E2556614646}"/>
                </a:ext>
              </a:extLst>
            </p:cNvPr>
            <p:cNvSpPr/>
            <p:nvPr/>
          </p:nvSpPr>
          <p:spPr>
            <a:xfrm>
              <a:off x="938266" y="192634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FDC77-7327-5A46-B180-991E29A263E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9AF2-D4B4-C24D-892B-A4CBC9A888CE}"/>
                </a:ext>
              </a:extLst>
            </p:cNvPr>
            <p:cNvSpPr/>
            <p:nvPr/>
          </p:nvSpPr>
          <p:spPr>
            <a:xfrm>
              <a:off x="1280024" y="267128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0ED5C1-0707-D14A-86A0-D1CBCAF746AE}"/>
                </a:ext>
              </a:extLst>
            </p:cNvPr>
            <p:cNvSpPr/>
            <p:nvPr/>
          </p:nvSpPr>
          <p:spPr>
            <a:xfrm>
              <a:off x="184392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1EE9-4B17-574A-A266-E5BD41AA0DFD}"/>
              </a:ext>
            </a:extLst>
          </p:cNvPr>
          <p:cNvGrpSpPr/>
          <p:nvPr/>
        </p:nvGrpSpPr>
        <p:grpSpPr>
          <a:xfrm>
            <a:off x="6513254" y="911467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A745E7-C982-D54B-BBDE-9A7F2EFCD4D9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1CCD6-C600-B442-BFAC-9EC502DAAD7A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C20106-46CC-424D-A143-77416D83797D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A67283-E6C6-EC49-A5B0-861FCA79F094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90FA7E-853B-A34F-9264-4C415CC7E437}"/>
              </a:ext>
            </a:extLst>
          </p:cNvPr>
          <p:cNvGrpSpPr/>
          <p:nvPr/>
        </p:nvGrpSpPr>
        <p:grpSpPr>
          <a:xfrm>
            <a:off x="9080675" y="956449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A11EB2-91BC-CE4A-A1EC-50339727A952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538BD4-C118-9A47-B0F5-AF9CD8445206}"/>
                </a:ext>
              </a:extLst>
            </p:cNvPr>
            <p:cNvSpPr/>
            <p:nvPr/>
          </p:nvSpPr>
          <p:spPr>
            <a:xfrm>
              <a:off x="1642346" y="12396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3468-B4C3-4240-8A31-D84AA157C196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804121-3D49-DC41-B42A-28CD0EF97C48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C77958-9BE7-DC49-8CD9-0782C1522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6163" y="2387068"/>
            <a:ext cx="483249" cy="44289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E88C79-7E68-C545-AFAF-6F7F90A97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5293" y="2446023"/>
            <a:ext cx="499995" cy="3279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/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Same initial concentration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blipFill>
                <a:blip r:embed="rId4"/>
                <a:stretch>
                  <a:fillRect l="-19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/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/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/>
              <p:nvPr/>
            </p:nvSpPr>
            <p:spPr>
              <a:xfrm>
                <a:off x="6586698" y="2823439"/>
                <a:ext cx="5168210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Therefore, must be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698" y="2823439"/>
                <a:ext cx="5168210" cy="491288"/>
              </a:xfrm>
              <a:prstGeom prst="rect">
                <a:avLst/>
              </a:prstGeom>
              <a:blipFill>
                <a:blip r:embed="rId7"/>
                <a:stretch>
                  <a:fillRect l="-1716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84DB2DBD-8A98-D243-9C47-B944F129BC41}"/>
              </a:ext>
            </a:extLst>
          </p:cNvPr>
          <p:cNvCxnSpPr>
            <a:cxnSpLocks/>
          </p:cNvCxnSpPr>
          <p:nvPr/>
        </p:nvCxnSpPr>
        <p:spPr>
          <a:xfrm flipV="1">
            <a:off x="8602128" y="2284160"/>
            <a:ext cx="11261" cy="4440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C651E569-876A-344B-9B5A-F9EA5FEC4B37}"/>
              </a:ext>
            </a:extLst>
          </p:cNvPr>
          <p:cNvGrpSpPr/>
          <p:nvPr/>
        </p:nvGrpSpPr>
        <p:grpSpPr>
          <a:xfrm>
            <a:off x="675489" y="3300363"/>
            <a:ext cx="11631435" cy="2339487"/>
            <a:chOff x="525812" y="3432639"/>
            <a:chExt cx="10204735" cy="2339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2" name="Rectangle 3081">
                  <a:extLst>
                    <a:ext uri="{FF2B5EF4-FFF2-40B4-BE49-F238E27FC236}">
                      <a16:creationId xmlns:a16="http://schemas.microsoft.com/office/drawing/2014/main" id="{7CC876DA-4095-404A-A0E5-2987EA3A63F0}"/>
                    </a:ext>
                  </a:extLst>
                </p:cNvPr>
                <p:cNvSpPr/>
                <p:nvPr/>
              </p:nvSpPr>
              <p:spPr>
                <a:xfrm>
                  <a:off x="565265" y="3432639"/>
                  <a:ext cx="10165282" cy="23394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𝑑𝑖𝑙𝑢𝑡𝑖𝑜𝑛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, which can be written</a:t>
                  </a:r>
                </a:p>
                <a:p>
                  <a:endPara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r>
                    <a:rPr lang="en-US" sz="2400" dirty="0"/>
                    <a:t> 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400" dirty="0"/>
                    <a:t>, etc. </a:t>
                  </a:r>
                </a:p>
                <a:p>
                  <a:endParaRPr lang="en-US" sz="2400" dirty="0"/>
                </a:p>
                <a:p>
                  <a:r>
                    <a:rPr lang="en-US" sz="2400" b="1" dirty="0"/>
                    <a:t>Write down this equation too</a:t>
                  </a:r>
                </a:p>
              </p:txBody>
            </p:sp>
          </mc:Choice>
          <mc:Fallback xmlns="">
            <p:sp>
              <p:nvSpPr>
                <p:cNvPr id="3082" name="Rectangle 3081">
                  <a:extLst>
                    <a:ext uri="{FF2B5EF4-FFF2-40B4-BE49-F238E27FC236}">
                      <a16:creationId xmlns:a16="http://schemas.microsoft.com/office/drawing/2014/main" id="{7CC876DA-4095-404A-A0E5-2987EA3A63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65" y="3432639"/>
                  <a:ext cx="10165282" cy="2339487"/>
                </a:xfrm>
                <a:prstGeom prst="rect">
                  <a:avLst/>
                </a:prstGeom>
                <a:blipFill>
                  <a:blip r:embed="rId8"/>
                  <a:stretch>
                    <a:fillRect l="-875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84" name="Frame 3083">
              <a:extLst>
                <a:ext uri="{FF2B5EF4-FFF2-40B4-BE49-F238E27FC236}">
                  <a16:creationId xmlns:a16="http://schemas.microsoft.com/office/drawing/2014/main" id="{4590E4F4-DC32-214B-8CFE-85F9581AC913}"/>
                </a:ext>
              </a:extLst>
            </p:cNvPr>
            <p:cNvSpPr/>
            <p:nvPr/>
          </p:nvSpPr>
          <p:spPr>
            <a:xfrm>
              <a:off x="525812" y="4392119"/>
              <a:ext cx="4835938" cy="614993"/>
            </a:xfrm>
            <a:prstGeom prst="frame">
              <a:avLst>
                <a:gd name="adj1" fmla="val 6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065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entropy of mixing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5EB95F-9709-774B-ACED-694A6C40F778}"/>
              </a:ext>
            </a:extLst>
          </p:cNvPr>
          <p:cNvGrpSpPr/>
          <p:nvPr/>
        </p:nvGrpSpPr>
        <p:grpSpPr>
          <a:xfrm>
            <a:off x="2464014" y="3142383"/>
            <a:ext cx="296779" cy="64168"/>
            <a:chOff x="1093035" y="2147339"/>
            <a:chExt cx="296779" cy="64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0031A4-0385-A345-A474-D0FE9A7840A1}"/>
                </a:ext>
              </a:extLst>
            </p:cNvPr>
            <p:cNvSpPr/>
            <p:nvPr/>
          </p:nvSpPr>
          <p:spPr>
            <a:xfrm>
              <a:off x="1093035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6A34BE-64E3-F04B-8D7F-1D8E752E479C}"/>
                </a:ext>
              </a:extLst>
            </p:cNvPr>
            <p:cNvSpPr/>
            <p:nvPr/>
          </p:nvSpPr>
          <p:spPr>
            <a:xfrm>
              <a:off x="1341688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F4F499-F758-F446-B0B0-01CB9F38076A}"/>
              </a:ext>
            </a:extLst>
          </p:cNvPr>
          <p:cNvGrpSpPr/>
          <p:nvPr/>
        </p:nvGrpSpPr>
        <p:grpSpPr>
          <a:xfrm>
            <a:off x="1935203" y="474193"/>
            <a:ext cx="7122694" cy="3681096"/>
            <a:chOff x="1957137" y="-1205791"/>
            <a:chExt cx="7122694" cy="3681096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E405D81-E3CA-E442-83E0-F75A83175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610" y="1219378"/>
              <a:ext cx="1503948" cy="1085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4805C3-42B1-8341-B8B1-132E6A715A97}"/>
                </a:ext>
              </a:extLst>
            </p:cNvPr>
            <p:cNvGrpSpPr/>
            <p:nvPr/>
          </p:nvGrpSpPr>
          <p:grpSpPr>
            <a:xfrm>
              <a:off x="1957137" y="-1205791"/>
              <a:ext cx="7122694" cy="3681096"/>
              <a:chOff x="1957137" y="185051"/>
              <a:chExt cx="7122694" cy="368109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669525E-CFEC-0A4B-9900-AFFBBAFDAEF7}"/>
                  </a:ext>
                </a:extLst>
              </p:cNvPr>
              <p:cNvCxnSpPr/>
              <p:nvPr/>
            </p:nvCxnSpPr>
            <p:spPr>
              <a:xfrm>
                <a:off x="4764505" y="2755563"/>
                <a:ext cx="121920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08E1BD-AB52-1E4B-8DFA-43CFEB311DF5}"/>
                  </a:ext>
                </a:extLst>
              </p:cNvPr>
              <p:cNvSpPr txBox="1"/>
              <p:nvPr/>
            </p:nvSpPr>
            <p:spPr>
              <a:xfrm>
                <a:off x="4636168" y="2310063"/>
                <a:ext cx="16362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mix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14FF380-6FFF-5B42-97FD-E738DB02A24D}"/>
                  </a:ext>
                </a:extLst>
              </p:cNvPr>
              <p:cNvGrpSpPr/>
              <p:nvPr/>
            </p:nvGrpSpPr>
            <p:grpSpPr>
              <a:xfrm>
                <a:off x="1957137" y="185051"/>
                <a:ext cx="1812758" cy="3681096"/>
                <a:chOff x="1957137" y="185051"/>
                <a:chExt cx="1812758" cy="3681096"/>
              </a:xfrm>
            </p:grpSpPr>
            <p:sp>
              <p:nvSpPr>
                <p:cNvPr id="2" name="Arc 1">
                  <a:extLst>
                    <a:ext uri="{FF2B5EF4-FFF2-40B4-BE49-F238E27FC236}">
                      <a16:creationId xmlns:a16="http://schemas.microsoft.com/office/drawing/2014/main" id="{5F1459C9-891E-A149-AA36-3ABA87BDED01}"/>
                    </a:ext>
                  </a:extLst>
                </p:cNvPr>
                <p:cNvSpPr/>
                <p:nvPr/>
              </p:nvSpPr>
              <p:spPr>
                <a:xfrm>
                  <a:off x="1957137" y="185051"/>
                  <a:ext cx="1812758" cy="3681096"/>
                </a:xfrm>
                <a:prstGeom prst="arc">
                  <a:avLst>
                    <a:gd name="adj1" fmla="val 151566"/>
                    <a:gd name="adj2" fmla="val 10635116"/>
                  </a:avLst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Curved Connector 3">
                  <a:extLst>
                    <a:ext uri="{FF2B5EF4-FFF2-40B4-BE49-F238E27FC236}">
                      <a16:creationId xmlns:a16="http://schemas.microsoft.com/office/drawing/2014/main" id="{B7FF46EE-5CB7-2447-BC62-A4D24D8EB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4232" y="3429923"/>
                  <a:ext cx="1058559" cy="3089"/>
                </a:xfrm>
                <a:prstGeom prst="curved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EA14A49-4D7F-FE4A-BD88-DA609AB7AE6B}"/>
                    </a:ext>
                  </a:extLst>
                </p:cNvPr>
                <p:cNvSpPr/>
                <p:nvPr/>
              </p:nvSpPr>
              <p:spPr>
                <a:xfrm>
                  <a:off x="2715126" y="3685776"/>
                  <a:ext cx="48126" cy="6416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26B58C3-28C5-0B43-A559-03136C0ECFAB}"/>
                  </a:ext>
                </a:extLst>
              </p:cNvPr>
              <p:cNvGrpSpPr/>
              <p:nvPr/>
            </p:nvGrpSpPr>
            <p:grpSpPr>
              <a:xfrm>
                <a:off x="7267073" y="185051"/>
                <a:ext cx="1812758" cy="3681096"/>
                <a:chOff x="1957137" y="185051"/>
                <a:chExt cx="1812758" cy="3681096"/>
              </a:xfrm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02E1AE2E-0141-6546-8D02-6DA1C6F254E4}"/>
                    </a:ext>
                  </a:extLst>
                </p:cNvPr>
                <p:cNvSpPr/>
                <p:nvPr/>
              </p:nvSpPr>
              <p:spPr>
                <a:xfrm>
                  <a:off x="1957137" y="185051"/>
                  <a:ext cx="1812758" cy="3681096"/>
                </a:xfrm>
                <a:prstGeom prst="arc">
                  <a:avLst>
                    <a:gd name="adj1" fmla="val 151566"/>
                    <a:gd name="adj2" fmla="val 10635116"/>
                  </a:avLst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Curved Connector 20">
                  <a:extLst>
                    <a:ext uri="{FF2B5EF4-FFF2-40B4-BE49-F238E27FC236}">
                      <a16:creationId xmlns:a16="http://schemas.microsoft.com/office/drawing/2014/main" id="{8D9078DA-442C-C34A-8929-14DE0FB23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1252" y="2620976"/>
                  <a:ext cx="1768643" cy="1"/>
                </a:xfrm>
                <a:prstGeom prst="curved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375C9CD-DEF3-2148-99BD-E3590CE71A61}"/>
                    </a:ext>
                  </a:extLst>
                </p:cNvPr>
                <p:cNvGrpSpPr/>
                <p:nvPr/>
              </p:nvGrpSpPr>
              <p:grpSpPr>
                <a:xfrm>
                  <a:off x="2474494" y="2725561"/>
                  <a:ext cx="617621" cy="1024383"/>
                  <a:chOff x="9095873" y="1701178"/>
                  <a:chExt cx="617621" cy="102438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F1361E4-0B08-AE49-8D43-BCB8A922AA2F}"/>
                      </a:ext>
                    </a:extLst>
                  </p:cNvPr>
                  <p:cNvSpPr/>
                  <p:nvPr/>
                </p:nvSpPr>
                <p:spPr>
                  <a:xfrm>
                    <a:off x="9095873" y="1701178"/>
                    <a:ext cx="48126" cy="6416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4C0DB3A-09B5-9247-9762-78CE8B2356DB}"/>
                      </a:ext>
                    </a:extLst>
                  </p:cNvPr>
                  <p:cNvSpPr/>
                  <p:nvPr/>
                </p:nvSpPr>
                <p:spPr>
                  <a:xfrm>
                    <a:off x="9665368" y="2105547"/>
                    <a:ext cx="48126" cy="6416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B642BB1-7644-DB45-BF6E-1CF11BF893C0}"/>
                      </a:ext>
                    </a:extLst>
                  </p:cNvPr>
                  <p:cNvSpPr/>
                  <p:nvPr/>
                </p:nvSpPr>
                <p:spPr>
                  <a:xfrm>
                    <a:off x="9336505" y="2661393"/>
                    <a:ext cx="48126" cy="6416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1D0ADF-A54C-DE44-BA43-AC8C80AFA0CF}"/>
              </a:ext>
            </a:extLst>
          </p:cNvPr>
          <p:cNvSpPr txBox="1"/>
          <p:nvPr/>
        </p:nvSpPr>
        <p:spPr>
          <a:xfrm>
            <a:off x="760843" y="1303906"/>
            <a:ext cx="483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 mL of A and 20 mL of B </a:t>
            </a:r>
          </a:p>
          <a:p>
            <a:pPr algn="ctr"/>
            <a:r>
              <a:rPr lang="en-US" sz="2400" dirty="0"/>
              <a:t>(both 1 </a:t>
            </a:r>
            <a:r>
              <a:rPr lang="en-US" sz="2400" u="sng" dirty="0"/>
              <a:t>M</a:t>
            </a:r>
            <a:r>
              <a:rPr lang="en-US" sz="2400" dirty="0"/>
              <a:t> solutions)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/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ame 32">
            <a:extLst>
              <a:ext uri="{FF2B5EF4-FFF2-40B4-BE49-F238E27FC236}">
                <a16:creationId xmlns:a16="http://schemas.microsoft.com/office/drawing/2014/main" id="{AFD83AD7-FA54-DB4C-AE09-C51BFEFC79A5}"/>
              </a:ext>
            </a:extLst>
          </p:cNvPr>
          <p:cNvSpPr/>
          <p:nvPr/>
        </p:nvSpPr>
        <p:spPr>
          <a:xfrm>
            <a:off x="3327359" y="617907"/>
            <a:ext cx="5512039" cy="614993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0AD334-18E2-AD0E-5830-D1430588131F}"/>
              </a:ext>
            </a:extLst>
          </p:cNvPr>
          <p:cNvGrpSpPr/>
          <p:nvPr/>
        </p:nvGrpSpPr>
        <p:grpSpPr>
          <a:xfrm>
            <a:off x="2811286" y="3130686"/>
            <a:ext cx="610304" cy="957711"/>
            <a:chOff x="2811286" y="3130686"/>
            <a:chExt cx="610304" cy="9577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5A04F-EFB7-3FBB-491A-9D194D138369}"/>
                </a:ext>
              </a:extLst>
            </p:cNvPr>
            <p:cNvSpPr txBox="1"/>
            <p:nvPr/>
          </p:nvSpPr>
          <p:spPr>
            <a:xfrm>
              <a:off x="2811286" y="3719065"/>
              <a:ext cx="30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A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9188F3-94DE-AEB0-6D59-D21E9F2A8061}"/>
                </a:ext>
              </a:extLst>
            </p:cNvPr>
            <p:cNvSpPr txBox="1"/>
            <p:nvPr/>
          </p:nvSpPr>
          <p:spPr>
            <a:xfrm>
              <a:off x="3114157" y="3130686"/>
              <a:ext cx="30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573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entropy of mixing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5EB95F-9709-774B-ACED-694A6C40F778}"/>
              </a:ext>
            </a:extLst>
          </p:cNvPr>
          <p:cNvGrpSpPr/>
          <p:nvPr/>
        </p:nvGrpSpPr>
        <p:grpSpPr>
          <a:xfrm>
            <a:off x="2464014" y="3142383"/>
            <a:ext cx="296779" cy="64168"/>
            <a:chOff x="1093035" y="2147339"/>
            <a:chExt cx="296779" cy="64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0031A4-0385-A345-A474-D0FE9A7840A1}"/>
                </a:ext>
              </a:extLst>
            </p:cNvPr>
            <p:cNvSpPr/>
            <p:nvPr/>
          </p:nvSpPr>
          <p:spPr>
            <a:xfrm>
              <a:off x="1093035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6A34BE-64E3-F04B-8D7F-1D8E752E479C}"/>
                </a:ext>
              </a:extLst>
            </p:cNvPr>
            <p:cNvSpPr/>
            <p:nvPr/>
          </p:nvSpPr>
          <p:spPr>
            <a:xfrm>
              <a:off x="1341688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F4F499-F758-F446-B0B0-01CB9F38076A}"/>
              </a:ext>
            </a:extLst>
          </p:cNvPr>
          <p:cNvGrpSpPr/>
          <p:nvPr/>
        </p:nvGrpSpPr>
        <p:grpSpPr>
          <a:xfrm>
            <a:off x="1935203" y="474193"/>
            <a:ext cx="9761621" cy="4937315"/>
            <a:chOff x="1957137" y="-1205791"/>
            <a:chExt cx="9761621" cy="4937315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E405D81-E3CA-E442-83E0-F75A83175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610" y="1219378"/>
              <a:ext cx="1503948" cy="1085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3EA887-E2CF-FF47-A565-6539B23EE564}"/>
                </a:ext>
              </a:extLst>
            </p:cNvPr>
            <p:cNvGrpSpPr/>
            <p:nvPr/>
          </p:nvGrpSpPr>
          <p:grpSpPr>
            <a:xfrm>
              <a:off x="1957137" y="-1205791"/>
              <a:ext cx="9761621" cy="4937315"/>
              <a:chOff x="1957137" y="-1114351"/>
              <a:chExt cx="9761621" cy="493731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4805C3-42B1-8341-B8B1-132E6A715A97}"/>
                  </a:ext>
                </a:extLst>
              </p:cNvPr>
              <p:cNvGrpSpPr/>
              <p:nvPr/>
            </p:nvGrpSpPr>
            <p:grpSpPr>
              <a:xfrm>
                <a:off x="1957137" y="-1114351"/>
                <a:ext cx="7122694" cy="4937315"/>
                <a:chOff x="1957137" y="185051"/>
                <a:chExt cx="7122694" cy="4937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CD6745B-7085-9A40-9A21-FCD20DCB0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7610" y="3922037"/>
                      <a:ext cx="3545306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=0.01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=0.02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mol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CD6745B-7085-9A40-9A21-FCD20DCB05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7610" y="3922037"/>
                      <a:ext cx="3545306" cy="120032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669525E-CFEC-0A4B-9900-AFFBBAFDAEF7}"/>
                    </a:ext>
                  </a:extLst>
                </p:cNvPr>
                <p:cNvCxnSpPr/>
                <p:nvPr/>
              </p:nvCxnSpPr>
              <p:spPr>
                <a:xfrm>
                  <a:off x="4764505" y="2755563"/>
                  <a:ext cx="1219200" cy="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08E1BD-AB52-1E4B-8DFA-43CFEB311DF5}"/>
                    </a:ext>
                  </a:extLst>
                </p:cNvPr>
                <p:cNvSpPr txBox="1"/>
                <p:nvPr/>
              </p:nvSpPr>
              <p:spPr>
                <a:xfrm>
                  <a:off x="4636168" y="2310063"/>
                  <a:ext cx="1636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Let mix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14FF380-6FFF-5B42-97FD-E738DB02A24D}"/>
                    </a:ext>
                  </a:extLst>
                </p:cNvPr>
                <p:cNvGrpSpPr/>
                <p:nvPr/>
              </p:nvGrpSpPr>
              <p:grpSpPr>
                <a:xfrm>
                  <a:off x="1957137" y="185051"/>
                  <a:ext cx="1812758" cy="3681096"/>
                  <a:chOff x="1957137" y="185051"/>
                  <a:chExt cx="1812758" cy="3681096"/>
                </a:xfrm>
              </p:grpSpPr>
              <p:sp>
                <p:nvSpPr>
                  <p:cNvPr id="2" name="Arc 1">
                    <a:extLst>
                      <a:ext uri="{FF2B5EF4-FFF2-40B4-BE49-F238E27FC236}">
                        <a16:creationId xmlns:a16="http://schemas.microsoft.com/office/drawing/2014/main" id="{5F1459C9-891E-A149-AA36-3ABA87BDED01}"/>
                      </a:ext>
                    </a:extLst>
                  </p:cNvPr>
                  <p:cNvSpPr/>
                  <p:nvPr/>
                </p:nvSpPr>
                <p:spPr>
                  <a:xfrm>
                    <a:off x="1957137" y="185051"/>
                    <a:ext cx="1812758" cy="3681096"/>
                  </a:xfrm>
                  <a:prstGeom prst="arc">
                    <a:avLst>
                      <a:gd name="adj1" fmla="val 151566"/>
                      <a:gd name="adj2" fmla="val 10635116"/>
                    </a:avLst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" name="Curved Connector 3">
                    <a:extLst>
                      <a:ext uri="{FF2B5EF4-FFF2-40B4-BE49-F238E27FC236}">
                        <a16:creationId xmlns:a16="http://schemas.microsoft.com/office/drawing/2014/main" id="{B7FF46EE-5CB7-2447-BC62-A4D24D8EB9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74232" y="3429923"/>
                    <a:ext cx="1058559" cy="3089"/>
                  </a:xfrm>
                  <a:prstGeom prst="curved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EA14A49-4D7F-FE4A-BD88-DA609AB7AE6B}"/>
                      </a:ext>
                    </a:extLst>
                  </p:cNvPr>
                  <p:cNvSpPr/>
                  <p:nvPr/>
                </p:nvSpPr>
                <p:spPr>
                  <a:xfrm>
                    <a:off x="2715126" y="3685776"/>
                    <a:ext cx="48126" cy="6416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26B58C3-28C5-0B43-A559-03136C0ECFAB}"/>
                    </a:ext>
                  </a:extLst>
                </p:cNvPr>
                <p:cNvGrpSpPr/>
                <p:nvPr/>
              </p:nvGrpSpPr>
              <p:grpSpPr>
                <a:xfrm>
                  <a:off x="7267073" y="185051"/>
                  <a:ext cx="1812758" cy="3681096"/>
                  <a:chOff x="1957137" y="185051"/>
                  <a:chExt cx="1812758" cy="3681096"/>
                </a:xfrm>
              </p:grpSpPr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02E1AE2E-0141-6546-8D02-6DA1C6F254E4}"/>
                      </a:ext>
                    </a:extLst>
                  </p:cNvPr>
                  <p:cNvSpPr/>
                  <p:nvPr/>
                </p:nvSpPr>
                <p:spPr>
                  <a:xfrm>
                    <a:off x="1957137" y="185051"/>
                    <a:ext cx="1812758" cy="3681096"/>
                  </a:xfrm>
                  <a:prstGeom prst="arc">
                    <a:avLst>
                      <a:gd name="adj1" fmla="val 151566"/>
                      <a:gd name="adj2" fmla="val 10635116"/>
                    </a:avLst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" name="Curved Connector 20">
                    <a:extLst>
                      <a:ext uri="{FF2B5EF4-FFF2-40B4-BE49-F238E27FC236}">
                        <a16:creationId xmlns:a16="http://schemas.microsoft.com/office/drawing/2014/main" id="{8D9078DA-442C-C34A-8929-14DE0FB233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01252" y="2620976"/>
                    <a:ext cx="1768643" cy="1"/>
                  </a:xfrm>
                  <a:prstGeom prst="curved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B375C9CD-DEF3-2148-99BD-E3590CE71A61}"/>
                      </a:ext>
                    </a:extLst>
                  </p:cNvPr>
                  <p:cNvGrpSpPr/>
                  <p:nvPr/>
                </p:nvGrpSpPr>
                <p:grpSpPr>
                  <a:xfrm>
                    <a:off x="2474494" y="2725561"/>
                    <a:ext cx="617621" cy="1024383"/>
                    <a:chOff x="9095873" y="1701178"/>
                    <a:chExt cx="617621" cy="1024383"/>
                  </a:xfrm>
                </p:grpSpPr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DF1361E4-0B08-AE49-8D43-BCB8A922A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5873" y="1701178"/>
                      <a:ext cx="48126" cy="6416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84C0DB3A-09B5-9247-9762-78CE8B235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5368" y="2105547"/>
                      <a:ext cx="48126" cy="6416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DB642BB1-7644-DB45-BF6E-1CF11BF8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6505" y="2661393"/>
                      <a:ext cx="48126" cy="6416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73CAB7-802D-7B4E-B4E2-CB7B924342C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3452" y="693331"/>
                    <a:ext cx="3545306" cy="19742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73CAB7-802D-7B4E-B4E2-CB7B92434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3452" y="693331"/>
                    <a:ext cx="3545306" cy="19742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1D0ADF-A54C-DE44-BA43-AC8C80AFA0CF}"/>
              </a:ext>
            </a:extLst>
          </p:cNvPr>
          <p:cNvSpPr txBox="1"/>
          <p:nvPr/>
        </p:nvSpPr>
        <p:spPr>
          <a:xfrm>
            <a:off x="760843" y="1303906"/>
            <a:ext cx="483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 mL of A and 20 mL of B </a:t>
            </a:r>
          </a:p>
          <a:p>
            <a:pPr algn="ctr"/>
            <a:r>
              <a:rPr lang="en-US" sz="2400" dirty="0"/>
              <a:t>(both 1 </a:t>
            </a:r>
            <a:r>
              <a:rPr lang="en-US" sz="2400" u="sng" dirty="0"/>
              <a:t>M</a:t>
            </a:r>
            <a:r>
              <a:rPr lang="en-US" sz="2400" dirty="0"/>
              <a:t> solutions)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/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ame 32">
            <a:extLst>
              <a:ext uri="{FF2B5EF4-FFF2-40B4-BE49-F238E27FC236}">
                <a16:creationId xmlns:a16="http://schemas.microsoft.com/office/drawing/2014/main" id="{AFD83AD7-FA54-DB4C-AE09-C51BFEFC79A5}"/>
              </a:ext>
            </a:extLst>
          </p:cNvPr>
          <p:cNvSpPr/>
          <p:nvPr/>
        </p:nvSpPr>
        <p:spPr>
          <a:xfrm>
            <a:off x="3327359" y="617907"/>
            <a:ext cx="5512039" cy="614993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5E97CB-867C-C0BF-3D19-4FEB852CF436}"/>
                  </a:ext>
                </a:extLst>
              </p:cNvPr>
              <p:cNvSpPr txBox="1"/>
              <p:nvPr/>
            </p:nvSpPr>
            <p:spPr>
              <a:xfrm>
                <a:off x="906547" y="5600003"/>
                <a:ext cx="10110448" cy="796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𝟎𝟑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5E97CB-867C-C0BF-3D19-4FEB852CF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47" y="5600003"/>
                <a:ext cx="10110448" cy="796115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98EFC44-7B2C-7845-389B-4A6FF795B17C}"/>
              </a:ext>
            </a:extLst>
          </p:cNvPr>
          <p:cNvGrpSpPr/>
          <p:nvPr/>
        </p:nvGrpSpPr>
        <p:grpSpPr>
          <a:xfrm>
            <a:off x="2811286" y="3130686"/>
            <a:ext cx="610304" cy="957711"/>
            <a:chOff x="2811286" y="3130686"/>
            <a:chExt cx="610304" cy="9577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02DB77-8C5D-E979-E040-E5E17C157C68}"/>
                </a:ext>
              </a:extLst>
            </p:cNvPr>
            <p:cNvSpPr txBox="1"/>
            <p:nvPr/>
          </p:nvSpPr>
          <p:spPr>
            <a:xfrm>
              <a:off x="2811286" y="3719065"/>
              <a:ext cx="30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A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651BD-F094-F3C7-278C-5B6CAB2E79F3}"/>
                </a:ext>
              </a:extLst>
            </p:cNvPr>
            <p:cNvSpPr txBox="1"/>
            <p:nvPr/>
          </p:nvSpPr>
          <p:spPr>
            <a:xfrm>
              <a:off x="3114157" y="3130686"/>
              <a:ext cx="30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574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Week_11b.EntropyOfMixing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706D0-E0B0-7C82-C674-B7F492A96C63}"/>
              </a:ext>
            </a:extLst>
          </p:cNvPr>
          <p:cNvGrpSpPr/>
          <p:nvPr/>
        </p:nvGrpSpPr>
        <p:grpSpPr>
          <a:xfrm>
            <a:off x="239486" y="2216712"/>
            <a:ext cx="12198407" cy="1623875"/>
            <a:chOff x="239486" y="1231725"/>
            <a:chExt cx="12198407" cy="162387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A04428-478D-E94F-94BF-A597FE10F375}"/>
                </a:ext>
              </a:extLst>
            </p:cNvPr>
            <p:cNvSpPr/>
            <p:nvPr/>
          </p:nvSpPr>
          <p:spPr>
            <a:xfrm>
              <a:off x="8369890" y="126429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E7AB83-5C4D-E147-999C-DB69E0BDF10B}"/>
                </a:ext>
              </a:extLst>
            </p:cNvPr>
            <p:cNvSpPr/>
            <p:nvPr/>
          </p:nvSpPr>
          <p:spPr>
            <a:xfrm>
              <a:off x="4349992" y="124451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8A045C-3F91-4149-B4B9-F067B2497775}"/>
                </a:ext>
              </a:extLst>
            </p:cNvPr>
            <p:cNvSpPr/>
            <p:nvPr/>
          </p:nvSpPr>
          <p:spPr>
            <a:xfrm>
              <a:off x="288024" y="124451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AE20F3-EC77-914F-9E83-176CD5438E1E}"/>
                </a:ext>
              </a:extLst>
            </p:cNvPr>
            <p:cNvGrpSpPr/>
            <p:nvPr/>
          </p:nvGrpSpPr>
          <p:grpSpPr>
            <a:xfrm>
              <a:off x="239486" y="1231725"/>
              <a:ext cx="3352800" cy="1611086"/>
              <a:chOff x="239486" y="1306285"/>
              <a:chExt cx="3352800" cy="16110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D8E166-DF34-0345-93E6-B096DAD8EAF1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60EBC00-80E3-8F4C-AA39-D404216D33F2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39486" y="1306285"/>
                <a:chExt cx="3352800" cy="161108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F43976CF-B6A5-A645-A7B1-C10695A91996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11086"/>
                  <a:chOff x="283029" y="936171"/>
                  <a:chExt cx="3352800" cy="1611086"/>
                </a:xfrm>
              </p:grpSpPr>
              <p:sp>
                <p:nvSpPr>
                  <p:cNvPr id="2" name="Frame 1">
                    <a:extLst>
                      <a:ext uri="{FF2B5EF4-FFF2-40B4-BE49-F238E27FC236}">
                        <a16:creationId xmlns:a16="http://schemas.microsoft.com/office/drawing/2014/main" id="{643543D8-2326-9047-972B-EFBA320595C4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EE7D2CCB-4BBF-6943-AB36-C94A2A741286}"/>
                      </a:ext>
                    </a:extLst>
                  </p:cNvPr>
                  <p:cNvCxnSpPr/>
                  <p:nvPr/>
                </p:nvCxnSpPr>
                <p:spPr>
                  <a:xfrm>
                    <a:off x="696684" y="936171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DCF406-1AC6-8140-A11E-EA2134332CA8}"/>
                    </a:ext>
                  </a:extLst>
                </p:cNvPr>
                <p:cNvSpPr txBox="1"/>
                <p:nvPr/>
              </p:nvSpPr>
              <p:spPr>
                <a:xfrm>
                  <a:off x="1545773" y="1726640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14EAC1-E69D-1B45-9177-DF64080D95D0}"/>
                </a:ext>
              </a:extLst>
            </p:cNvPr>
            <p:cNvGrpSpPr/>
            <p:nvPr/>
          </p:nvGrpSpPr>
          <p:grpSpPr>
            <a:xfrm>
              <a:off x="4310747" y="1231725"/>
              <a:ext cx="3352800" cy="1611086"/>
              <a:chOff x="239486" y="1306285"/>
              <a:chExt cx="3352800" cy="16110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67F4B9-4FDB-5447-8AC9-86ACA95DC64E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9E9895-CFA0-064A-A6B9-9FA2B35FE394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39486" y="1306285"/>
                <a:chExt cx="3352800" cy="161108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56C0906-AAD0-C14A-AC5C-4947212415CA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11086"/>
                  <a:chOff x="283029" y="936171"/>
                  <a:chExt cx="3352800" cy="1611086"/>
                </a:xfrm>
              </p:grpSpPr>
              <p:sp>
                <p:nvSpPr>
                  <p:cNvPr id="20" name="Frame 19">
                    <a:extLst>
                      <a:ext uri="{FF2B5EF4-FFF2-40B4-BE49-F238E27FC236}">
                        <a16:creationId xmlns:a16="http://schemas.microsoft.com/office/drawing/2014/main" id="{51174F37-1306-B540-82C5-C1F137CC1D71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28D1803-C076-A741-8CD2-9798DFABCAB0}"/>
                      </a:ext>
                    </a:extLst>
                  </p:cNvPr>
                  <p:cNvCxnSpPr/>
                  <p:nvPr/>
                </p:nvCxnSpPr>
                <p:spPr>
                  <a:xfrm>
                    <a:off x="1959429" y="936171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42554AD-7DFA-C84D-BA45-A56E46120098}"/>
                    </a:ext>
                  </a:extLst>
                </p:cNvPr>
                <p:cNvSpPr txBox="1"/>
                <p:nvPr/>
              </p:nvSpPr>
              <p:spPr>
                <a:xfrm>
                  <a:off x="2307772" y="1713522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963B45C-15A3-214B-B626-5446F4653ED7}"/>
                </a:ext>
              </a:extLst>
            </p:cNvPr>
            <p:cNvGrpSpPr/>
            <p:nvPr/>
          </p:nvGrpSpPr>
          <p:grpSpPr>
            <a:xfrm>
              <a:off x="8338462" y="1231725"/>
              <a:ext cx="4099431" cy="1623875"/>
              <a:chOff x="239486" y="1306285"/>
              <a:chExt cx="4099431" cy="16238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E49E1C-0CBE-0B49-BC29-1D148CEC238F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16291C-6D90-FA42-90BA-A17B9FD99040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4099431" cy="1623875"/>
                <a:chOff x="239486" y="1306285"/>
                <a:chExt cx="4099431" cy="162387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25ADDA1-1FA3-7E4C-9461-7F8214415698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23875"/>
                  <a:chOff x="283029" y="936171"/>
                  <a:chExt cx="3352800" cy="1623875"/>
                </a:xfrm>
              </p:grpSpPr>
              <p:sp>
                <p:nvSpPr>
                  <p:cNvPr id="30" name="Frame 29">
                    <a:extLst>
                      <a:ext uri="{FF2B5EF4-FFF2-40B4-BE49-F238E27FC236}">
                        <a16:creationId xmlns:a16="http://schemas.microsoft.com/office/drawing/2014/main" id="{41DC0186-B6B1-6646-86B3-21E693A709FF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9C1EAAE-00AA-7C43-8FCC-27437EA49030}"/>
                      </a:ext>
                    </a:extLst>
                  </p:cNvPr>
                  <p:cNvCxnSpPr/>
                  <p:nvPr/>
                </p:nvCxnSpPr>
                <p:spPr>
                  <a:xfrm>
                    <a:off x="3282367" y="948960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392C3F-FB67-C948-92C3-F0B5F0E1222B}"/>
                    </a:ext>
                  </a:extLst>
                </p:cNvPr>
                <p:cNvSpPr txBox="1"/>
                <p:nvPr/>
              </p:nvSpPr>
              <p:spPr>
                <a:xfrm>
                  <a:off x="3228574" y="1662952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1F06A0E-90A7-718C-5649-3D4F97A64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63" r="40424" b="39062"/>
          <a:stretch/>
        </p:blipFill>
        <p:spPr>
          <a:xfrm>
            <a:off x="1619052" y="638398"/>
            <a:ext cx="8297688" cy="461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0ECB5-65C8-D57F-DB17-92B86DD5B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41" t="62203" r="16373" b="30771"/>
          <a:stretch/>
        </p:blipFill>
        <p:spPr>
          <a:xfrm>
            <a:off x="2524790" y="1056110"/>
            <a:ext cx="6422284" cy="6262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8FF0F9-7B6F-A319-D006-C265B7EF6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188" y="4362153"/>
            <a:ext cx="9658930" cy="172244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168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CGI: Week_11b.EntropyOfMixing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706D0-E0B0-7C82-C674-B7F492A96C63}"/>
              </a:ext>
            </a:extLst>
          </p:cNvPr>
          <p:cNvGrpSpPr/>
          <p:nvPr/>
        </p:nvGrpSpPr>
        <p:grpSpPr>
          <a:xfrm>
            <a:off x="239486" y="2216712"/>
            <a:ext cx="12198407" cy="1623875"/>
            <a:chOff x="239486" y="1231725"/>
            <a:chExt cx="12198407" cy="162387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BA04428-478D-E94F-94BF-A597FE10F375}"/>
                </a:ext>
              </a:extLst>
            </p:cNvPr>
            <p:cNvSpPr/>
            <p:nvPr/>
          </p:nvSpPr>
          <p:spPr>
            <a:xfrm>
              <a:off x="8369890" y="126429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E7AB83-5C4D-E147-999C-DB69E0BDF10B}"/>
                </a:ext>
              </a:extLst>
            </p:cNvPr>
            <p:cNvSpPr/>
            <p:nvPr/>
          </p:nvSpPr>
          <p:spPr>
            <a:xfrm>
              <a:off x="4349992" y="124451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8A045C-3F91-4149-B4B9-F067B2497775}"/>
                </a:ext>
              </a:extLst>
            </p:cNvPr>
            <p:cNvSpPr/>
            <p:nvPr/>
          </p:nvSpPr>
          <p:spPr>
            <a:xfrm>
              <a:off x="288024" y="1244514"/>
              <a:ext cx="3289943" cy="1571525"/>
            </a:xfrm>
            <a:prstGeom prst="rect">
              <a:avLst/>
            </a:pr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AE20F3-EC77-914F-9E83-176CD5438E1E}"/>
                </a:ext>
              </a:extLst>
            </p:cNvPr>
            <p:cNvGrpSpPr/>
            <p:nvPr/>
          </p:nvGrpSpPr>
          <p:grpSpPr>
            <a:xfrm>
              <a:off x="239486" y="1231725"/>
              <a:ext cx="3352800" cy="1611086"/>
              <a:chOff x="239486" y="1306285"/>
              <a:chExt cx="3352800" cy="16110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D8E166-DF34-0345-93E6-B096DAD8EAF1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60EBC00-80E3-8F4C-AA39-D404216D33F2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39486" y="1306285"/>
                <a:chExt cx="3352800" cy="161108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F43976CF-B6A5-A645-A7B1-C10695A91996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11086"/>
                  <a:chOff x="283029" y="936171"/>
                  <a:chExt cx="3352800" cy="1611086"/>
                </a:xfrm>
              </p:grpSpPr>
              <p:sp>
                <p:nvSpPr>
                  <p:cNvPr id="2" name="Frame 1">
                    <a:extLst>
                      <a:ext uri="{FF2B5EF4-FFF2-40B4-BE49-F238E27FC236}">
                        <a16:creationId xmlns:a16="http://schemas.microsoft.com/office/drawing/2014/main" id="{643543D8-2326-9047-972B-EFBA320595C4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EE7D2CCB-4BBF-6943-AB36-C94A2A741286}"/>
                      </a:ext>
                    </a:extLst>
                  </p:cNvPr>
                  <p:cNvCxnSpPr/>
                  <p:nvPr/>
                </p:nvCxnSpPr>
                <p:spPr>
                  <a:xfrm>
                    <a:off x="696684" y="936171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DCF406-1AC6-8140-A11E-EA2134332CA8}"/>
                    </a:ext>
                  </a:extLst>
                </p:cNvPr>
                <p:cNvSpPr txBox="1"/>
                <p:nvPr/>
              </p:nvSpPr>
              <p:spPr>
                <a:xfrm>
                  <a:off x="1545773" y="1726640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14EAC1-E69D-1B45-9177-DF64080D95D0}"/>
                </a:ext>
              </a:extLst>
            </p:cNvPr>
            <p:cNvGrpSpPr/>
            <p:nvPr/>
          </p:nvGrpSpPr>
          <p:grpSpPr>
            <a:xfrm>
              <a:off x="4310747" y="1231725"/>
              <a:ext cx="3352800" cy="1611086"/>
              <a:chOff x="239486" y="1306285"/>
              <a:chExt cx="3352800" cy="16110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67F4B9-4FDB-5447-8AC9-86ACA95DC64E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9E9895-CFA0-064A-A6B9-9FA2B35FE394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39486" y="1306285"/>
                <a:chExt cx="3352800" cy="161108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56C0906-AAD0-C14A-AC5C-4947212415CA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11086"/>
                  <a:chOff x="283029" y="936171"/>
                  <a:chExt cx="3352800" cy="1611086"/>
                </a:xfrm>
              </p:grpSpPr>
              <p:sp>
                <p:nvSpPr>
                  <p:cNvPr id="20" name="Frame 19">
                    <a:extLst>
                      <a:ext uri="{FF2B5EF4-FFF2-40B4-BE49-F238E27FC236}">
                        <a16:creationId xmlns:a16="http://schemas.microsoft.com/office/drawing/2014/main" id="{51174F37-1306-B540-82C5-C1F137CC1D71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28D1803-C076-A741-8CD2-9798DFABCAB0}"/>
                      </a:ext>
                    </a:extLst>
                  </p:cNvPr>
                  <p:cNvCxnSpPr/>
                  <p:nvPr/>
                </p:nvCxnSpPr>
                <p:spPr>
                  <a:xfrm>
                    <a:off x="1959429" y="936171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42554AD-7DFA-C84D-BA45-A56E46120098}"/>
                    </a:ext>
                  </a:extLst>
                </p:cNvPr>
                <p:cNvSpPr txBox="1"/>
                <p:nvPr/>
              </p:nvSpPr>
              <p:spPr>
                <a:xfrm>
                  <a:off x="2307772" y="1713522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963B45C-15A3-214B-B626-5446F4653ED7}"/>
                </a:ext>
              </a:extLst>
            </p:cNvPr>
            <p:cNvGrpSpPr/>
            <p:nvPr/>
          </p:nvGrpSpPr>
          <p:grpSpPr>
            <a:xfrm>
              <a:off x="8338462" y="1231725"/>
              <a:ext cx="4099431" cy="1623875"/>
              <a:chOff x="239486" y="1306285"/>
              <a:chExt cx="4099431" cy="16238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E49E1C-0CBE-0B49-BC29-1D148CEC238F}"/>
                  </a:ext>
                </a:extLst>
              </p:cNvPr>
              <p:cNvSpPr txBox="1"/>
              <p:nvPr/>
            </p:nvSpPr>
            <p:spPr>
              <a:xfrm>
                <a:off x="304798" y="1717988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16291C-6D90-FA42-90BA-A17B9FD99040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4099431" cy="1623875"/>
                <a:chOff x="239486" y="1306285"/>
                <a:chExt cx="4099431" cy="162387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25ADDA1-1FA3-7E4C-9461-7F8214415698}"/>
                    </a:ext>
                  </a:extLst>
                </p:cNvPr>
                <p:cNvGrpSpPr/>
                <p:nvPr/>
              </p:nvGrpSpPr>
              <p:grpSpPr>
                <a:xfrm>
                  <a:off x="239486" y="1306285"/>
                  <a:ext cx="3352800" cy="1623875"/>
                  <a:chOff x="283029" y="936171"/>
                  <a:chExt cx="3352800" cy="1623875"/>
                </a:xfrm>
              </p:grpSpPr>
              <p:sp>
                <p:nvSpPr>
                  <p:cNvPr id="30" name="Frame 29">
                    <a:extLst>
                      <a:ext uri="{FF2B5EF4-FFF2-40B4-BE49-F238E27FC236}">
                        <a16:creationId xmlns:a16="http://schemas.microsoft.com/office/drawing/2014/main" id="{41DC0186-B6B1-6646-86B3-21E693A709FF}"/>
                      </a:ext>
                    </a:extLst>
                  </p:cNvPr>
                  <p:cNvSpPr/>
                  <p:nvPr/>
                </p:nvSpPr>
                <p:spPr>
                  <a:xfrm>
                    <a:off x="283029" y="936171"/>
                    <a:ext cx="3352800" cy="1611086"/>
                  </a:xfrm>
                  <a:prstGeom prst="frame">
                    <a:avLst>
                      <a:gd name="adj1" fmla="val 4392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9C1EAAE-00AA-7C43-8FCC-27437EA49030}"/>
                      </a:ext>
                    </a:extLst>
                  </p:cNvPr>
                  <p:cNvCxnSpPr/>
                  <p:nvPr/>
                </p:nvCxnSpPr>
                <p:spPr>
                  <a:xfrm>
                    <a:off x="3282367" y="948960"/>
                    <a:ext cx="0" cy="1611086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392C3F-FB67-C948-92C3-F0B5F0E1222B}"/>
                    </a:ext>
                  </a:extLst>
                </p:cNvPr>
                <p:cNvSpPr txBox="1"/>
                <p:nvPr/>
              </p:nvSpPr>
              <p:spPr>
                <a:xfrm>
                  <a:off x="3228574" y="1662952"/>
                  <a:ext cx="1110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</p:grp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B0B856-83CC-5846-A307-FD142ED19DDA}"/>
              </a:ext>
            </a:extLst>
          </p:cNvPr>
          <p:cNvGrpSpPr/>
          <p:nvPr/>
        </p:nvGrpSpPr>
        <p:grpSpPr>
          <a:xfrm>
            <a:off x="2100944" y="4203102"/>
            <a:ext cx="6945073" cy="5345973"/>
            <a:chOff x="1085776" y="3864899"/>
            <a:chExt cx="8622250" cy="4823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EEC3E-EF59-A44C-9A9B-F333CC403BB2}"/>
                    </a:ext>
                  </a:extLst>
                </p:cNvPr>
                <p:cNvSpPr txBox="1"/>
                <p:nvPr/>
              </p:nvSpPr>
              <p:spPr>
                <a:xfrm>
                  <a:off x="4345328" y="564776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EEC3E-EF59-A44C-9A9B-F333CC403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328" y="5647765"/>
                  <a:ext cx="250651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4C7A95-A3B6-C946-B0C0-05277AD0B2C5}"/>
                    </a:ext>
                  </a:extLst>
                </p:cNvPr>
                <p:cNvSpPr txBox="1"/>
                <p:nvPr/>
              </p:nvSpPr>
              <p:spPr>
                <a:xfrm>
                  <a:off x="1705098" y="571390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4C7A95-A3B6-C946-B0C0-05277AD0B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098" y="5713905"/>
                  <a:ext cx="250651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B33B46-C28F-B14F-A577-26C4D94FD271}"/>
                    </a:ext>
                  </a:extLst>
                </p:cNvPr>
                <p:cNvSpPr txBox="1"/>
                <p:nvPr/>
              </p:nvSpPr>
              <p:spPr>
                <a:xfrm>
                  <a:off x="7201516" y="5713905"/>
                  <a:ext cx="25065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6B33B46-C28F-B14F-A577-26C4D94FD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16" y="5713905"/>
                  <a:ext cx="250651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C7B2158-1562-4142-8699-88116F9AD8C3}"/>
                </a:ext>
              </a:extLst>
            </p:cNvPr>
            <p:cNvGrpSpPr/>
            <p:nvPr/>
          </p:nvGrpSpPr>
          <p:grpSpPr>
            <a:xfrm>
              <a:off x="1085776" y="3864899"/>
              <a:ext cx="7650858" cy="4823087"/>
              <a:chOff x="1085776" y="3864899"/>
              <a:chExt cx="7650858" cy="4823087"/>
            </a:xfrm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B466AD2F-8E58-AF42-88EF-E60D03D83B62}"/>
                  </a:ext>
                </a:extLst>
              </p:cNvPr>
              <p:cNvSpPr/>
              <p:nvPr/>
            </p:nvSpPr>
            <p:spPr>
              <a:xfrm>
                <a:off x="2721663" y="4313211"/>
                <a:ext cx="6014971" cy="4374775"/>
              </a:xfrm>
              <a:prstGeom prst="blockArc">
                <a:avLst>
                  <a:gd name="adj1" fmla="val 12202924"/>
                  <a:gd name="adj2" fmla="val 20295942"/>
                  <a:gd name="adj3" fmla="val 106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19869A1-BA85-5544-8EC4-ED9AED43732F}"/>
                  </a:ext>
                </a:extLst>
              </p:cNvPr>
              <p:cNvCxnSpPr/>
              <p:nvPr/>
            </p:nvCxnSpPr>
            <p:spPr>
              <a:xfrm>
                <a:off x="2958353" y="5647765"/>
                <a:ext cx="5611906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2DC37C7-D0A4-E140-B0C6-DAB15A7721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6282" y="3864899"/>
                <a:ext cx="0" cy="1800795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24C0891-6BAB-5340-B32E-50ED7DF24E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85776" y="4410634"/>
                    <a:ext cx="250651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24C0891-6BAB-5340-B32E-50ED7DF24E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5776" y="4410634"/>
                    <a:ext cx="250651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1F06A0E-90A7-718C-5649-3D4F97A6494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6063" r="40424" b="39062"/>
          <a:stretch/>
        </p:blipFill>
        <p:spPr>
          <a:xfrm>
            <a:off x="1619052" y="638398"/>
            <a:ext cx="8297688" cy="461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0ECB5-65C8-D57F-DB17-92B86DD5B53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4641" t="62203" r="16373" b="30771"/>
          <a:stretch/>
        </p:blipFill>
        <p:spPr>
          <a:xfrm>
            <a:off x="2524790" y="1056110"/>
            <a:ext cx="6422284" cy="6262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44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53FEC-0B7F-574B-A59D-ED3D3786A055}"/>
              </a:ext>
            </a:extLst>
          </p:cNvPr>
          <p:cNvSpPr txBox="1"/>
          <p:nvPr/>
        </p:nvSpPr>
        <p:spPr>
          <a:xfrm>
            <a:off x="0" y="-848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today’s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DCBB3-9859-F848-8FFB-5EBDF74A8036}"/>
              </a:ext>
            </a:extLst>
          </p:cNvPr>
          <p:cNvSpPr txBox="1"/>
          <p:nvPr/>
        </p:nvSpPr>
        <p:spPr>
          <a:xfrm>
            <a:off x="368225" y="1166842"/>
            <a:ext cx="1145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 of </a:t>
            </a:r>
            <a:r>
              <a:rPr lang="en-US" sz="2400" b="1" dirty="0"/>
              <a:t>reaction favorability </a:t>
            </a:r>
            <a:r>
              <a:rPr lang="en-US" sz="2400" dirty="0"/>
              <a:t>(enthalpic and entropic)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Extension beyond phase transformations, to chemical reactions.</a:t>
            </a:r>
          </a:p>
        </p:txBody>
      </p:sp>
    </p:spTree>
    <p:extLst>
      <p:ext uri="{BB962C8B-B14F-4D97-AF65-F5344CB8AC3E}">
        <p14:creationId xmlns:p14="http://schemas.microsoft.com/office/powerpoint/2010/main" val="15961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67842B3-6C4D-5340-95B1-5F24A40ED1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686290"/>
                  </p:ext>
                </p:extLst>
              </p:nvPr>
            </p:nvGraphicFramePr>
            <p:xfrm>
              <a:off x="110590" y="585750"/>
              <a:ext cx="5635610" cy="568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3582">
                      <a:extLst>
                        <a:ext uri="{9D8B030D-6E8A-4147-A177-3AD203B41FA5}">
                          <a16:colId xmlns:a16="http://schemas.microsoft.com/office/drawing/2014/main" val="2451354662"/>
                        </a:ext>
                      </a:extLst>
                    </a:gridCol>
                    <a:gridCol w="2652028">
                      <a:extLst>
                        <a:ext uri="{9D8B030D-6E8A-4147-A177-3AD203B41FA5}">
                          <a16:colId xmlns:a16="http://schemas.microsoft.com/office/drawing/2014/main" val="2101869571"/>
                        </a:ext>
                      </a:extLst>
                    </a:gridCol>
                  </a:tblGrid>
                  <a:tr h="3821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830319"/>
                      </a:ext>
                    </a:extLst>
                  </a:tr>
                  <a:tr h="1197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897885"/>
                      </a:ext>
                    </a:extLst>
                  </a:tr>
                  <a:tr h="1197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557801"/>
                      </a:ext>
                    </a:extLst>
                  </a:tr>
                  <a:tr h="1197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  <a:p>
                          <a:pPr algn="ctr"/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23905"/>
                      </a:ext>
                    </a:extLst>
                  </a:tr>
                  <a:tr h="14226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973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67842B3-6C4D-5340-95B1-5F24A40ED1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686290"/>
                  </p:ext>
                </p:extLst>
              </p:nvPr>
            </p:nvGraphicFramePr>
            <p:xfrm>
              <a:off x="110590" y="585750"/>
              <a:ext cx="5635610" cy="5686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83582">
                      <a:extLst>
                        <a:ext uri="{9D8B030D-6E8A-4147-A177-3AD203B41FA5}">
                          <a16:colId xmlns:a16="http://schemas.microsoft.com/office/drawing/2014/main" val="2451354662"/>
                        </a:ext>
                      </a:extLst>
                    </a:gridCol>
                    <a:gridCol w="2652028">
                      <a:extLst>
                        <a:ext uri="{9D8B030D-6E8A-4147-A177-3AD203B41FA5}">
                          <a16:colId xmlns:a16="http://schemas.microsoft.com/office/drawing/2014/main" val="210186957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941" r="-89407" b="-1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919" t="-2941" r="-957" b="-1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830319"/>
                      </a:ext>
                    </a:extLst>
                  </a:tr>
                  <a:tr h="1197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897885"/>
                      </a:ext>
                    </a:extLst>
                  </a:tr>
                  <a:tr h="1197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5578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  <a:p>
                          <a:pPr algn="ctr"/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23905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973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B743CC-CCE1-894F-BBD8-1C361C0CD0A1}"/>
              </a:ext>
            </a:extLst>
          </p:cNvPr>
          <p:cNvSpPr txBox="1"/>
          <p:nvPr/>
        </p:nvSpPr>
        <p:spPr>
          <a:xfrm>
            <a:off x="0" y="-84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Reaction favorability and unfavorability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BF5FB2-4154-8D84-C168-EBA1897CD437}"/>
                  </a:ext>
                </a:extLst>
              </p:cNvPr>
              <p:cNvSpPr txBox="1"/>
              <p:nvPr/>
            </p:nvSpPr>
            <p:spPr>
              <a:xfrm>
                <a:off x="5926238" y="585750"/>
                <a:ext cx="6053560" cy="5863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“Favorability” means “tends to make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</m:oMath>
                </a14:m>
                <a:r>
                  <a:rPr lang="en-US" sz="2400" dirty="0"/>
                  <a:t> more positive.”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According to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Law,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(no subscript) means something about the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we can say …</a:t>
                </a:r>
              </a:p>
              <a:p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=&gt;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enthalpically favorable</a:t>
                </a:r>
                <a:r>
                  <a:rPr lang="en-US" sz="2400" dirty="0">
                    <a:solidFill>
                      <a:schemeClr val="tx1"/>
                    </a:solidFill>
                  </a:rPr>
                  <a:t>, while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=&gt; </a:t>
                </a:r>
                <a:r>
                  <a:rPr lang="en-US" sz="2400" b="1" dirty="0"/>
                  <a:t>enthalpically unfavorable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=&gt;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, while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=&gt; </a:t>
                </a:r>
                <a:r>
                  <a:rPr lang="en-US" sz="2400" b="1" dirty="0"/>
                  <a:t>entropically unfavorable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BF5FB2-4154-8D84-C168-EBA1897C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38" y="585750"/>
                <a:ext cx="6053560" cy="5863978"/>
              </a:xfrm>
              <a:prstGeom prst="rect">
                <a:avLst/>
              </a:prstGeom>
              <a:blipFill>
                <a:blip r:embed="rId3"/>
                <a:stretch>
                  <a:fillRect l="-1674" t="-649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5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3F3E96F-9386-4445-8D43-8F437E271685}"/>
              </a:ext>
            </a:extLst>
          </p:cNvPr>
          <p:cNvSpPr txBox="1"/>
          <p:nvPr/>
        </p:nvSpPr>
        <p:spPr>
          <a:xfrm>
            <a:off x="0" y="-84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Beyond phase transformations: a general statement of the 2</a:t>
            </a:r>
            <a:r>
              <a:rPr lang="en-US" sz="2400" b="1" baseline="30000" dirty="0"/>
              <a:t>nd</a:t>
            </a:r>
            <a:r>
              <a:rPr lang="en-US" sz="2400" b="1" dirty="0"/>
              <a:t> Law of thermodynamics</a:t>
            </a: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CCAE46-69B2-2E4F-A9AA-0A18B54C8B5D}"/>
              </a:ext>
            </a:extLst>
          </p:cNvPr>
          <p:cNvGrpSpPr/>
          <p:nvPr/>
        </p:nvGrpSpPr>
        <p:grpSpPr>
          <a:xfrm>
            <a:off x="9719916" y="4653764"/>
            <a:ext cx="2090056" cy="1699474"/>
            <a:chOff x="522515" y="4731080"/>
            <a:chExt cx="2090056" cy="16994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153A65-FFFF-C14F-8D7B-319A4EBAFAC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40" name="Picture 4" descr="Water Boiling Sound FX - YouTube">
                <a:extLst>
                  <a:ext uri="{FF2B5EF4-FFF2-40B4-BE49-F238E27FC236}">
                    <a16:creationId xmlns:a16="http://schemas.microsoft.com/office/drawing/2014/main" id="{A4E6E9F6-E2DA-DC44-B2A5-81FA52CBB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Up Arrow 40">
                <a:extLst>
                  <a:ext uri="{FF2B5EF4-FFF2-40B4-BE49-F238E27FC236}">
                    <a16:creationId xmlns:a16="http://schemas.microsoft.com/office/drawing/2014/main" id="{79FC4DF3-2CBD-E140-AB5D-3AA881A76E21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195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/>
              <p:nvPr/>
            </p:nvSpPr>
            <p:spPr>
              <a:xfrm>
                <a:off x="167005" y="752454"/>
                <a:ext cx="1185799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then a process is </a:t>
                </a:r>
                <a:r>
                  <a:rPr lang="en-US" sz="2400" b="1" dirty="0"/>
                  <a:t>spontaneous under the stated conditions 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 process is</a:t>
                </a:r>
                <a:r>
                  <a:rPr lang="en-US" sz="2400" b="1" dirty="0"/>
                  <a:t> not spontaneous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 process is</a:t>
                </a:r>
                <a:r>
                  <a:rPr lang="en-US" sz="2400" b="1" dirty="0"/>
                  <a:t> in equilibrium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The difference here compared to what we talked about last time is that the process in question is not limited to phase transformations, or even isothermal conditions! Here’s an example: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Is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spontaneous under standard conditions?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5" y="752454"/>
                <a:ext cx="11857990" cy="3416320"/>
              </a:xfrm>
              <a:prstGeom prst="rect">
                <a:avLst/>
              </a:prstGeom>
              <a:blipFill>
                <a:blip r:embed="rId4"/>
                <a:stretch>
                  <a:fillRect l="-748" t="-111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5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0" y="1261640"/>
                <a:ext cx="6551271" cy="4099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molecule):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1640"/>
                <a:ext cx="6551271" cy="4099392"/>
              </a:xfrm>
              <a:prstGeom prst="rect">
                <a:avLst/>
              </a:prstGeom>
              <a:blipFill>
                <a:blip r:embed="rId4"/>
                <a:stretch>
                  <a:fillRect l="-1550" t="-1238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3CF9F1-8F8A-AE39-81CB-6BA8AAB1E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883" y="1019838"/>
            <a:ext cx="5170773" cy="51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0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0" y="1261640"/>
                <a:ext cx="6551271" cy="4099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molecule):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1640"/>
                <a:ext cx="6551271" cy="4099392"/>
              </a:xfrm>
              <a:prstGeom prst="rect">
                <a:avLst/>
              </a:prstGeom>
              <a:blipFill>
                <a:blip r:embed="rId4"/>
                <a:stretch>
                  <a:fillRect l="-1550" t="-1238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3CF9F1-8F8A-AE39-81CB-6BA8AAB1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83" y="1019838"/>
            <a:ext cx="5170773" cy="513337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FA8D92A-E4FD-A328-A48A-229738386E7E}"/>
              </a:ext>
            </a:extLst>
          </p:cNvPr>
          <p:cNvSpPr/>
          <p:nvPr/>
        </p:nvSpPr>
        <p:spPr>
          <a:xfrm>
            <a:off x="9340769" y="1485321"/>
            <a:ext cx="2662177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2C3250-37EA-54D0-A23C-A8DAD354943E}"/>
                  </a:ext>
                </a:extLst>
              </p:cNvPr>
              <p:cNvSpPr txBox="1"/>
              <p:nvPr/>
            </p:nvSpPr>
            <p:spPr>
              <a:xfrm>
                <a:off x="9548149" y="4156306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2C3250-37EA-54D0-A23C-A8DAD3549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4156306"/>
                <a:ext cx="2213658" cy="495649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8FA8CB-E298-51CC-0439-57B2C9F119B5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8FA8CB-E298-51CC-0439-57B2C9F1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98EE30-F36E-1883-983B-9C0BDA8C15CD}"/>
              </a:ext>
            </a:extLst>
          </p:cNvPr>
          <p:cNvSpPr/>
          <p:nvPr/>
        </p:nvSpPr>
        <p:spPr>
          <a:xfrm>
            <a:off x="9340769" y="3766926"/>
            <a:ext cx="2662177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8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797157" cy="495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797157" cy="4953344"/>
              </a:xfrm>
              <a:prstGeom prst="rect">
                <a:avLst/>
              </a:prstGeom>
              <a:blipFill>
                <a:blip r:embed="rId3"/>
                <a:stretch>
                  <a:fillRect l="-1138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5BE089F-B8AD-EC3D-3266-297E16BA6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24" y="1031413"/>
            <a:ext cx="4707785" cy="46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8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646686" cy="5322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646686" cy="5322676"/>
              </a:xfrm>
              <a:prstGeom prst="rect">
                <a:avLst/>
              </a:prstGeom>
              <a:blipFill>
                <a:blip r:embed="rId3"/>
                <a:stretch>
                  <a:fillRect l="-1159" t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CAC6085-3E9C-EA41-102B-A499EA779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24" y="1031413"/>
            <a:ext cx="4707785" cy="46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7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1864</Words>
  <Application>Microsoft Macintosh PowerPoint</Application>
  <PresentationFormat>Widescreen</PresentationFormat>
  <Paragraphs>266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38</cp:revision>
  <dcterms:created xsi:type="dcterms:W3CDTF">2021-11-08T14:13:11Z</dcterms:created>
  <dcterms:modified xsi:type="dcterms:W3CDTF">2023-11-08T17:56:36Z</dcterms:modified>
</cp:coreProperties>
</file>