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24" r:id="rId2"/>
    <p:sldId id="256" r:id="rId3"/>
    <p:sldId id="429" r:id="rId4"/>
    <p:sldId id="399" r:id="rId5"/>
    <p:sldId id="43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work for the 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A4C9B-633A-D46C-B8E6-BAB6907375DF}"/>
              </a:ext>
            </a:extLst>
          </p:cNvPr>
          <p:cNvSpPr txBox="1"/>
          <p:nvPr/>
        </p:nvSpPr>
        <p:spPr>
          <a:xfrm>
            <a:off x="1328928" y="1658035"/>
            <a:ext cx="9717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derivation of the E-ICE equation for entropy of mixing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Deriving Fundamental Equations 2-3</a:t>
            </a:r>
          </a:p>
        </p:txBody>
      </p:sp>
    </p:spTree>
    <p:extLst>
      <p:ext uri="{BB962C8B-B14F-4D97-AF65-F5344CB8AC3E}">
        <p14:creationId xmlns:p14="http://schemas.microsoft.com/office/powerpoint/2010/main" val="234913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745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A derivation of the E-ICE equation for entropy of mixing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01986"/>
                  <a:ext cx="4032290" cy="929709"/>
                  <a:chOff x="8119241" y="2964374"/>
                  <a:chExt cx="4032290" cy="929709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644827" y="2969446"/>
                    <a:ext cx="174238" cy="16409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764197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764197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2" name="Rectangle 3081">
                <a:extLst>
                  <a:ext uri="{FF2B5EF4-FFF2-40B4-BE49-F238E27FC236}">
                    <a16:creationId xmlns:a16="http://schemas.microsoft.com/office/drawing/2014/main" id="{7CC876DA-4095-404A-A0E5-2987EA3A63F0}"/>
                  </a:ext>
                </a:extLst>
              </p:cNvPr>
              <p:cNvSpPr/>
              <p:nvPr/>
            </p:nvSpPr>
            <p:spPr>
              <a:xfrm>
                <a:off x="709419" y="3300439"/>
                <a:ext cx="11586466" cy="2975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Clues</a:t>
                </a:r>
                <a:r>
                  <a:rPr lang="en-US" sz="2400" dirty="0"/>
                  <a:t> …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couple of different ways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 for B, factor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82" name="Rectangle 3081">
                <a:extLst>
                  <a:ext uri="{FF2B5EF4-FFF2-40B4-BE49-F238E27FC236}">
                    <a16:creationId xmlns:a16="http://schemas.microsoft.com/office/drawing/2014/main" id="{7CC876DA-4095-404A-A0E5-2987EA3A6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9" y="3300439"/>
                <a:ext cx="11586466" cy="2975558"/>
              </a:xfrm>
              <a:prstGeom prst="rect">
                <a:avLst/>
              </a:prstGeom>
              <a:blipFill>
                <a:blip r:embed="rId7"/>
                <a:stretch>
                  <a:fillRect l="-766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ame 54">
            <a:extLst>
              <a:ext uri="{FF2B5EF4-FFF2-40B4-BE49-F238E27FC236}">
                <a16:creationId xmlns:a16="http://schemas.microsoft.com/office/drawing/2014/main" id="{622CED7A-BC9C-BB47-A6C8-149BFA81C549}"/>
              </a:ext>
            </a:extLst>
          </p:cNvPr>
          <p:cNvSpPr/>
          <p:nvPr/>
        </p:nvSpPr>
        <p:spPr>
          <a:xfrm>
            <a:off x="626465" y="3284034"/>
            <a:ext cx="5512039" cy="797741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677FFB-6016-394E-B08D-BA0C0BBA38FB}"/>
                  </a:ext>
                </a:extLst>
              </p:cNvPr>
              <p:cNvSpPr txBox="1"/>
              <p:nvPr/>
            </p:nvSpPr>
            <p:spPr>
              <a:xfrm>
                <a:off x="6381837" y="3434813"/>
                <a:ext cx="61966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677FFB-6016-394E-B08D-BA0C0BBA3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837" y="3434813"/>
                <a:ext cx="6196692" cy="461665"/>
              </a:xfrm>
              <a:prstGeom prst="rect">
                <a:avLst/>
              </a:prstGeom>
              <a:blipFill>
                <a:blip r:embed="rId8"/>
                <a:stretch>
                  <a:fillRect l="-20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ame 58">
            <a:extLst>
              <a:ext uri="{FF2B5EF4-FFF2-40B4-BE49-F238E27FC236}">
                <a16:creationId xmlns:a16="http://schemas.microsoft.com/office/drawing/2014/main" id="{1F2B9431-F40A-F148-AC3B-89B4E962E6FD}"/>
              </a:ext>
            </a:extLst>
          </p:cNvPr>
          <p:cNvSpPr/>
          <p:nvPr/>
        </p:nvSpPr>
        <p:spPr>
          <a:xfrm>
            <a:off x="6349467" y="3271980"/>
            <a:ext cx="5512039" cy="797741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A4CC6E0-E575-3A4F-BAC2-118B961E65CB}"/>
              </a:ext>
            </a:extLst>
          </p:cNvPr>
          <p:cNvSpPr/>
          <p:nvPr/>
        </p:nvSpPr>
        <p:spPr>
          <a:xfrm flipV="1">
            <a:off x="5358241" y="3754683"/>
            <a:ext cx="1723508" cy="797741"/>
          </a:xfrm>
          <a:prstGeom prst="arc">
            <a:avLst>
              <a:gd name="adj1" fmla="val 11345070"/>
              <a:gd name="adj2" fmla="val 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7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Deriving FE#1 : Remember when we did this last week?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10C1C-4509-BC43-B561-4C097A42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FE47C-2C92-9320-F221-479FEFD4890D}"/>
                  </a:ext>
                </a:extLst>
              </p:cNvPr>
              <p:cNvSpPr/>
              <p:nvPr/>
            </p:nvSpPr>
            <p:spPr>
              <a:xfrm>
                <a:off x="139700" y="2164554"/>
                <a:ext cx="7797800" cy="3576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process is </a:t>
                </a:r>
                <a:r>
                  <a:rPr lang="en-US" sz="2400" i="1" dirty="0"/>
                  <a:t>reversible</a:t>
                </a:r>
                <a:r>
                  <a:rPr lang="en-US" sz="2400" dirty="0"/>
                  <a:t>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) becomes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50838" lvl="1"/>
                <a:r>
                  <a:rPr lang="en-US" sz="2400" dirty="0"/>
                  <a:t>(you should explain this).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Combining these, we get FE#1.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Applying the cross-derivative rule gets us Maxwell.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FE47C-2C92-9320-F221-479FEFD48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2164554"/>
                <a:ext cx="7797800" cy="3576941"/>
              </a:xfrm>
              <a:prstGeom prst="rect">
                <a:avLst/>
              </a:prstGeom>
              <a:blipFill>
                <a:blip r:embed="rId4"/>
                <a:stretch>
                  <a:fillRect l="-1303" t="-1413" r="-326" b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9F2FF0-1A35-418B-8A83-A645D4F24733}"/>
              </a:ext>
            </a:extLst>
          </p:cNvPr>
          <p:cNvSpPr/>
          <p:nvPr/>
        </p:nvSpPr>
        <p:spPr>
          <a:xfrm>
            <a:off x="139700" y="5829541"/>
            <a:ext cx="1172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 we noted … </a:t>
            </a:r>
            <a:r>
              <a:rPr lang="en-US" sz="2400" dirty="0"/>
              <a:t>There are </a:t>
            </a:r>
            <a:r>
              <a:rPr lang="en-US" sz="2400" i="1" dirty="0"/>
              <a:t>three other Fundamental Equations</a:t>
            </a:r>
            <a:r>
              <a:rPr lang="en-US" sz="2400" dirty="0"/>
              <a:t>. Let’s derive them.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047BB-5CAF-2FD7-3CA2-8D4CA256AE1B}"/>
                  </a:ext>
                </a:extLst>
              </p:cNvPr>
              <p:cNvSpPr txBox="1"/>
              <p:nvPr/>
            </p:nvSpPr>
            <p:spPr>
              <a:xfrm>
                <a:off x="139700" y="643760"/>
                <a:ext cx="11607800" cy="1433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Claim: </a:t>
                </a:r>
                <a:r>
                  <a:rPr lang="en-US" sz="2400" dirty="0"/>
                  <a:t>The differential equation of state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can be written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dirty="0"/>
                  <a:t>, and the corresponding Maxwell relation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dirty="0"/>
                  <a:t>. We can get that with the box, but how do we get there </a:t>
                </a:r>
                <a:r>
                  <a:rPr lang="en-US" sz="2400" i="1" dirty="0"/>
                  <a:t>without</a:t>
                </a:r>
                <a:r>
                  <a:rPr lang="en-US" sz="2400" dirty="0"/>
                  <a:t> the box?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047BB-5CAF-2FD7-3CA2-8D4CA256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643760"/>
                <a:ext cx="11607800" cy="1433534"/>
              </a:xfrm>
              <a:prstGeom prst="rect">
                <a:avLst/>
              </a:prstGeom>
              <a:blipFill>
                <a:blip r:embed="rId5"/>
                <a:stretch>
                  <a:fillRect l="-875" t="-175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97310" y="1062862"/>
                <a:ext cx="115973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Helmholtz energy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𝑻𝑺</m:t>
                    </m:r>
                  </m:oMath>
                </a14:m>
                <a:r>
                  <a:rPr lang="en-US" sz="2400" dirty="0"/>
                  <a:t>. What’s the differential equation of state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0" y="1062862"/>
                <a:ext cx="11597380" cy="830997"/>
              </a:xfrm>
              <a:prstGeom prst="rect">
                <a:avLst/>
              </a:prstGeom>
              <a:blipFill>
                <a:blip r:embed="rId2"/>
                <a:stretch>
                  <a:fillRect l="-875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0BBB6F9-8792-1F31-4B13-FAED2EAC1AF2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Deriving FE#2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6CE48-FC7F-E2EF-1D57-5C4A2078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480AAD-767F-F9E2-8C91-0DD493CFCA3A}"/>
                  </a:ext>
                </a:extLst>
              </p:cNvPr>
              <p:cNvSpPr/>
              <p:nvPr/>
            </p:nvSpPr>
            <p:spPr>
              <a:xfrm>
                <a:off x="297310" y="2655818"/>
                <a:ext cx="812279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cross-derivative rule to get the corresponding Maxwell relation.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480AAD-767F-F9E2-8C91-0DD493CFC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0" y="2655818"/>
                <a:ext cx="8122790" cy="1938992"/>
              </a:xfrm>
              <a:prstGeom prst="rect">
                <a:avLst/>
              </a:prstGeom>
              <a:blipFill>
                <a:blip r:embed="rId4"/>
                <a:stretch>
                  <a:fillRect l="-1250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74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329526" y="1646922"/>
                <a:ext cx="682190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FE#1.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6" y="1646922"/>
                <a:ext cx="6821905" cy="1569660"/>
              </a:xfrm>
              <a:prstGeom prst="rect">
                <a:avLst/>
              </a:prstGeom>
              <a:blipFill>
                <a:blip r:embed="rId2"/>
                <a:stretch>
                  <a:fillRect l="-1299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4AEF76-B372-57CE-7B06-444422E861EF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Deriving FE#3 &amp;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72F2D-8980-7E29-5D84-92B02CBA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82C5C-2A58-C6B7-B166-B34309E7C4A0}"/>
                  </a:ext>
                </a:extLst>
              </p:cNvPr>
              <p:cNvSpPr/>
              <p:nvPr/>
            </p:nvSpPr>
            <p:spPr>
              <a:xfrm>
                <a:off x="265094" y="703739"/>
                <a:ext cx="115973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Enthalpy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𝑷𝑽</m:t>
                    </m:r>
                  </m:oMath>
                </a14:m>
                <a:r>
                  <a:rPr lang="en-US" sz="2400" dirty="0"/>
                  <a:t>. What’s the differential equation or state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82C5C-2A58-C6B7-B166-B34309E7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703739"/>
                <a:ext cx="11597380" cy="830997"/>
              </a:xfrm>
              <a:prstGeom prst="rect">
                <a:avLst/>
              </a:prstGeom>
              <a:blipFill>
                <a:blip r:embed="rId4"/>
                <a:stretch>
                  <a:fillRect l="-765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07C514-C08E-B784-9950-5DB1E5E3649D}"/>
                  </a:ext>
                </a:extLst>
              </p:cNvPr>
              <p:cNvSpPr/>
              <p:nvPr/>
            </p:nvSpPr>
            <p:spPr>
              <a:xfrm>
                <a:off x="265094" y="3641419"/>
                <a:ext cx="805340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Gibbs Energy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</m:oMath>
                </a14:m>
                <a:r>
                  <a:rPr lang="en-US" sz="2400" dirty="0"/>
                  <a:t>. What’s the differential equation or state for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07C514-C08E-B784-9950-5DB1E5E3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3641419"/>
                <a:ext cx="8053406" cy="1200329"/>
              </a:xfrm>
              <a:prstGeom prst="rect">
                <a:avLst/>
              </a:prstGeom>
              <a:blipFill>
                <a:blip r:embed="rId5"/>
                <a:stretch>
                  <a:fillRect l="-1101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E9D5-05BD-D1BE-4B97-EB31EEBFE5D7}"/>
                  </a:ext>
                </a:extLst>
              </p:cNvPr>
              <p:cNvSpPr/>
              <p:nvPr/>
            </p:nvSpPr>
            <p:spPr>
              <a:xfrm>
                <a:off x="265094" y="4974322"/>
                <a:ext cx="682190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FE#3.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E9D5-05BD-D1BE-4B97-EB31EEBFE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4974322"/>
                <a:ext cx="6821905" cy="1569660"/>
              </a:xfrm>
              <a:prstGeom prst="rect">
                <a:avLst/>
              </a:prstGeom>
              <a:blipFill>
                <a:blip r:embed="rId6"/>
                <a:stretch>
                  <a:fillRect l="-1299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4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329526" y="1326899"/>
                <a:ext cx="11424062" cy="4240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#1:  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#2: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#3: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#4: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6" y="1326899"/>
                <a:ext cx="11424062" cy="4240071"/>
              </a:xfrm>
              <a:prstGeom prst="rect">
                <a:avLst/>
              </a:prstGeo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Fundamental equations, Maxwell Relations, and the Box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B36D5-1D41-0C72-46AF-2396038D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451</Words>
  <Application>Microsoft Macintosh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199</cp:revision>
  <cp:lastPrinted>2022-11-10T17:58:44Z</cp:lastPrinted>
  <dcterms:created xsi:type="dcterms:W3CDTF">2018-08-07T04:05:17Z</dcterms:created>
  <dcterms:modified xsi:type="dcterms:W3CDTF">2023-11-05T01:14:33Z</dcterms:modified>
</cp:coreProperties>
</file>