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94"/>
  </p:normalViewPr>
  <p:slideViewPr>
    <p:cSldViewPr snapToGrid="0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218D-3BB2-A2DB-F2D7-3EE8D5AEB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98D16-2331-755F-F5F1-EC0F65E31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C73A-3516-BEF2-2415-62700852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AF2-C66A-8E42-8312-CE46E5FF407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EC76-A4CE-A81E-844B-A6D2E7F0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0C0A-B272-A7BB-67AA-C67CCBC8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DA32-7CEB-F24E-8196-4BE9672B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1A2F-8B69-364F-F5C3-F2485A0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7CF09-029E-9816-BA89-A9D1AE27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FCD8F-6E4D-DDE8-8BA7-F289FDC0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AF2-C66A-8E42-8312-CE46E5FF407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A4F5-404B-AA68-359D-4CFAB9CE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1933-F3A3-0DDE-A7F4-C4E25B3C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DA32-7CEB-F24E-8196-4BE9672B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A21B-277A-8DF1-211D-CA83B1C17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410F7-073D-C3C8-19AD-3F1C097C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630A-8878-3FD5-4A2B-2662058D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AF2-C66A-8E42-8312-CE46E5FF407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8BDF-6F2B-201F-5CED-775CC6D9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9E6E-6FB9-02C5-A4ED-448C032B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DA32-7CEB-F24E-8196-4BE9672B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9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01D-F7D9-E1C3-1F03-C47FFC09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3964-8A1A-2E2B-7A58-B78299EF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5ADE-1CF0-DE35-2FB8-F0C6E08D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AF2-C66A-8E42-8312-CE46E5FF407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97FB-B96D-BD70-6346-3505F450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07C4-B6DA-0965-AB9D-5A170B39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DA32-7CEB-F24E-8196-4BE9672B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D9E6-8364-DF6F-B7D0-310358B4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EB16-1C6B-EE16-AB58-677D68685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9A6E-DE51-2B1D-C8CB-E478820B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AF2-C66A-8E42-8312-CE46E5FF407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264D-D4CD-232F-98C8-6907B373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B1983-67A0-6229-3607-53654EEF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DA32-7CEB-F24E-8196-4BE9672B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A226-F830-ACDC-3430-901C3E22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7EFA-8EE2-06ED-CACE-486212971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1A596-4A1A-B6DD-2100-578AABEDA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C7B4A-3DBD-EF3B-0731-42E478C7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AF2-C66A-8E42-8312-CE46E5FF407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54FC1-FF7F-1BD5-5E7C-35A113EB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8B706-E4D1-A241-58F5-E1146076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DA32-7CEB-F24E-8196-4BE9672B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83E4-0C5B-1A41-E961-45E6BBFB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2AA5E-5994-BB46-159E-C25651CAC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FA065-6A80-E99E-EA44-39627F062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125CF-72AC-4B90-0E5C-575F777D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774DB-E05F-C9CF-5630-338473473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7183E-7919-0559-E1F8-FAC645F3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AF2-C66A-8E42-8312-CE46E5FF407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BEF9F-9ED4-3BC4-189F-D5D5DFFC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A7211-D1EB-C322-88BA-F777AA7C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DA32-7CEB-F24E-8196-4BE9672B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2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E4F4-F15B-0C9D-35B1-63D2A5AC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5AEDB-54B3-4C9D-C3D0-3785AB61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AF2-C66A-8E42-8312-CE46E5FF407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6349D-0428-1609-1C86-50556F9E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E7928-23A3-DAFA-074D-93F453A9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DA32-7CEB-F24E-8196-4BE9672B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3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FA396-EBDD-C0C0-F836-F945ACDA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AF2-C66A-8E42-8312-CE46E5FF407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EBB62-C291-01D9-5C8B-A62D6F33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3F179-8574-90E7-11C1-1593E93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DA32-7CEB-F24E-8196-4BE9672B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C25A-B6FC-0249-BF10-E1DC0A8C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1070-3BA3-9A3E-3472-59AF39D6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8F317-4323-62D6-0654-81EFDCFC9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BD636-69F6-BBA4-F6EE-9EF6A2A4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AF2-C66A-8E42-8312-CE46E5FF407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AE09A-7C1E-16B1-52E1-57CBE02F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15917-AA2A-C127-712A-B6BC9705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DA32-7CEB-F24E-8196-4BE9672B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0D99-3710-8635-B718-D68A9316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58D45-A342-740F-4568-1FC083AE0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E8F6B-0C83-8665-3406-BEA55C199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0792D-9D19-453B-1A56-F278570B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3AF2-C66A-8E42-8312-CE46E5FF407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6E7-7B44-8399-97F7-8125D92A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CEE7-2118-80BF-89EC-C0B326EE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5DA32-7CEB-F24E-8196-4BE9672B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0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D9D9E-9D45-057B-65FE-69DF0699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EFD4-2859-FD25-FEA2-1E46B5DAA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E2BE-2E31-FE1A-0456-4B0C458A5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93AF2-C66A-8E42-8312-CE46E5FF4071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7C07-D999-C073-9838-629580E7D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202A7-96EE-09E3-A29D-B784E4F4F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DA32-7CEB-F24E-8196-4BE9672B0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5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20B0FE-359E-674C-B50D-391EF88E41B0}"/>
                  </a:ext>
                </a:extLst>
              </p:cNvPr>
              <p:cNvSpPr/>
              <p:nvPr/>
            </p:nvSpPr>
            <p:spPr>
              <a:xfrm>
                <a:off x="110491" y="627958"/>
                <a:ext cx="12081509" cy="61512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Say the stoichiometry of a reaction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(like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𝑅𝑇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e>
                      </m:d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𝑅𝑇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, this leads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𝒓𝒙𝒏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𝒓𝒙𝒏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𝒓𝒙𝒏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dirty="0"/>
                  <a:t>As before, at equilibrium we know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That </a:t>
                </a:r>
                <a:r>
                  <a:rPr lang="en-US" sz="2400" dirty="0"/>
                  <a:t>leads to 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𝒓𝒙𝒏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dirty="0"/>
                  <a:t>Which means … that if you measure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in the lab, you can figure out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620B0FE-359E-674C-B50D-391EF88E4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1" y="627958"/>
                <a:ext cx="12081509" cy="6151236"/>
              </a:xfrm>
              <a:prstGeom prst="rect">
                <a:avLst/>
              </a:prstGeom>
              <a:blipFill>
                <a:blip r:embed="rId2"/>
                <a:stretch>
                  <a:fillRect l="-839" t="-619" b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86C04-7553-FC12-D158-29B99D9D5E3F}"/>
                  </a:ext>
                </a:extLst>
              </p:cNvPr>
              <p:cNvSpPr txBox="1"/>
              <p:nvPr/>
            </p:nvSpPr>
            <p:spPr>
              <a:xfrm>
                <a:off x="6013" y="0"/>
                <a:ext cx="11580398" cy="69487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2. Generalizing the connection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</m:oMath>
                </a14:m>
                <a:r>
                  <a:rPr lang="en-US" sz="2400" b="1" dirty="0"/>
                  <a:t>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400" b="1" dirty="0"/>
                  <a:t>,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386C04-7553-FC12-D158-29B99D9D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" y="0"/>
                <a:ext cx="11580398" cy="694870"/>
              </a:xfrm>
              <a:prstGeom prst="rect">
                <a:avLst/>
              </a:prstGeom>
              <a:blipFill>
                <a:blip r:embed="rId3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23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5081D7-EBBC-0945-B765-9BBBF518E64D}"/>
              </a:ext>
            </a:extLst>
          </p:cNvPr>
          <p:cNvGrpSpPr/>
          <p:nvPr/>
        </p:nvGrpSpPr>
        <p:grpSpPr>
          <a:xfrm>
            <a:off x="7832288" y="347435"/>
            <a:ext cx="3754123" cy="3068387"/>
            <a:chOff x="7002484" y="520128"/>
            <a:chExt cx="5189516" cy="39449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E86DDF-D655-CC44-B7D8-039D05E5A882}"/>
                </a:ext>
              </a:extLst>
            </p:cNvPr>
            <p:cNvGrpSpPr/>
            <p:nvPr/>
          </p:nvGrpSpPr>
          <p:grpSpPr>
            <a:xfrm>
              <a:off x="7002484" y="520128"/>
              <a:ext cx="5189516" cy="3944994"/>
              <a:chOff x="3431969" y="532003"/>
              <a:chExt cx="6780810" cy="4512623"/>
            </a:xfrm>
          </p:grpSpPr>
          <p:pic>
            <p:nvPicPr>
              <p:cNvPr id="11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<a:extLst>
                  <a:ext uri="{FF2B5EF4-FFF2-40B4-BE49-F238E27FC236}">
                    <a16:creationId xmlns:a16="http://schemas.microsoft.com/office/drawing/2014/main" id="{EC2FCF19-422E-AB4D-BCD6-7B5BC8FADC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36" t="20606" r="15108" b="13593"/>
              <a:stretch/>
            </p:blipFill>
            <p:spPr bwMode="auto">
              <a:xfrm>
                <a:off x="3431969" y="532003"/>
                <a:ext cx="6780810" cy="4512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F11E39-AAFB-794C-A75F-79ACCA8576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1417" y="3847606"/>
                <a:ext cx="1828801" cy="95003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0F4967B-B316-094E-9D7E-E85FB541FE57}"/>
                    </a:ext>
                  </a:extLst>
                </p:cNvPr>
                <p:cNvSpPr/>
                <p:nvPr/>
              </p:nvSpPr>
              <p:spPr>
                <a:xfrm>
                  <a:off x="9597242" y="2808259"/>
                  <a:ext cx="402804" cy="4616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DD81728-FD76-684F-8C63-D4991F7B7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7242" y="2808259"/>
                  <a:ext cx="402804" cy="461666"/>
                </a:xfrm>
                <a:prstGeom prst="rect">
                  <a:avLst/>
                </a:prstGeom>
                <a:blipFill>
                  <a:blip r:embed="rId3"/>
                  <a:stretch>
                    <a:fillRect r="-416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484DB-4637-4842-A092-F8A62B0427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8203" y="1042305"/>
                <a:ext cx="11436017" cy="4974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Definitions:</a:t>
                </a:r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Reaction Quotient: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Equilibrium Constant: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  at equilibrium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showed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(which you can find in tables).</a:t>
                </a:r>
                <a:r>
                  <a:rPr lang="en-US" sz="2400" b="1" dirty="0"/>
                  <a:t> </a:t>
                </a:r>
                <a:r>
                  <a:rPr lang="en-US" sz="2400" dirty="0"/>
                  <a:t>Similar for B.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That also </a:t>
                </a:r>
                <a:r>
                  <a:rPr lang="en-US" sz="2400" dirty="0">
                    <a:ea typeface="Cambria Math" panose="02040503050406030204" pitchFamily="18" charset="0"/>
                  </a:rPr>
                  <a:t>means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b="1" dirty="0"/>
                  <a:t>Your tasks</a:t>
                </a:r>
                <a:r>
                  <a:rPr lang="en-US" sz="2400" dirty="0"/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anywhere along the reaction path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at equilibrium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484DB-4637-4842-A092-F8A62B04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" y="1042305"/>
                <a:ext cx="11436017" cy="4974247"/>
              </a:xfrm>
              <a:prstGeom prst="rect">
                <a:avLst/>
              </a:prstGeom>
              <a:blipFill>
                <a:blip r:embed="rId4"/>
                <a:stretch>
                  <a:fillRect l="-888" t="-1020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67F2C-14E9-B844-8352-9387B315391B}"/>
                  </a:ext>
                </a:extLst>
              </p:cNvPr>
              <p:cNvSpPr txBox="1"/>
              <p:nvPr/>
            </p:nvSpPr>
            <p:spPr>
              <a:xfrm>
                <a:off x="6013" y="0"/>
                <a:ext cx="11580398" cy="69487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2.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</m:oMath>
                </a14:m>
                <a:r>
                  <a:rPr lang="en-US" sz="2400" b="1" dirty="0"/>
                  <a:t>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400" b="1" dirty="0"/>
                  <a:t>,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67F2C-14E9-B844-8352-9387B3153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" y="0"/>
                <a:ext cx="11580398" cy="694870"/>
              </a:xfrm>
              <a:prstGeom prst="rect">
                <a:avLst/>
              </a:prstGeom>
              <a:blipFill>
                <a:blip r:embed="rId5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64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2022-11-18T16:04:59Z</dcterms:created>
  <dcterms:modified xsi:type="dcterms:W3CDTF">2022-11-18T16:05:13Z</dcterms:modified>
</cp:coreProperties>
</file>