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9" r:id="rId3"/>
    <p:sldId id="318" r:id="rId4"/>
    <p:sldId id="317" r:id="rId5"/>
    <p:sldId id="311" r:id="rId6"/>
    <p:sldId id="319" r:id="rId7"/>
    <p:sldId id="328" r:id="rId8"/>
    <p:sldId id="329" r:id="rId9"/>
    <p:sldId id="330" r:id="rId10"/>
    <p:sldId id="331" r:id="rId11"/>
    <p:sldId id="332" r:id="rId12"/>
    <p:sldId id="333" r:id="rId13"/>
    <p:sldId id="335" r:id="rId14"/>
    <p:sldId id="334" r:id="rId15"/>
    <p:sldId id="349" r:id="rId16"/>
    <p:sldId id="346" r:id="rId17"/>
    <p:sldId id="347" r:id="rId18"/>
    <p:sldId id="348" r:id="rId19"/>
    <p:sldId id="266" r:id="rId20"/>
    <p:sldId id="339" r:id="rId21"/>
    <p:sldId id="340" r:id="rId22"/>
    <p:sldId id="342" r:id="rId23"/>
    <p:sldId id="341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5964"/>
  </p:normalViewPr>
  <p:slideViewPr>
    <p:cSldViewPr snapToGrid="0" snapToObjects="1">
      <p:cViewPr>
        <p:scale>
          <a:sx n="98" d="100"/>
          <a:sy n="98" d="100"/>
        </p:scale>
        <p:origin x="10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19D9-9C20-9446-A9FC-4C1B8AC2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5A83-B26B-C74A-A5D0-9B9BBB954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B6-6F41-BF43-BB22-458E47D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4787-8184-024D-8F11-44BFD35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E139-36C7-CA47-A8E5-5BE01EC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2C0-1320-EB42-B189-BC552D9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CA0A3-75C8-2F42-8D05-B9F3329C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AE6E-45B3-BF45-9757-0E3173E8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DE06-EAF0-0045-A06B-777A718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EE7-ED23-AE44-9265-8F0EF35D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75617-A138-B44C-8FF8-DCDF6D68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534C-EAF9-B141-AD86-9825D7FD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E84C-48CB-6643-8EB0-EE01271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5EB-4A0C-4F4A-935C-8033B6D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E4CA-3D1C-0F43-A3DA-30C535BB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CD0-ADAD-9345-971C-524D17F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A88F-67CD-C44C-9755-64A7B29A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0091-F14B-E749-8578-133470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1AFB-D9EC-0944-BBFF-75F0F7C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A0E4-9878-3347-9668-89A6DF8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E09-E2BB-C34C-8DBD-A42998C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7C2-110E-A24D-B3E8-1046B751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5CDC-E6E6-3949-B55D-C39988F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D355-B07B-5645-AA39-393B388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8438-44E8-2046-94F2-92D619D3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D9E-0F71-8E46-BCEB-CF0DBB4A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5425-967D-C14F-B5EA-637FFEF4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5501-2DBD-844A-93A5-734F3ED9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BABC-F271-BE4F-84F6-F994FE4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66D7-7E71-6546-8FF7-D08A67D3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77A9-11D1-A44A-9FE0-7683BF8E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C2FC-A349-CE43-BBE2-C2326B1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0066-D8E3-3D46-9335-705D542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295B-E195-094C-ADA0-BE5988DA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D6C6-259E-BC41-BE5B-53AB65ADA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4368-704E-3E4D-B53C-387D30C5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6A9E-E0D6-9B47-9E3B-5276C60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CE9DD-D6B4-CD4A-A7D5-CDDB5E9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3B081-FD53-8446-9C4E-4CAC126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5B5-0551-5140-9575-01B60FE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10356-FCA3-8240-8629-380CEBC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31EBA-5F79-D440-9975-4278D79F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5178-CBDA-3A4D-8607-30DC5E0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FC58B-8027-A24C-B44C-2AD0F67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607E0-A57C-EF4F-BAF4-4BDCFEB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CFEA-F1DA-C14B-86FE-E17CB2A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CE7D-7910-7542-9810-59E1A8CD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FA9-13E6-9A41-9860-44F3157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2835C-E47A-E64A-BD3B-97A64B99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E652-B713-BF48-8E37-744E97CC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564-FBE7-A747-B374-5765058E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476D-81F5-814A-AD48-A2D7B4F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6739-302F-1843-A1DA-7673874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E2B6-0850-8C43-9E3C-D909E145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92D7-B641-5844-9862-A708453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8C0A-EA67-994B-A873-F38C9A68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B93B-9102-374A-92D7-C5DDAEA7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6C35-4BDA-F14B-B90A-4677845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C9E0-8181-D34B-A92F-53AF1BA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D576-3A76-DC41-ABAD-A5DBF9E0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FE54-B2F0-7E49-8DE4-834D00B0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1CB-914A-6D47-9725-4E0DFB89D7A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AB4-05D8-3C4F-8470-F4F6B0AE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D768-5687-E045-A791-62E794FF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0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Chemical potentials – they’re just slopes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 state space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blipFill>
                <a:blip r:embed="rId4"/>
                <a:stretch>
                  <a:fillRect l="-103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/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So we could write the </a:t>
                </a:r>
                <a:r>
                  <a:rPr lang="en-US" sz="2400" b="1" dirty="0"/>
                  <a:t>differential equation of state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blipFill>
                <a:blip r:embed="rId5"/>
                <a:stretch>
                  <a:fillRect t="-3158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7F163C-5A92-BD2E-C6B0-F827533B7F57}"/>
              </a:ext>
            </a:extLst>
          </p:cNvPr>
          <p:cNvGrpSpPr/>
          <p:nvPr/>
        </p:nvGrpSpPr>
        <p:grpSpPr>
          <a:xfrm>
            <a:off x="-1391521" y="461665"/>
            <a:ext cx="12865302" cy="4775053"/>
            <a:chOff x="-1391521" y="461665"/>
            <a:chExt cx="12865302" cy="47750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CFCE2E-5E97-7548-A479-859751690D95}"/>
                </a:ext>
              </a:extLst>
            </p:cNvPr>
            <p:cNvGrpSpPr/>
            <p:nvPr/>
          </p:nvGrpSpPr>
          <p:grpSpPr>
            <a:xfrm>
              <a:off x="2317076" y="461665"/>
              <a:ext cx="7566660" cy="4775053"/>
              <a:chOff x="2159000" y="-85589"/>
              <a:chExt cx="9207500" cy="699940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3FBF59-F93C-A545-8AED-8CE0BCCAE09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F32EA3B-DF0D-924D-B9C9-CDBCA68317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57599A9-F9DD-7147-97EC-9FCB4B3417A3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E88372E-B28A-564D-92C3-345304677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6240" y="1736482"/>
                <a:ext cx="528589" cy="69822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E457930-B651-5544-AD10-08BB5A65C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5951" y="1680687"/>
                <a:ext cx="1096218" cy="2343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/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/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/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>
            <a:extLst>
              <a:ext uri="{FF2B5EF4-FFF2-40B4-BE49-F238E27FC236}">
                <a16:creationId xmlns:a16="http://schemas.microsoft.com/office/drawing/2014/main" id="{F682A418-C970-C427-93E7-859FE16DD340}"/>
              </a:ext>
            </a:extLst>
          </p:cNvPr>
          <p:cNvSpPr/>
          <p:nvPr/>
        </p:nvSpPr>
        <p:spPr>
          <a:xfrm rot="21420000">
            <a:off x="5020349" y="3863428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D284F-5C84-B50D-16BD-F2A5C1D14362}"/>
              </a:ext>
            </a:extLst>
          </p:cNvPr>
          <p:cNvSpPr txBox="1"/>
          <p:nvPr/>
        </p:nvSpPr>
        <p:spPr>
          <a:xfrm rot="21420000">
            <a:off x="5881495" y="4067179"/>
            <a:ext cx="151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Reaction path</a:t>
            </a:r>
          </a:p>
        </p:txBody>
      </p:sp>
    </p:spTree>
    <p:extLst>
      <p:ext uri="{BB962C8B-B14F-4D97-AF65-F5344CB8AC3E}">
        <p14:creationId xmlns:p14="http://schemas.microsoft.com/office/powerpoint/2010/main" val="351174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3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A871B5-2B0C-4E8E-2D85-664F91C9AD7C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47291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940A2407-3A07-9027-0A26-EE38EEE25A67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288266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blipFill>
                <a:blip r:embed="rId6"/>
                <a:stretch>
                  <a:fillRect l="-104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90308D-2437-7C85-A9CE-951086621E99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24866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91" y="5462424"/>
                <a:ext cx="2435481" cy="461665"/>
              </a:xfrm>
              <a:prstGeom prst="rect">
                <a:avLst/>
              </a:prstGeom>
              <a:blipFill>
                <a:blip r:embed="rId6"/>
                <a:stretch>
                  <a:fillRect l="-1042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553ED-A625-2D48-8CAE-6AD16919E839}"/>
              </a:ext>
            </a:extLst>
          </p:cNvPr>
          <p:cNvSpPr txBox="1"/>
          <p:nvPr/>
        </p:nvSpPr>
        <p:spPr>
          <a:xfrm>
            <a:off x="7312320" y="5093091"/>
            <a:ext cx="4713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chemical potential to lower chemical 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AE57C-A7F6-F880-5217-2BDCD5ED38F0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42494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788663" y="5475485"/>
                <a:ext cx="589406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63" y="5475485"/>
                <a:ext cx="5894063" cy="461665"/>
              </a:xfrm>
              <a:prstGeom prst="rect">
                <a:avLst/>
              </a:prstGeom>
              <a:blipFill>
                <a:blip r:embed="rId6"/>
                <a:stretch>
                  <a:fillRect l="-43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D86E0-3964-399E-B4D4-376AACE3C4C4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11037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In this example,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2633157"/>
              </a:xfrm>
              <a:prstGeom prst="rect">
                <a:avLst/>
              </a:prstGeom>
              <a:blipFill>
                <a:blip r:embed="rId3"/>
                <a:stretch>
                  <a:fillRect l="-824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F29E26F-396B-AE16-D5FE-3956D47466CB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/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67BB8-095B-D481-D897-9AB75F011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077" y="3186334"/>
                <a:ext cx="2060666" cy="380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/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bar>
                        <m:bar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1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</m:ba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19854-2FB2-33EC-F342-A9A21E19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2" y="3185218"/>
                <a:ext cx="2060666" cy="380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/>
              <p:nvPr/>
            </p:nvSpPr>
            <p:spPr>
              <a:xfrm>
                <a:off x="4464836" y="5272248"/>
                <a:ext cx="5894063" cy="794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17E31-C86D-CC61-0948-7DB66820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36" y="5272248"/>
                <a:ext cx="5894063" cy="79406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Arrow 20">
            <a:extLst>
              <a:ext uri="{FF2B5EF4-FFF2-40B4-BE49-F238E27FC236}">
                <a16:creationId xmlns:a16="http://schemas.microsoft.com/office/drawing/2014/main" id="{C3C9C7C3-CF81-03B9-8A5D-DDE0C564E35F}"/>
              </a:ext>
            </a:extLst>
          </p:cNvPr>
          <p:cNvSpPr/>
          <p:nvPr/>
        </p:nvSpPr>
        <p:spPr>
          <a:xfrm>
            <a:off x="3999008" y="5630091"/>
            <a:ext cx="546866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D86E0-3964-399E-B4D4-376AACE3C4C4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2555250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575788" y="4104031"/>
              <a:ext cx="2085612" cy="1856126"/>
              <a:chOff x="8877117" y="3979020"/>
              <a:chExt cx="2085612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776C9-F65E-4475-3CBE-C518D71C442C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1EB998-86F4-77E9-D5D1-9EC36F33DDC4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08CEA4-154E-BACA-EAF3-9229BE6D4BFF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B08CEA4-154E-BACA-EAF3-9229BE6D4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AAC07D-04C6-ED3C-F9A8-2E3641BE344B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AAC07D-04C6-ED3C-F9A8-2E3641BE34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17D6EF8-F75B-6AA8-DB3C-A6CEBEFB4670}"/>
              </a:ext>
            </a:extLst>
          </p:cNvPr>
          <p:cNvSpPr txBox="1"/>
          <p:nvPr/>
        </p:nvSpPr>
        <p:spPr>
          <a:xfrm>
            <a:off x="6095605" y="2164758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</p:spTree>
    <p:extLst>
      <p:ext uri="{BB962C8B-B14F-4D97-AF65-F5344CB8AC3E}">
        <p14:creationId xmlns:p14="http://schemas.microsoft.com/office/powerpoint/2010/main" val="257273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113367" y="4104031"/>
              <a:ext cx="2548033" cy="1856126"/>
              <a:chOff x="8414696" y="3979020"/>
              <a:chExt cx="2548033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414696" y="4871189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C7D14D-6A86-5F2A-3032-EFBE66537E77}"/>
              </a:ext>
            </a:extLst>
          </p:cNvPr>
          <p:cNvCxnSpPr>
            <a:cxnSpLocks/>
          </p:cNvCxnSpPr>
          <p:nvPr/>
        </p:nvCxnSpPr>
        <p:spPr>
          <a:xfrm>
            <a:off x="7111408" y="2356546"/>
            <a:ext cx="80458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97D254F-A33B-8D83-2066-605C599140FB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551FDB-61A9-9554-E96A-2639072F6B04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734CAF-5622-84E6-AC67-D341CB1DAB7D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3734CAF-5622-84E6-AC67-D341CB1DAB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DD63DD-624D-C1A3-C3E0-53AC9330AFB2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DD63DD-624D-C1A3-C3E0-53AC9330A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4824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gas)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113367" y="4104031"/>
              <a:ext cx="2548033" cy="1856126"/>
              <a:chOff x="8414696" y="3979020"/>
              <a:chExt cx="2548033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414696" y="4871189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(g)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𝟎𝟎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B2EBDA-346D-7DFD-9281-EB8FC3C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1532727"/>
              </a:xfrm>
              <a:prstGeom prst="rect">
                <a:avLst/>
              </a:prstGeom>
              <a:blipFill>
                <a:blip r:embed="rId3"/>
                <a:stretch>
                  <a:fillRect l="-824" t="-3279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F79C14-DB5F-E601-3618-CC0CDF02F88B}"/>
              </a:ext>
            </a:extLst>
          </p:cNvPr>
          <p:cNvSpPr txBox="1"/>
          <p:nvPr/>
        </p:nvSpPr>
        <p:spPr>
          <a:xfrm>
            <a:off x="7705801" y="1815362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91E248-821E-B5EF-59C4-766C26C0401F}"/>
              </a:ext>
            </a:extLst>
          </p:cNvPr>
          <p:cNvSpPr txBox="1"/>
          <p:nvPr/>
        </p:nvSpPr>
        <p:spPr>
          <a:xfrm>
            <a:off x="7746173" y="2317004"/>
            <a:ext cx="109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r>
              <a:rPr lang="en-US" sz="2400" baseline="-25000" dirty="0"/>
              <a:t>2</a:t>
            </a:r>
            <a:r>
              <a:rPr lang="en-US" sz="2400" dirty="0"/>
              <a:t>(g)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C7D14D-6A86-5F2A-3032-EFBE66537E77}"/>
              </a:ext>
            </a:extLst>
          </p:cNvPr>
          <p:cNvCxnSpPr>
            <a:cxnSpLocks/>
          </p:cNvCxnSpPr>
          <p:nvPr/>
        </p:nvCxnSpPr>
        <p:spPr>
          <a:xfrm>
            <a:off x="7111408" y="2356546"/>
            <a:ext cx="80458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B7A17-7634-EC26-8FA2-BAF56C20827C}"/>
              </a:ext>
            </a:extLst>
          </p:cNvPr>
          <p:cNvGrpSpPr/>
          <p:nvPr/>
        </p:nvGrpSpPr>
        <p:grpSpPr>
          <a:xfrm>
            <a:off x="5560350" y="3119584"/>
            <a:ext cx="3802270" cy="425541"/>
            <a:chOff x="5560350" y="3119584"/>
            <a:chExt cx="3802270" cy="4255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30F138-B7F8-C129-758A-69738205F3B3}"/>
                    </a:ext>
                  </a:extLst>
                </p:cNvPr>
                <p:cNvSpPr txBox="1"/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 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130F138-B7F8-C129-758A-69738205F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50" y="3152004"/>
                  <a:ext cx="1995352" cy="39312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EDFAE1-85B3-481B-125C-66686DA2DB76}"/>
                    </a:ext>
                  </a:extLst>
                </p:cNvPr>
                <p:cNvSpPr txBox="1"/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0.21 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EDFAE1-85B3-481B-125C-66686DA2DB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268" y="3119584"/>
                  <a:ext cx="1995352" cy="393121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A756909-32F2-7FB0-0DD4-CE3494C9825B}"/>
              </a:ext>
            </a:extLst>
          </p:cNvPr>
          <p:cNvSpPr txBox="1"/>
          <p:nvPr/>
        </p:nvSpPr>
        <p:spPr>
          <a:xfrm>
            <a:off x="143103" y="1579020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</a:t>
            </a:r>
            <a:r>
              <a:rPr lang="en-US" sz="2400" dirty="0">
                <a:ea typeface="Cambria Math" panose="02040503050406030204" pitchFamily="18" charset="0"/>
              </a:rPr>
              <a:t>Pure o</a:t>
            </a:r>
            <a:r>
              <a:rPr lang="en-US" sz="2400" b="0" dirty="0">
                <a:ea typeface="Cambria Math" panose="02040503050406030204" pitchFamily="18" charset="0"/>
              </a:rPr>
              <a:t>xygen gas</a:t>
            </a:r>
            <a:endParaRPr lang="en-US" sz="2400" dirty="0">
              <a:ea typeface="Cambria Math" panose="02040503050406030204" pitchFamily="18" charset="0"/>
            </a:endParaRPr>
          </a:p>
          <a:p>
            <a:r>
              <a:rPr lang="en-US" sz="2400" b="0" dirty="0">
                <a:ea typeface="Cambria Math" panose="02040503050406030204" pitchFamily="18" charset="0"/>
              </a:rPr>
              <a:t>Chamber Y: Air</a:t>
            </a:r>
          </a:p>
        </p:txBody>
      </p:sp>
    </p:spTree>
    <p:extLst>
      <p:ext uri="{BB962C8B-B14F-4D97-AF65-F5344CB8AC3E}">
        <p14:creationId xmlns:p14="http://schemas.microsoft.com/office/powerpoint/2010/main" val="373869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1DE9C-17CE-49E0-B8DD-5E4FC24D98C6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F2DECA-69A2-DB8C-E2FC-95764F80CEB4}"/>
              </a:ext>
            </a:extLst>
          </p:cNvPr>
          <p:cNvGrpSpPr/>
          <p:nvPr/>
        </p:nvGrpSpPr>
        <p:grpSpPr>
          <a:xfrm>
            <a:off x="2107122" y="2737275"/>
            <a:ext cx="1034865" cy="234230"/>
            <a:chOff x="7060439" y="2364731"/>
            <a:chExt cx="1034865" cy="2342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37F26F-F2E9-81E2-0925-77E86C75B810}"/>
                </a:ext>
              </a:extLst>
            </p:cNvPr>
            <p:cNvCxnSpPr>
              <a:cxnSpLocks/>
            </p:cNvCxnSpPr>
            <p:nvPr/>
          </p:nvCxnSpPr>
          <p:spPr>
            <a:xfrm>
              <a:off x="7060439" y="236473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AAE56D-00BB-FC01-D3FD-F3AA1890AA5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95" y="259896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98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Left Arrow 1">
            <a:extLst>
              <a:ext uri="{FF2B5EF4-FFF2-40B4-BE49-F238E27FC236}">
                <a16:creationId xmlns:a16="http://schemas.microsoft.com/office/drawing/2014/main" id="{622FE68E-FB0F-0CA5-3E02-B7C7F19C4D91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FB7A7-5BC0-F470-F737-33B5E82B8745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0FB7A7-5BC0-F470-F737-33B5E82B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9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1DE9C-17CE-49E0-B8DD-5E4FC24D98C6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78A5AF-3E1F-8534-1848-93276D99FCC1}"/>
              </a:ext>
            </a:extLst>
          </p:cNvPr>
          <p:cNvSpPr txBox="1"/>
          <p:nvPr/>
        </p:nvSpPr>
        <p:spPr>
          <a:xfrm>
            <a:off x="5144237" y="1837352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Solvents move move from the pure-solvent side to the side with solutes in it</a:t>
            </a:r>
          </a:p>
        </p:txBody>
      </p:sp>
    </p:spTree>
    <p:extLst>
      <p:ext uri="{BB962C8B-B14F-4D97-AF65-F5344CB8AC3E}">
        <p14:creationId xmlns:p14="http://schemas.microsoft.com/office/powerpoint/2010/main" val="277812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E70950-C248-AADA-DDC3-4B168DBACB8A}"/>
              </a:ext>
            </a:extLst>
          </p:cNvPr>
          <p:cNvSpPr txBox="1"/>
          <p:nvPr/>
        </p:nvSpPr>
        <p:spPr>
          <a:xfrm>
            <a:off x="5144237" y="1837352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Solvents move move from the pure-solvent side to the side with solutes in it</a:t>
            </a:r>
          </a:p>
        </p:txBody>
      </p:sp>
    </p:spTree>
    <p:extLst>
      <p:ext uri="{BB962C8B-B14F-4D97-AF65-F5344CB8AC3E}">
        <p14:creationId xmlns:p14="http://schemas.microsoft.com/office/powerpoint/2010/main" val="88082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069529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69680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799699" y="185206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3B18B4-A10B-5D78-1E46-659BD8C5B72C}"/>
              </a:ext>
            </a:extLst>
          </p:cNvPr>
          <p:cNvGrpSpPr/>
          <p:nvPr/>
        </p:nvGrpSpPr>
        <p:grpSpPr>
          <a:xfrm>
            <a:off x="1351444" y="1311180"/>
            <a:ext cx="669019" cy="1086377"/>
            <a:chOff x="1351444" y="1311180"/>
            <a:chExt cx="669019" cy="1086377"/>
          </a:xfrm>
        </p:grpSpPr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89DBA466-FFBD-0920-16DE-1DC14CD74559}"/>
                </a:ext>
              </a:extLst>
            </p:cNvPr>
            <p:cNvSpPr/>
            <p:nvPr/>
          </p:nvSpPr>
          <p:spPr>
            <a:xfrm>
              <a:off x="1351444" y="1766749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7096C3-BE67-3830-4E7F-90820C945B3F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67096C3-BE67-3830-4E7F-90820C945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9B0AE9-CD48-1E75-C98A-B16C4919BEA9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We could apply </a:t>
                </a:r>
                <a:r>
                  <a:rPr lang="en-US" sz="2400" b="1" i="1" dirty="0"/>
                  <a:t>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i="1" dirty="0"/>
                  <a:t>to compensate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9B0AE9-CD48-1E75-C98A-B16C4919B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461665"/>
              </a:xfrm>
              <a:prstGeom prst="rect">
                <a:avLst/>
              </a:prstGeom>
              <a:blipFill>
                <a:blip r:embed="rId7"/>
                <a:stretch>
                  <a:fillRect l="-14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687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/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direction does your intuition tell you is the direction of spontaneous change?</a:t>
                </a:r>
              </a:p>
              <a:p>
                <a:r>
                  <a:rPr lang="en-US" sz="2400" dirty="0"/>
                  <a:t>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)&gt;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D1DE9C-17CE-49E0-B8DD-5E4FC24D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11" y="3729285"/>
                <a:ext cx="10769137" cy="830997"/>
              </a:xfrm>
              <a:prstGeom prst="rect">
                <a:avLst/>
              </a:prstGeom>
              <a:blipFill>
                <a:blip r:embed="rId5"/>
                <a:stretch>
                  <a:fillRect l="-82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D720B-DF5D-7877-E0E9-88EEAD05477B}"/>
              </a:ext>
            </a:extLst>
          </p:cNvPr>
          <p:cNvGrpSpPr/>
          <p:nvPr/>
        </p:nvGrpSpPr>
        <p:grpSpPr>
          <a:xfrm>
            <a:off x="1351444" y="1311180"/>
            <a:ext cx="669019" cy="1125566"/>
            <a:chOff x="1351444" y="1311180"/>
            <a:chExt cx="669019" cy="1125566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7CFC0EDA-BD09-841F-4073-955971C773E2}"/>
                </a:ext>
              </a:extLst>
            </p:cNvPr>
            <p:cNvSpPr/>
            <p:nvPr/>
          </p:nvSpPr>
          <p:spPr>
            <a:xfrm>
              <a:off x="1351444" y="1805938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485983-12FE-E383-4606-05509300A75E}"/>
              </a:ext>
            </a:extLst>
          </p:cNvPr>
          <p:cNvSpPr txBox="1"/>
          <p:nvPr/>
        </p:nvSpPr>
        <p:spPr>
          <a:xfrm>
            <a:off x="799699" y="185206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9BCEA-FD31-058F-2123-607988B25681}"/>
              </a:ext>
            </a:extLst>
          </p:cNvPr>
          <p:cNvCxnSpPr>
            <a:cxnSpLocks/>
          </p:cNvCxnSpPr>
          <p:nvPr/>
        </p:nvCxnSpPr>
        <p:spPr>
          <a:xfrm>
            <a:off x="2123378" y="2750987"/>
            <a:ext cx="10186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exactly compensates, we call it the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osmotic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pressure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of solution X</a:t>
                </a:r>
                <a:endParaRPr lang="en-US" sz="24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blipFill>
                <a:blip r:embed="rId7"/>
                <a:stretch>
                  <a:fillRect l="-146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3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solvent)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</a:t>
            </a:r>
            <a:r>
              <a:rPr lang="en-US" sz="2400" u="sng" dirty="0"/>
              <a:t>M</a:t>
            </a:r>
            <a:r>
              <a:rPr lang="en-US" sz="2400" dirty="0"/>
              <a:t>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AAE56D-00BB-FC01-D3FD-F3AA1890AA58}"/>
              </a:ext>
            </a:extLst>
          </p:cNvPr>
          <p:cNvCxnSpPr>
            <a:cxnSpLocks/>
          </p:cNvCxnSpPr>
          <p:nvPr/>
        </p:nvCxnSpPr>
        <p:spPr>
          <a:xfrm>
            <a:off x="2123378" y="2971505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3D720B-DF5D-7877-E0E9-88EEAD05477B}"/>
              </a:ext>
            </a:extLst>
          </p:cNvPr>
          <p:cNvGrpSpPr/>
          <p:nvPr/>
        </p:nvGrpSpPr>
        <p:grpSpPr>
          <a:xfrm>
            <a:off x="1351444" y="1311180"/>
            <a:ext cx="669019" cy="1125566"/>
            <a:chOff x="1351444" y="1311180"/>
            <a:chExt cx="669019" cy="1125566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7CFC0EDA-BD09-841F-4073-955971C773E2}"/>
                </a:ext>
              </a:extLst>
            </p:cNvPr>
            <p:cNvSpPr/>
            <p:nvPr/>
          </p:nvSpPr>
          <p:spPr>
            <a:xfrm>
              <a:off x="1351444" y="1805938"/>
              <a:ext cx="637376" cy="6308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/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73A4FA8-FEFD-93E8-BA04-3FB6082B4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087" y="1311180"/>
                  <a:ext cx="63737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485983-12FE-E383-4606-05509300A75E}"/>
              </a:ext>
            </a:extLst>
          </p:cNvPr>
          <p:cNvSpPr txBox="1"/>
          <p:nvPr/>
        </p:nvSpPr>
        <p:spPr>
          <a:xfrm>
            <a:off x="799699" y="1852066"/>
            <a:ext cx="667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49BCEA-FD31-058F-2123-607988B25681}"/>
              </a:ext>
            </a:extLst>
          </p:cNvPr>
          <p:cNvCxnSpPr>
            <a:cxnSpLocks/>
          </p:cNvCxnSpPr>
          <p:nvPr/>
        </p:nvCxnSpPr>
        <p:spPr>
          <a:xfrm>
            <a:off x="2123378" y="2750987"/>
            <a:ext cx="1018609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/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When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</a:rPr>
                  <a:t> exactly compensates, we call it the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osmotic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pressure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 of solution X</a:t>
                </a:r>
                <a:endParaRPr lang="en-US" sz="24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9C8C47-ACA6-5FA3-6696-3C83B7B0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43" y="2045245"/>
                <a:ext cx="6958975" cy="830997"/>
              </a:xfrm>
              <a:prstGeom prst="rect">
                <a:avLst/>
              </a:prstGeom>
              <a:blipFill>
                <a:blip r:embed="rId5"/>
                <a:stretch>
                  <a:fillRect l="-1460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23854B1-CB78-17DC-6355-43E9E50DC535}"/>
              </a:ext>
            </a:extLst>
          </p:cNvPr>
          <p:cNvGrpSpPr/>
          <p:nvPr/>
        </p:nvGrpSpPr>
        <p:grpSpPr>
          <a:xfrm>
            <a:off x="396122" y="3888401"/>
            <a:ext cx="6539022" cy="2822119"/>
            <a:chOff x="396122" y="3888401"/>
            <a:chExt cx="6539022" cy="2822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3B346F2-6879-9655-089B-1941653CDD3A}"/>
                    </a:ext>
                  </a:extLst>
                </p:cNvPr>
                <p:cNvSpPr txBox="1"/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/>
                    <a:t>Analysis</a:t>
                  </a:r>
                  <a:r>
                    <a:rPr lang="en-US" sz="2400" dirty="0"/>
                    <a:t> (which comes from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a14:m>
                  <a:r>
                    <a:rPr lang="en-US" sz="2400" dirty="0"/>
                    <a:t>):</a:t>
                  </a:r>
                </a:p>
                <a:p>
                  <a:endParaRPr lang="en-US" sz="2400" dirty="0"/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b="1" dirty="0">
                      <a:solidFill>
                        <a:srgbClr val="7030A0"/>
                      </a:solidFill>
                    </a:rPr>
                    <a:t> </a:t>
                  </a:r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a14:m>
                  <a:r>
                    <a:rPr lang="en-US" sz="2400" dirty="0"/>
                    <a:t> </a:t>
                  </a:r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2400" dirty="0"/>
                    <a:t> is the volume of one mole of water. We could solve this to find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if we knew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EE8388-8D39-8574-A04C-88C8C3AE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blipFill>
                  <a:blip r:embed="rId6"/>
                  <a:stretch>
                    <a:fillRect l="-1354" t="-893" b="-267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28C44A55-568B-0886-343B-9860A4F31828}"/>
                </a:ext>
              </a:extLst>
            </p:cNvPr>
            <p:cNvSpPr/>
            <p:nvPr/>
          </p:nvSpPr>
          <p:spPr>
            <a:xfrm>
              <a:off x="1260883" y="4651605"/>
              <a:ext cx="5473052" cy="1017270"/>
            </a:xfrm>
            <a:prstGeom prst="frame">
              <a:avLst>
                <a:gd name="adj1" fmla="val 2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D5C3AD-66F9-700F-82BA-6C80DECD2A26}"/>
                  </a:ext>
                </a:extLst>
              </p:cNvPr>
              <p:cNvSpPr txBox="1"/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dirty="0"/>
                  <a:t>, we need to know that pure water has a concentration of 55.6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, so in 1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 NaCl(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),  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𝟗𝟔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3D5C3AD-66F9-700F-82BA-6C80DECD2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blipFill>
                <a:blip r:embed="rId7"/>
                <a:stretch>
                  <a:fillRect l="-1913" t="-1170" r="-10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blipFill>
                <a:blip r:embed="rId7"/>
                <a:stretch>
                  <a:fillRect l="-1663" t="-6250" r="-238" b="-93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>
            <a:extLst>
              <a:ext uri="{FF2B5EF4-FFF2-40B4-BE49-F238E27FC236}">
                <a16:creationId xmlns:a16="http://schemas.microsoft.com/office/drawing/2014/main" id="{1078DE15-F386-ADE8-8358-A8D39795BBCF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45C8A3-903C-9151-48B1-BA4D8C75E680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45C8A3-903C-9151-48B1-BA4D8C75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986DB7-AEE4-1130-BC9F-54DE21B8EE8B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0818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, equilibrium!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blipFill>
                <a:blip r:embed="rId7"/>
                <a:stretch>
                  <a:fillRect l="-1663" t="-3896" r="-238" b="-5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4">
            <a:extLst>
              <a:ext uri="{FF2B5EF4-FFF2-40B4-BE49-F238E27FC236}">
                <a16:creationId xmlns:a16="http://schemas.microsoft.com/office/drawing/2014/main" id="{E9EBDD01-093A-9ABE-A35C-C1A13703B52D}"/>
              </a:ext>
            </a:extLst>
          </p:cNvPr>
          <p:cNvSpPr/>
          <p:nvPr/>
        </p:nvSpPr>
        <p:spPr>
          <a:xfrm rot="21360000">
            <a:off x="1855985" y="3461132"/>
            <a:ext cx="3057873" cy="308610"/>
          </a:xfrm>
          <a:prstGeom prst="leftArrow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B3F56-C696-6A63-F402-6C4919D1A614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9B3F56-C696-6A63-F402-6C4919D1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8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EA11975-1444-877A-EE64-2E1EDE270AAD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36116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5992977" y="1419286"/>
                <a:ext cx="5903439" cy="304698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do we get chemical potentials? One option is </a:t>
                </a:r>
                <a:r>
                  <a:rPr lang="en-US" sz="2400" b="1" dirty="0"/>
                  <a:t>numerical</a:t>
                </a:r>
                <a:r>
                  <a:rPr lang="en-US" sz="2400" dirty="0"/>
                  <a:t> – take the derivative of thermodynamic surfaces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Another method is to use an approximate (but very useful) </a:t>
                </a:r>
                <a:r>
                  <a:rPr lang="en-US" sz="2400" b="1" dirty="0"/>
                  <a:t>analytical formula</a:t>
                </a:r>
                <a:r>
                  <a:rPr lang="en-US" sz="2400" dirty="0"/>
                  <a:t>, which we’ll call the </a:t>
                </a:r>
                <a:r>
                  <a:rPr lang="en-US" sz="2400" b="1" dirty="0"/>
                  <a:t>CPF</a:t>
                </a:r>
                <a:r>
                  <a:rPr lang="en-US" sz="2400" dirty="0"/>
                  <a:t> (Chemical Potential Formula). Which we’ll derive Friday, naturally.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977" y="1419286"/>
                <a:ext cx="5903439" cy="3046988"/>
              </a:xfrm>
              <a:prstGeom prst="rect">
                <a:avLst/>
              </a:prstGeom>
              <a:blipFill>
                <a:blip r:embed="rId2"/>
                <a:stretch>
                  <a:fillRect l="-1499" t="-1240" b="-28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4EACD02-781A-69DF-4F96-9C891B14A234}"/>
              </a:ext>
            </a:extLst>
          </p:cNvPr>
          <p:cNvGrpSpPr/>
          <p:nvPr/>
        </p:nvGrpSpPr>
        <p:grpSpPr>
          <a:xfrm>
            <a:off x="-296520" y="1419286"/>
            <a:ext cx="6199960" cy="3156135"/>
            <a:chOff x="6003222" y="2287966"/>
            <a:chExt cx="6199960" cy="31561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11F1AB-88E6-9173-2738-C6478E11EC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3222" y="2287966"/>
              <a:ext cx="6199960" cy="3156135"/>
              <a:chOff x="1421257" y="461665"/>
              <a:chExt cx="9380187" cy="477505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BCDD4C-5C5B-282E-8A2E-EB27BA1A3AC4}"/>
                  </a:ext>
                </a:extLst>
              </p:cNvPr>
              <p:cNvGrpSpPr/>
              <p:nvPr/>
            </p:nvGrpSpPr>
            <p:grpSpPr>
              <a:xfrm>
                <a:off x="2317076" y="461665"/>
                <a:ext cx="7566660" cy="4775053"/>
                <a:chOff x="2159000" y="-85589"/>
                <a:chExt cx="9207500" cy="699940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1A73BBE-78F5-B4CE-9B4E-AD18397A2DE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59000" y="-85589"/>
                  <a:ext cx="9207500" cy="6999407"/>
                  <a:chOff x="2417784" y="213696"/>
                  <a:chExt cx="8555016" cy="6503398"/>
                </a:xfrm>
              </p:grpSpPr>
              <p:pic>
                <p:nvPicPr>
                  <p:cNvPr id="16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  <a:extLst>
                      <a:ext uri="{FF2B5EF4-FFF2-40B4-BE49-F238E27FC236}">
                        <a16:creationId xmlns:a16="http://schemas.microsoft.com/office/drawing/2014/main" id="{81713B92-7E9C-0B1E-3797-D0D858183F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736" t="20606" r="15108" b="13593"/>
                  <a:stretch/>
                </p:blipFill>
                <p:spPr bwMode="auto">
                  <a:xfrm>
                    <a:off x="2417784" y="213696"/>
                    <a:ext cx="8555016" cy="65033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27446EEC-9733-3A97-3A00-E957CAAE6DE5}"/>
                      </a:ext>
                    </a:extLst>
                  </p:cNvPr>
                  <p:cNvSpPr/>
                  <p:nvPr/>
                </p:nvSpPr>
                <p:spPr>
                  <a:xfrm>
                    <a:off x="8101805" y="2438204"/>
                    <a:ext cx="128888" cy="12558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F2DA77E-1DDF-EA2F-F9A5-8769EA8A3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56240" y="1736482"/>
                  <a:ext cx="528589" cy="69822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E300FB1E-61C5-59F9-D08F-F9A270B89E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5951" y="1680687"/>
                  <a:ext cx="1096218" cy="23431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/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Left Arrow 2">
              <a:extLst>
                <a:ext uri="{FF2B5EF4-FFF2-40B4-BE49-F238E27FC236}">
                  <a16:creationId xmlns:a16="http://schemas.microsoft.com/office/drawing/2014/main" id="{92813114-F66B-5358-F33A-9D4A7AF2AA7B}"/>
                </a:ext>
              </a:extLst>
            </p:cNvPr>
            <p:cNvSpPr/>
            <p:nvPr/>
          </p:nvSpPr>
          <p:spPr>
            <a:xfrm rot="21420000">
              <a:off x="7850461" y="4490412"/>
              <a:ext cx="3057873" cy="308610"/>
            </a:xfrm>
            <a:prstGeom prst="lef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F872F4-D86D-0D4F-3ED9-67AD3C704821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/>
              <p:nvPr/>
            </p:nvSpPr>
            <p:spPr>
              <a:xfrm>
                <a:off x="5655969" y="612338"/>
                <a:ext cx="3872632" cy="173727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9" y="612338"/>
                <a:ext cx="3872632" cy="1737270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/>
              <p:nvPr/>
            </p:nvSpPr>
            <p:spPr>
              <a:xfrm>
                <a:off x="5655968" y="2349608"/>
                <a:ext cx="6240448" cy="3850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</a:t>
                </a:r>
                <a:r>
                  <a:rPr lang="en-US" sz="2400" dirty="0">
                    <a:ea typeface="Cambria Math" panose="02040503050406030204" pitchFamily="18" charset="0"/>
                  </a:rPr>
                  <a:t>standard-state molar Gibbs energy” (“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” in tables)</a:t>
                </a:r>
                <a:endParaRPr lang="en-US" sz="2400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depends on the form of A: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solute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solvent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2349608"/>
                <a:ext cx="6240448" cy="3850093"/>
              </a:xfrm>
              <a:prstGeom prst="rect">
                <a:avLst/>
              </a:prstGeom>
              <a:blipFill>
                <a:blip r:embed="rId3"/>
                <a:stretch>
                  <a:fillRect l="-1626" t="-1311" r="-203" b="-26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095B3-411F-5862-2222-2CA9DCC2D2A7}"/>
              </a:ext>
            </a:extLst>
          </p:cNvPr>
          <p:cNvSpPr txBox="1"/>
          <p:nvPr/>
        </p:nvSpPr>
        <p:spPr>
          <a:xfrm>
            <a:off x="9640141" y="1207912"/>
            <a:ext cx="1319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CPF</a:t>
            </a:r>
            <a:endParaRPr lang="en-US" sz="2400" dirty="0">
              <a:ea typeface="Cambria Math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0B99AB-B5CF-9492-6D7F-2A5424BF49B4}"/>
              </a:ext>
            </a:extLst>
          </p:cNvPr>
          <p:cNvGrpSpPr/>
          <p:nvPr/>
        </p:nvGrpSpPr>
        <p:grpSpPr>
          <a:xfrm>
            <a:off x="-296520" y="1419286"/>
            <a:ext cx="6199960" cy="3156135"/>
            <a:chOff x="6003222" y="2287966"/>
            <a:chExt cx="6199960" cy="31561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FAC4BA-B325-B0C3-4A3A-7FCBFB62DE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03222" y="2287966"/>
              <a:ext cx="6199960" cy="3156135"/>
              <a:chOff x="1421257" y="461665"/>
              <a:chExt cx="9380187" cy="47750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8BBE53A-F5B3-7A83-43B9-FA74390DD242}"/>
                  </a:ext>
                </a:extLst>
              </p:cNvPr>
              <p:cNvGrpSpPr/>
              <p:nvPr/>
            </p:nvGrpSpPr>
            <p:grpSpPr>
              <a:xfrm>
                <a:off x="2317076" y="461665"/>
                <a:ext cx="7566660" cy="4775053"/>
                <a:chOff x="2159000" y="-85589"/>
                <a:chExt cx="9207500" cy="6999407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7DE77F6F-181C-5CE8-C48D-856A24FC956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159000" y="-85589"/>
                  <a:ext cx="9207500" cy="6999407"/>
                  <a:chOff x="2417784" y="213696"/>
                  <a:chExt cx="8555016" cy="6503398"/>
                </a:xfrm>
              </p:grpSpPr>
              <p:pic>
                <p:nvPicPr>
                  <p:cNvPr id="20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  <a:extLst>
                      <a:ext uri="{FF2B5EF4-FFF2-40B4-BE49-F238E27FC236}">
                        <a16:creationId xmlns:a16="http://schemas.microsoft.com/office/drawing/2014/main" id="{496099A2-0B01-5205-A6E7-AE579D978F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0736" t="20606" r="15108" b="13593"/>
                  <a:stretch/>
                </p:blipFill>
                <p:spPr bwMode="auto">
                  <a:xfrm>
                    <a:off x="2417784" y="213696"/>
                    <a:ext cx="8555016" cy="65033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44CC5FB-9C4A-B4A9-B1E3-D247B69A21C2}"/>
                      </a:ext>
                    </a:extLst>
                  </p:cNvPr>
                  <p:cNvSpPr/>
                  <p:nvPr/>
                </p:nvSpPr>
                <p:spPr>
                  <a:xfrm>
                    <a:off x="8101805" y="2438204"/>
                    <a:ext cx="128888" cy="125582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B3AF780-DBB6-A39F-BF62-BF74FFE44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56240" y="1736482"/>
                  <a:ext cx="528589" cy="69822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36D9E4B4-7D8E-A9BE-5A41-895CBB133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25951" y="1680687"/>
                  <a:ext cx="1096218" cy="234314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37997E-8F93-D593-94F7-EB5434075F39}"/>
                      </a:ext>
                    </a:extLst>
                  </p:cNvPr>
                  <p:cNvSpPr txBox="1"/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15574C9-9CCB-64B2-964E-4C64F2D67F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2784" y="2174733"/>
                    <a:ext cx="3388660" cy="10036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822CD10-3DA1-53A9-275C-D510FFAB1F37}"/>
                      </a:ext>
                    </a:extLst>
                  </p:cNvPr>
                  <p:cNvSpPr txBox="1"/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𝑮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𝑩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41814E5-887D-B176-413A-C4F0D93E18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402" y="703164"/>
                    <a:ext cx="3388660" cy="10036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4D73F4A-818A-ED78-3D53-24897860DF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CCA0058-409C-7B56-B97B-967BDA9D41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1257" y="1253119"/>
                    <a:ext cx="6143623" cy="5122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0A6BE7BD-8F49-F4C7-3699-2BE60EFED359}"/>
                </a:ext>
              </a:extLst>
            </p:cNvPr>
            <p:cNvSpPr/>
            <p:nvPr/>
          </p:nvSpPr>
          <p:spPr>
            <a:xfrm rot="21420000">
              <a:off x="7850461" y="4490412"/>
              <a:ext cx="3057873" cy="308610"/>
            </a:xfrm>
            <a:prstGeom prst="leftArrow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B3773CF-1595-DCB0-6FCF-BE4DE5A8D183}"/>
              </a:ext>
            </a:extLst>
          </p:cNvPr>
          <p:cNvSpPr txBox="1"/>
          <p:nvPr/>
        </p:nvSpPr>
        <p:spPr>
          <a:xfrm>
            <a:off x="-17100" y="0"/>
            <a:ext cx="56730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4722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</p:spTree>
    <p:extLst>
      <p:ext uri="{BB962C8B-B14F-4D97-AF65-F5344CB8AC3E}">
        <p14:creationId xmlns:p14="http://schemas.microsoft.com/office/powerpoint/2010/main" val="66273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43770E0-8291-655E-B9C7-BC65A86186B1}"/>
              </a:ext>
            </a:extLst>
          </p:cNvPr>
          <p:cNvGrpSpPr/>
          <p:nvPr/>
        </p:nvGrpSpPr>
        <p:grpSpPr>
          <a:xfrm>
            <a:off x="7060439" y="2364731"/>
            <a:ext cx="1034865" cy="234230"/>
            <a:chOff x="7060439" y="2364731"/>
            <a:chExt cx="1034865" cy="23423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F29E26F-396B-AE16-D5FE-3956D47466CB}"/>
                </a:ext>
              </a:extLst>
            </p:cNvPr>
            <p:cNvCxnSpPr>
              <a:cxnSpLocks/>
            </p:cNvCxnSpPr>
            <p:nvPr/>
          </p:nvCxnSpPr>
          <p:spPr>
            <a:xfrm>
              <a:off x="7060439" y="236473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AF674B2-ECB2-C64C-450E-760AEBC4A1F2}"/>
                </a:ext>
              </a:extLst>
            </p:cNvPr>
            <p:cNvCxnSpPr>
              <a:cxnSpLocks/>
            </p:cNvCxnSpPr>
            <p:nvPr/>
          </p:nvCxnSpPr>
          <p:spPr>
            <a:xfrm>
              <a:off x="7076695" y="2598961"/>
              <a:ext cx="1018609" cy="0"/>
            </a:xfrm>
            <a:prstGeom prst="straightConnector1">
              <a:avLst/>
            </a:prstGeom>
            <a:ln w="63500">
              <a:solidFill>
                <a:schemeClr val="accent1">
                  <a:alpha val="49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568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CPF and intuition (A = solute)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2EBDA-346D-7DFD-9281-EB8FC3C66902}"/>
              </a:ext>
            </a:extLst>
          </p:cNvPr>
          <p:cNvSpPr txBox="1"/>
          <p:nvPr/>
        </p:nvSpPr>
        <p:spPr>
          <a:xfrm>
            <a:off x="555511" y="3729285"/>
            <a:ext cx="10769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direction does your intuition tell you is the direction of spontaneous change?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A8D770-8915-8132-C907-8D010D1424FA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665168-2D11-B7E9-6217-299451EF5430}"/>
              </a:ext>
            </a:extLst>
          </p:cNvPr>
          <p:cNvSpPr txBox="1"/>
          <p:nvPr/>
        </p:nvSpPr>
        <p:spPr>
          <a:xfrm>
            <a:off x="9304871" y="1645539"/>
            <a:ext cx="2886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Solutes move from higher concentration to lower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0988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2078</Words>
  <Application>Microsoft Macintosh PowerPoint</Application>
  <PresentationFormat>Widescreen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88</cp:revision>
  <dcterms:created xsi:type="dcterms:W3CDTF">2021-11-17T16:32:20Z</dcterms:created>
  <dcterms:modified xsi:type="dcterms:W3CDTF">2023-11-16T06:55:52Z</dcterms:modified>
</cp:coreProperties>
</file>