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0" r:id="rId3"/>
    <p:sldId id="397" r:id="rId4"/>
    <p:sldId id="25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6.png"/><Relationship Id="rId5" Type="http://schemas.openxmlformats.org/officeDocument/2006/relationships/image" Target="../media/image38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20FB755-ECB2-D5E9-5D1A-65DC2CA607AD}"/>
              </a:ext>
            </a:extLst>
          </p:cNvPr>
          <p:cNvGrpSpPr/>
          <p:nvPr/>
        </p:nvGrpSpPr>
        <p:grpSpPr>
          <a:xfrm>
            <a:off x="9542994" y="590224"/>
            <a:ext cx="2966070" cy="6119165"/>
            <a:chOff x="8777184" y="590224"/>
            <a:chExt cx="2966070" cy="61191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A58211-0870-464F-4C58-0DA607427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77184" y="2554902"/>
              <a:ext cx="2861259" cy="2358969"/>
              <a:chOff x="256014" y="1228816"/>
              <a:chExt cx="5486734" cy="452354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52C06AA-9BEC-0FF8-C137-B5D62270740D}"/>
                  </a:ext>
                </a:extLst>
              </p:cNvPr>
              <p:cNvGrpSpPr/>
              <p:nvPr/>
            </p:nvGrpSpPr>
            <p:grpSpPr>
              <a:xfrm>
                <a:off x="256014" y="1228816"/>
                <a:ext cx="5486734" cy="4523546"/>
                <a:chOff x="256014" y="1228816"/>
                <a:chExt cx="5486734" cy="45235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036DD64-64F4-F130-B03A-1C0E7BD93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6014" y="1228816"/>
                  <a:ext cx="5486734" cy="4523546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A1F6FB-36D2-0DA7-F00C-1199C4A710FC}"/>
                    </a:ext>
                  </a:extLst>
                </p:cNvPr>
                <p:cNvGrpSpPr/>
                <p:nvPr/>
              </p:nvGrpSpPr>
              <p:grpSpPr>
                <a:xfrm>
                  <a:off x="1728150" y="1941434"/>
                  <a:ext cx="3607886" cy="1746419"/>
                  <a:chOff x="1070220" y="2472174"/>
                  <a:chExt cx="3607886" cy="174641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53A87CD-DD25-F91A-5E41-ED7FD3E19A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0220" y="2472174"/>
                        <a:ext cx="3083857" cy="885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A11E1247-5BF7-53A8-517F-921E59D616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0220" y="2472174"/>
                        <a:ext cx="3083857" cy="8852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71F059B-6B0A-0633-58D2-90E07E9587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94247" y="3756928"/>
                        <a:ext cx="30838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m:oMathPara>
                        </a14:m>
                        <a:endParaRPr lang="en-US" sz="2400" b="1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8F6748A-7683-425B-2795-BA8D22D615D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94247" y="3756928"/>
                        <a:ext cx="3083859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2AFE0A8-5230-D698-5E2B-FEC605280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5306" y="4021583"/>
                <a:ext cx="0" cy="94746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0321EA-CFD4-5FBB-4CCC-62CDD0FEAE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10915" y="590224"/>
              <a:ext cx="2932339" cy="2273759"/>
              <a:chOff x="6096000" y="537860"/>
              <a:chExt cx="5935694" cy="460258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1366649-C3DA-4C5B-B9C1-E2B9DCF7327C}"/>
                  </a:ext>
                </a:extLst>
              </p:cNvPr>
              <p:cNvGrpSpPr/>
              <p:nvPr/>
            </p:nvGrpSpPr>
            <p:grpSpPr>
              <a:xfrm>
                <a:off x="6096000" y="537860"/>
                <a:ext cx="5935694" cy="4602585"/>
                <a:chOff x="6096000" y="537860"/>
                <a:chExt cx="5935694" cy="460258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847EEE2-16DA-064F-D3D0-6543EB6007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6000" y="537860"/>
                  <a:ext cx="5701472" cy="4602585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DB2382-9837-1BCC-2F41-DCC4787BEA38}"/>
                    </a:ext>
                  </a:extLst>
                </p:cNvPr>
                <p:cNvSpPr txBox="1"/>
                <p:nvPr/>
              </p:nvSpPr>
              <p:spPr>
                <a:xfrm>
                  <a:off x="9512613" y="2776348"/>
                  <a:ext cx="2519081" cy="685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Liquid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B23FE3-BB7B-C4BC-6D57-DC8599D1DF6E}"/>
                    </a:ext>
                  </a:extLst>
                </p:cNvPr>
                <p:cNvSpPr txBox="1"/>
                <p:nvPr/>
              </p:nvSpPr>
              <p:spPr>
                <a:xfrm>
                  <a:off x="8824531" y="1947518"/>
                  <a:ext cx="2217420" cy="685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Gas</a:t>
                  </a:r>
                </a:p>
              </p:txBody>
            </p:sp>
          </p:grp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7AABB18-6EC3-A0F6-C745-BDE7D504D1A5}"/>
                  </a:ext>
                </a:extLst>
              </p:cNvPr>
              <p:cNvSpPr/>
              <p:nvPr/>
            </p:nvSpPr>
            <p:spPr>
              <a:xfrm>
                <a:off x="7589520" y="2091690"/>
                <a:ext cx="2157312" cy="767080"/>
              </a:xfrm>
              <a:custGeom>
                <a:avLst/>
                <a:gdLst>
                  <a:gd name="connsiteX0" fmla="*/ 0 w 2157312"/>
                  <a:gd name="connsiteY0" fmla="*/ 0 h 767080"/>
                  <a:gd name="connsiteX1" fmla="*/ 365760 w 2157312"/>
                  <a:gd name="connsiteY1" fmla="*/ 205740 h 767080"/>
                  <a:gd name="connsiteX2" fmla="*/ 400050 w 2157312"/>
                  <a:gd name="connsiteY2" fmla="*/ 217170 h 767080"/>
                  <a:gd name="connsiteX3" fmla="*/ 937260 w 2157312"/>
                  <a:gd name="connsiteY3" fmla="*/ 411480 h 767080"/>
                  <a:gd name="connsiteX4" fmla="*/ 1405890 w 2157312"/>
                  <a:gd name="connsiteY4" fmla="*/ 548640 h 767080"/>
                  <a:gd name="connsiteX5" fmla="*/ 1863090 w 2157312"/>
                  <a:gd name="connsiteY5" fmla="*/ 674370 h 767080"/>
                  <a:gd name="connsiteX6" fmla="*/ 2137410 w 2157312"/>
                  <a:gd name="connsiteY6" fmla="*/ 754380 h 767080"/>
                  <a:gd name="connsiteX7" fmla="*/ 2114550 w 2157312"/>
                  <a:gd name="connsiteY7" fmla="*/ 765810 h 76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57312" h="767080">
                    <a:moveTo>
                      <a:pt x="0" y="0"/>
                    </a:moveTo>
                    <a:lnTo>
                      <a:pt x="365760" y="205740"/>
                    </a:lnTo>
                    <a:cubicBezTo>
                      <a:pt x="432435" y="241935"/>
                      <a:pt x="400050" y="217170"/>
                      <a:pt x="400050" y="217170"/>
                    </a:cubicBezTo>
                    <a:cubicBezTo>
                      <a:pt x="495300" y="251460"/>
                      <a:pt x="769620" y="356235"/>
                      <a:pt x="937260" y="411480"/>
                    </a:cubicBezTo>
                    <a:cubicBezTo>
                      <a:pt x="1104900" y="466725"/>
                      <a:pt x="1405890" y="548640"/>
                      <a:pt x="1405890" y="548640"/>
                    </a:cubicBezTo>
                    <a:lnTo>
                      <a:pt x="1863090" y="674370"/>
                    </a:lnTo>
                    <a:cubicBezTo>
                      <a:pt x="1985010" y="708660"/>
                      <a:pt x="2095500" y="739140"/>
                      <a:pt x="2137410" y="754380"/>
                    </a:cubicBezTo>
                    <a:cubicBezTo>
                      <a:pt x="2179320" y="769620"/>
                      <a:pt x="2146935" y="767715"/>
                      <a:pt x="2114550" y="765810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A3C465-4251-FCE7-BEDF-3A8FF99E5A1F}"/>
                </a:ext>
              </a:extLst>
            </p:cNvPr>
            <p:cNvGrpSpPr/>
            <p:nvPr/>
          </p:nvGrpSpPr>
          <p:grpSpPr>
            <a:xfrm>
              <a:off x="8985772" y="4899856"/>
              <a:ext cx="2409360" cy="1809533"/>
              <a:chOff x="6879869" y="4996841"/>
              <a:chExt cx="2409360" cy="1809533"/>
            </a:xfrm>
          </p:grpSpPr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DFDF6AD7-5849-5199-30FB-DB74D45EF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9869" y="4996841"/>
                <a:ext cx="2409360" cy="1809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B8ADB29-A3C9-23BF-B733-680679945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4494" y="5704182"/>
                <a:ext cx="369303" cy="53340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/>
              <p:nvPr/>
            </p:nvSpPr>
            <p:spPr>
              <a:xfrm>
                <a:off x="459" y="455154"/>
                <a:ext cx="97869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Monday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Law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for spontaneity at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intersecting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surfaces to phase equilibria and the Clapeyron equation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Touched on the thermodynamics of combustion and climate change by finding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</m:oMath>
                </a14:m>
                <a:r>
                  <a:rPr lang="en-US" sz="2000" dirty="0"/>
                  <a:t> of releasing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to the atmosphere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" y="455154"/>
                <a:ext cx="9786901" cy="1631216"/>
              </a:xfrm>
              <a:prstGeom prst="rect">
                <a:avLst/>
              </a:prstGeom>
              <a:blipFill>
                <a:blip r:embed="rId9"/>
                <a:stretch>
                  <a:fillRect l="-649" t="-2326" r="-259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6B259B-4584-C444-AA83-77C138F30639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/>
              <p:nvPr/>
            </p:nvSpPr>
            <p:spPr>
              <a:xfrm>
                <a:off x="0" y="4851668"/>
                <a:ext cx="8583425" cy="1929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Thursday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CPF,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Said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Walked through examples with A = solute, gas, and solvent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CGIs: Week_12a.VisualizingG and Week_12b.GibbsEnergyOfReaction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1668"/>
                <a:ext cx="8583425" cy="1929824"/>
              </a:xfrm>
              <a:prstGeom prst="rect">
                <a:avLst/>
              </a:prstGeom>
              <a:blipFill>
                <a:blip r:embed="rId10"/>
                <a:stretch>
                  <a:fillRect l="-740" t="-1974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/>
              <p:nvPr/>
            </p:nvSpPr>
            <p:spPr>
              <a:xfrm>
                <a:off x="-4048" y="2435151"/>
                <a:ext cx="9755630" cy="2328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Wednesday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a new state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Visualized the unmixed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 and mixed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 Gibbs energy in this new state space and along a reaction path,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dirty="0"/>
                  <a:t>, for the reaction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slope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along a reaction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000" dirty="0"/>
                  <a:t> , also called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Idea that at equilibrium,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8" y="2435151"/>
                <a:ext cx="9755630" cy="2328073"/>
              </a:xfrm>
              <a:prstGeom prst="rect">
                <a:avLst/>
              </a:prstGeom>
              <a:blipFill>
                <a:blip r:embed="rId11"/>
                <a:stretch>
                  <a:fillRect l="-650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9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41E2E-CA7B-6044-8BED-5446B8E9C454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/>
              <p:nvPr/>
            </p:nvSpPr>
            <p:spPr>
              <a:xfrm>
                <a:off x="204536" y="1239253"/>
                <a:ext cx="11622505" cy="291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Take the last step in a very sloppy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Derive the Clapeyron equation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Generalize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b="1" dirty="0"/>
                  <a:t>CGI:</a:t>
                </a:r>
              </a:p>
              <a:p>
                <a:r>
                  <a:rPr lang="en-US" sz="2400" dirty="0"/>
                  <a:t>Get actual numbers for chemical potentials (Week_12c.ChemicalPotentials)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" y="1239253"/>
                <a:ext cx="11622505" cy="2911118"/>
              </a:xfrm>
              <a:prstGeom prst="rect">
                <a:avLst/>
              </a:prstGeom>
              <a:blipFill>
                <a:blip r:embed="rId2"/>
                <a:stretch>
                  <a:fillRect l="-873" t="-1739" b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-16967"/>
                <a:ext cx="104631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1. A very sloppy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func>
                      <m:func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6967"/>
                <a:ext cx="10463132" cy="461665"/>
              </a:xfrm>
              <a:prstGeom prst="rect">
                <a:avLst/>
              </a:prstGeom>
              <a:blipFill>
                <a:blip r:embed="rId2"/>
                <a:stretch>
                  <a:fillRect l="-971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F05F2-8D14-B114-99CA-73DE1BE519AA}"/>
                  </a:ext>
                </a:extLst>
              </p:cNvPr>
              <p:cNvSpPr txBox="1"/>
              <p:nvPr/>
            </p:nvSpPr>
            <p:spPr>
              <a:xfrm>
                <a:off x="374164" y="3394832"/>
                <a:ext cx="11254381" cy="87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This week Monday</a:t>
                </a:r>
                <a:r>
                  <a:rPr lang="en-US" sz="2400" dirty="0"/>
                  <a:t>, we said this about the Gibbs energy of a reaction mixture:</a:t>
                </a:r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F05F2-8D14-B114-99CA-73DE1BE5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4" y="3394832"/>
                <a:ext cx="11254381" cy="873060"/>
              </a:xfrm>
              <a:prstGeom prst="rect">
                <a:avLst/>
              </a:prstGeom>
              <a:blipFill>
                <a:blip r:embed="rId3"/>
                <a:stretch>
                  <a:fillRect l="-789" t="-579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9A8C-9509-5FFC-570F-992E5D38FD78}"/>
                  </a:ext>
                </a:extLst>
              </p:cNvPr>
              <p:cNvSpPr txBox="1"/>
              <p:nvPr/>
            </p:nvSpPr>
            <p:spPr>
              <a:xfrm>
                <a:off x="374164" y="4388286"/>
                <a:ext cx="11695916" cy="225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This week Thursday</a:t>
                </a:r>
                <a:r>
                  <a:rPr lang="en-US" sz="2400" dirty="0"/>
                  <a:t>, we defined the chemical potential: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(iii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(&amp; similar for B) 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task: </a:t>
                </a:r>
                <a:r>
                  <a:rPr lang="en-US" sz="2400" dirty="0"/>
                  <a:t>put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-iii all together, remembering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400" dirty="0"/>
                  <a:t> (because these are solutes), and require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/>
                  <a:t> (because we’re free to choose the reference solute concentration).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9A8C-9509-5FFC-570F-992E5D38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4" y="4388286"/>
                <a:ext cx="11695916" cy="2250873"/>
              </a:xfrm>
              <a:prstGeom prst="rect">
                <a:avLst/>
              </a:prstGeom>
              <a:blipFill>
                <a:blip r:embed="rId4"/>
                <a:stretch>
                  <a:fillRect l="-759" t="-2247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C163C64-42AA-DDFA-89F8-8407E1475A28}"/>
              </a:ext>
            </a:extLst>
          </p:cNvPr>
          <p:cNvGrpSpPr/>
          <p:nvPr/>
        </p:nvGrpSpPr>
        <p:grpSpPr>
          <a:xfrm>
            <a:off x="313688" y="497106"/>
            <a:ext cx="9934151" cy="2931894"/>
            <a:chOff x="555741" y="1325081"/>
            <a:chExt cx="9934151" cy="29318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82677C-081A-E0C0-C8D3-17AA69D7C044}"/>
                </a:ext>
              </a:extLst>
            </p:cNvPr>
            <p:cNvGrpSpPr/>
            <p:nvPr/>
          </p:nvGrpSpPr>
          <p:grpSpPr>
            <a:xfrm>
              <a:off x="555741" y="1325081"/>
              <a:ext cx="9934151" cy="2931894"/>
              <a:chOff x="555741" y="1325081"/>
              <a:chExt cx="9934151" cy="293189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B630DE-18A8-BC23-3FC9-00DCAEB270B3}"/>
                  </a:ext>
                </a:extLst>
              </p:cNvPr>
              <p:cNvSpPr txBox="1"/>
              <p:nvPr/>
            </p:nvSpPr>
            <p:spPr>
              <a:xfrm>
                <a:off x="555741" y="1325081"/>
                <a:ext cx="9835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week Wednesday</a:t>
                </a:r>
                <a:r>
                  <a:rPr lang="en-US" sz="2400" dirty="0"/>
                  <a:t>, we argued this about the entropy of mixing: 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D495C0B-1B35-E31E-2446-16683D9251F1}"/>
                  </a:ext>
                </a:extLst>
              </p:cNvPr>
              <p:cNvGrpSpPr/>
              <p:nvPr/>
            </p:nvGrpSpPr>
            <p:grpSpPr>
              <a:xfrm>
                <a:off x="654137" y="1794510"/>
                <a:ext cx="9835755" cy="2462465"/>
                <a:chOff x="103077" y="2615006"/>
                <a:chExt cx="12187008" cy="302194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DA1254B-E19A-6732-750C-1D704D5D9BBE}"/>
                    </a:ext>
                  </a:extLst>
                </p:cNvPr>
                <p:cNvGrpSpPr/>
                <p:nvPr/>
              </p:nvGrpSpPr>
              <p:grpSpPr>
                <a:xfrm>
                  <a:off x="103077" y="2615006"/>
                  <a:ext cx="12187008" cy="3021948"/>
                  <a:chOff x="77285" y="635595"/>
                  <a:chExt cx="12187008" cy="3021948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8DFA166-FB0F-0AAE-01B8-4D02622F44A9}"/>
                      </a:ext>
                    </a:extLst>
                  </p:cNvPr>
                  <p:cNvSpPr/>
                  <p:nvPr/>
                </p:nvSpPr>
                <p:spPr>
                  <a:xfrm>
                    <a:off x="6438004" y="643453"/>
                    <a:ext cx="5073818" cy="1978417"/>
                  </a:xfrm>
                  <a:prstGeom prst="rect">
                    <a:avLst/>
                  </a:prstGeom>
                  <a:pattFill prst="pct30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F19F356-E6D5-07F2-B311-F60338591749}"/>
                      </a:ext>
                    </a:extLst>
                  </p:cNvPr>
                  <p:cNvSpPr/>
                  <p:nvPr/>
                </p:nvSpPr>
                <p:spPr>
                  <a:xfrm>
                    <a:off x="620147" y="668873"/>
                    <a:ext cx="5073818" cy="1978417"/>
                  </a:xfrm>
                  <a:prstGeom prst="rect">
                    <a:avLst/>
                  </a:prstGeom>
                  <a:pattFill prst="pct30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4A2944A8-C7DC-CB3E-C73F-7930D064BE0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65" y="635595"/>
                    <a:ext cx="11002526" cy="1978430"/>
                    <a:chOff x="565265" y="615141"/>
                    <a:chExt cx="11002526" cy="1978430"/>
                  </a:xfrm>
                </p:grpSpPr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46854807-0544-6784-17F5-0C1D7740F6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1062" y="615142"/>
                      <a:ext cx="0" cy="1978429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F9324502-FB4E-8770-4CDA-09D6469A2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65" y="615141"/>
                      <a:ext cx="11002526" cy="1978430"/>
                      <a:chOff x="565265" y="615141"/>
                      <a:chExt cx="11002526" cy="1978430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AE9425E6-DD46-6FE1-9DFD-C088A8FB5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5265" y="615141"/>
                        <a:ext cx="5189149" cy="1978430"/>
                        <a:chOff x="565265" y="615142"/>
                        <a:chExt cx="5569528" cy="1978429"/>
                      </a:xfrm>
                    </p:grpSpPr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95E255CF-E332-1750-3BCF-273E4814B0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265" y="615142"/>
                          <a:ext cx="5569528" cy="1978429"/>
                          <a:chOff x="565265" y="615142"/>
                          <a:chExt cx="5569528" cy="1978429"/>
                        </a:xfrm>
                      </p:grpSpPr>
                      <p:sp>
                        <p:nvSpPr>
                          <p:cNvPr id="109" name="Frame 108">
                            <a:extLst>
                              <a:ext uri="{FF2B5EF4-FFF2-40B4-BE49-F238E27FC236}">
                                <a16:creationId xmlns:a16="http://schemas.microsoft.com/office/drawing/2014/main" id="{00311279-E825-1D85-2EB3-B81A025979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265" y="615142"/>
                            <a:ext cx="5569528" cy="1978429"/>
                          </a:xfrm>
                          <a:prstGeom prst="frame">
                            <a:avLst>
                              <a:gd name="adj1" fmla="val 3256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10" name="TextBox 109">
                                <a:extLst>
                                  <a:ext uri="{FF2B5EF4-FFF2-40B4-BE49-F238E27FC236}">
                                    <a16:creationId xmlns:a16="http://schemas.microsoft.com/office/drawing/2014/main" id="{20AFCBE9-3307-4332-E07D-9A0D277728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23245" y="719563"/>
                                <a:ext cx="178427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left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2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10" name="TextBox 109">
                                <a:extLst>
                                  <a:ext uri="{FF2B5EF4-FFF2-40B4-BE49-F238E27FC236}">
                                    <a16:creationId xmlns:a16="http://schemas.microsoft.com/office/drawing/2014/main" id="{20AFCBE9-3307-4332-E07D-9A0D277728D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823245" y="719563"/>
                                <a:ext cx="1784275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 b="-26667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1A1806E8-99D3-DAD7-67BF-22DFE6AC6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1191" y="1418392"/>
                          <a:ext cx="704192" cy="813303"/>
                          <a:chOff x="7961586" y="3080780"/>
                          <a:chExt cx="704192" cy="813303"/>
                        </a:xfrm>
                      </p:grpSpPr>
                      <p:sp>
                        <p:nvSpPr>
                          <p:cNvPr id="105" name="Oval 104">
                            <a:extLst>
                              <a:ext uri="{FF2B5EF4-FFF2-40B4-BE49-F238E27FC236}">
                                <a16:creationId xmlns:a16="http://schemas.microsoft.com/office/drawing/2014/main" id="{72CE5D9D-4BB4-585C-F368-540A36F563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61586" y="32745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6" name="Oval 105">
                            <a:extLst>
                              <a:ext uri="{FF2B5EF4-FFF2-40B4-BE49-F238E27FC236}">
                                <a16:creationId xmlns:a16="http://schemas.microsoft.com/office/drawing/2014/main" id="{2CFA1080-B162-640A-C043-38305BCB47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08123" y="3080780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Oval 106">
                            <a:extLst>
                              <a:ext uri="{FF2B5EF4-FFF2-40B4-BE49-F238E27FC236}">
                                <a16:creationId xmlns:a16="http://schemas.microsoft.com/office/drawing/2014/main" id="{83E5ECA0-951F-80FB-4742-0FC65FEAE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19241" y="3614805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Oval 107">
                            <a:extLst>
                              <a:ext uri="{FF2B5EF4-FFF2-40B4-BE49-F238E27FC236}">
                                <a16:creationId xmlns:a16="http://schemas.microsoft.com/office/drawing/2014/main" id="{BFE53542-743B-B029-AF5C-30255DE756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18786" y="37317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8A28FBC5-8820-2C71-2AD8-4CBFA112E9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78642" y="615141"/>
                        <a:ext cx="5189149" cy="1978430"/>
                        <a:chOff x="565265" y="615142"/>
                        <a:chExt cx="5569528" cy="1978429"/>
                      </a:xfrm>
                    </p:grpSpPr>
                    <p:sp>
                      <p:nvSpPr>
                        <p:cNvPr id="97" name="Frame 96">
                          <a:extLst>
                            <a:ext uri="{FF2B5EF4-FFF2-40B4-BE49-F238E27FC236}">
                              <a16:creationId xmlns:a16="http://schemas.microsoft.com/office/drawing/2014/main" id="{688626BE-D841-090B-D91B-034A031B66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65" y="615142"/>
                          <a:ext cx="5569528" cy="1978429"/>
                        </a:xfrm>
                        <a:prstGeom prst="frame">
                          <a:avLst>
                            <a:gd name="adj1" fmla="val 3256"/>
                          </a:avLst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AE474A23-3602-B5E3-9695-27B1CA84E8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68846" y="1301986"/>
                          <a:ext cx="4032290" cy="929709"/>
                          <a:chOff x="8119241" y="2964374"/>
                          <a:chExt cx="4032290" cy="929709"/>
                        </a:xfrm>
                      </p:grpSpPr>
                      <p:sp>
                        <p:nvSpPr>
                          <p:cNvPr id="99" name="Oval 98">
                            <a:extLst>
                              <a:ext uri="{FF2B5EF4-FFF2-40B4-BE49-F238E27FC236}">
                                <a16:creationId xmlns:a16="http://schemas.microsoft.com/office/drawing/2014/main" id="{23D83690-5579-4A08-9F1B-771E7FA55A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589053">
                            <a:off x="8644827" y="2969446"/>
                            <a:ext cx="174238" cy="164094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>
                            <a:extLst>
                              <a:ext uri="{FF2B5EF4-FFF2-40B4-BE49-F238E27FC236}">
                                <a16:creationId xmlns:a16="http://schemas.microsoft.com/office/drawing/2014/main" id="{BC749A5F-BF28-DC6F-18B5-489E241461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93876" y="3080780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1" name="Oval 100">
                            <a:extLst>
                              <a:ext uri="{FF2B5EF4-FFF2-40B4-BE49-F238E27FC236}">
                                <a16:creationId xmlns:a16="http://schemas.microsoft.com/office/drawing/2014/main" id="{47B5DB65-BED7-6FFD-ED8B-4B61969B67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19241" y="3614805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2" name="Oval 101">
                            <a:extLst>
                              <a:ext uri="{FF2B5EF4-FFF2-40B4-BE49-F238E27FC236}">
                                <a16:creationId xmlns:a16="http://schemas.microsoft.com/office/drawing/2014/main" id="{A910D49E-7EF9-B554-2929-932CDC5BB4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83299" y="37317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FEF64359-4411-1B9D-6551-EE75EC4E02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880538" y="1740455"/>
                        <a:ext cx="351960" cy="0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FA1ACB0-AD79-D13B-8E31-7C19FB2BF9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5468" y="686155"/>
                        <a:ext cx="1662415" cy="4912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FA1ACB0-AD79-D13B-8E31-7C19FB2BF9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5468" y="686155"/>
                        <a:ext cx="1662415" cy="491288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33094FAB-4561-6B1B-A1DC-504C62F0DA1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31" y="1040096"/>
                    <a:ext cx="656098" cy="1159130"/>
                    <a:chOff x="1133136" y="1176838"/>
                    <a:chExt cx="656098" cy="1159130"/>
                  </a:xfrm>
                  <a:solidFill>
                    <a:schemeClr val="bg1"/>
                  </a:solidFill>
                </p:grpSpPr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06CA686-CAD9-57F1-2F42-92DB4B5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136" y="1176838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227A65F-FD0B-09BF-8514-4916E311A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820D7E7D-F33E-B61A-E59B-1E84907DD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0104" y="2056690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D87F5108-A193-B083-669B-14CA0F48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11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F2C780F-18DE-5B7B-4015-C138F27D2244}"/>
                      </a:ext>
                    </a:extLst>
                  </p:cNvPr>
                  <p:cNvGrpSpPr/>
                  <p:nvPr/>
                </p:nvGrpSpPr>
                <p:grpSpPr>
                  <a:xfrm>
                    <a:off x="4082252" y="998070"/>
                    <a:ext cx="1052543" cy="1310906"/>
                    <a:chOff x="938266" y="1522665"/>
                    <a:chExt cx="1052543" cy="1310906"/>
                  </a:xfrm>
                  <a:solidFill>
                    <a:schemeClr val="bg1"/>
                  </a:solidFill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C51C4663-164E-F548-E65A-41E0C7534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266" y="192634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1858806A-C549-465D-12F7-926E52925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5158980D-2F71-690B-57FE-8A0B4FAA7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0024" y="267128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9103B274-4C7F-AC6D-9457-6C3CE0880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392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314F35F7-1ABF-8C40-1A76-2E737EBB6509}"/>
                      </a:ext>
                    </a:extLst>
                  </p:cNvPr>
                  <p:cNvGrpSpPr/>
                  <p:nvPr/>
                </p:nvGrpSpPr>
                <p:grpSpPr>
                  <a:xfrm>
                    <a:off x="6513254" y="1002907"/>
                    <a:ext cx="1548725" cy="1159130"/>
                    <a:chOff x="240509" y="1176838"/>
                    <a:chExt cx="1548725" cy="1159130"/>
                  </a:xfrm>
                  <a:solidFill>
                    <a:schemeClr val="bg1"/>
                  </a:solidFill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6169D904-4836-6AAE-F729-9C928C1B4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509" y="1176838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8D9859DB-1E4A-B5F9-F275-144707A25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DB5B5B2E-1920-DE86-DA04-3E772E91E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0104" y="2056690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0705D780-0173-876E-0C3F-434529321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11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D7ED8001-0855-5A50-B4A7-C16CFF13F0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6522" y="1583948"/>
                        <a:ext cx="959997" cy="5665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D7ED8001-0855-5A50-B4A7-C16CFF13F0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6522" y="1583948"/>
                        <a:ext cx="959997" cy="56655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FDFE6409-B6AB-0BE9-D124-590A093F58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6681" y="915276"/>
                        <a:ext cx="166241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FDFE6409-B6AB-0BE9-D124-590A093F58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6681" y="915276"/>
                        <a:ext cx="1662415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EE78DD95-4F98-4195-7037-243DB0614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76877" y="1355487"/>
                        <a:ext cx="1662415" cy="4912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EE78DD95-4F98-4195-7037-243DB06144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6877" y="1355487"/>
                        <a:ext cx="1662415" cy="491288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406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BFDAC96-4BC3-9E22-3E8C-1A9F7D2B46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85" y="2808887"/>
                        <a:ext cx="12187008" cy="84865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rPr>
                          <a:t>(</a:t>
                        </a:r>
                        <a:r>
                          <a:rPr lang="en-US" sz="2400" dirty="0" err="1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rPr>
                          <a:t>i</a:t>
                        </a:r>
                        <a:r>
                          <a:rPr lang="en-US" sz="2400" b="0" dirty="0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rPr>
                          <a:t>) </a:t>
                        </a:r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𝑅𝑙𝑛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𝑛𝑖𝑡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𝑅𝑙𝑛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𝑛𝑖𝑡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oMath>
                        </a14:m>
                        <a:r>
                          <a:rPr lang="en-US" sz="2400" dirty="0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rPr>
                          <a:t>  </a:t>
                        </a:r>
                        <a:r>
                          <a:rPr lang="en-US" sz="2400" dirty="0">
                            <a:ea typeface="Cambria Math" panose="02040503050406030204" pitchFamily="18" charset="0"/>
                          </a:rPr>
                          <a:t>(“double dilution idea”)</a:t>
                        </a:r>
                        <a:endParaRPr lang="en-US" sz="2400" dirty="0">
                          <a:solidFill>
                            <a:srgbClr val="7030A0"/>
                          </a:solidFill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BFDAC96-4BC3-9E22-3E8C-1A9F7D2B46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85" y="2808887"/>
                        <a:ext cx="12187008" cy="84865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032" b="-17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D5AEE90-2F54-E03C-B360-F903E9E313D2}"/>
                    </a:ext>
                  </a:extLst>
                </p:cNvPr>
                <p:cNvGrpSpPr/>
                <p:nvPr/>
              </p:nvGrpSpPr>
              <p:grpSpPr>
                <a:xfrm>
                  <a:off x="9087298" y="2991286"/>
                  <a:ext cx="1548725" cy="1159130"/>
                  <a:chOff x="240509" y="1176838"/>
                  <a:chExt cx="1548725" cy="1159130"/>
                </a:xfrm>
                <a:solidFill>
                  <a:schemeClr val="bg1"/>
                </a:solidFill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BD51E870-3CAD-CB12-4EFB-16038D7424C3}"/>
                      </a:ext>
                    </a:extLst>
                  </p:cNvPr>
                  <p:cNvSpPr/>
                  <p:nvPr/>
                </p:nvSpPr>
                <p:spPr>
                  <a:xfrm>
                    <a:off x="240509" y="1176838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4B92DA25-793D-4389-B04D-EDED14E45FAF}"/>
                      </a:ext>
                    </a:extLst>
                  </p:cNvPr>
                  <p:cNvSpPr/>
                  <p:nvPr/>
                </p:nvSpPr>
                <p:spPr>
                  <a:xfrm>
                    <a:off x="1642346" y="1239638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3A27C982-1413-8FCE-63B7-724CB174D3EC}"/>
                      </a:ext>
                    </a:extLst>
                  </p:cNvPr>
                  <p:cNvSpPr/>
                  <p:nvPr/>
                </p:nvSpPr>
                <p:spPr>
                  <a:xfrm>
                    <a:off x="1160104" y="2056690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1097CE68-347E-8370-97D1-0D6BC7D9FC3B}"/>
                      </a:ext>
                    </a:extLst>
                  </p:cNvPr>
                  <p:cNvSpPr/>
                  <p:nvPr/>
                </p:nvSpPr>
                <p:spPr>
                  <a:xfrm>
                    <a:off x="1559111" y="2173682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663CA6-DC4D-7896-71A0-BAE16848FBB2}"/>
                    </a:ext>
                  </a:extLst>
                </p:cNvPr>
                <p:cNvSpPr txBox="1"/>
                <p:nvPr/>
              </p:nvSpPr>
              <p:spPr>
                <a:xfrm>
                  <a:off x="1722171" y="2547809"/>
                  <a:ext cx="7747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𝑛𝑖𝑡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663CA6-DC4D-7896-71A0-BAE16848F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171" y="2547809"/>
                  <a:ext cx="77478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5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9620E-EB7C-6C42-8118-FFA18C8C7D39}"/>
              </a:ext>
            </a:extLst>
          </p:cNvPr>
          <p:cNvSpPr txBox="1"/>
          <p:nvPr/>
        </p:nvSpPr>
        <p:spPr>
          <a:xfrm>
            <a:off x="-4010" y="0"/>
            <a:ext cx="1219601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2. Deriving the Clapeyron equation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67302-C72F-6ABF-0AB7-0CA9BC2CECEC}"/>
              </a:ext>
            </a:extLst>
          </p:cNvPr>
          <p:cNvGrpSpPr/>
          <p:nvPr/>
        </p:nvGrpSpPr>
        <p:grpSpPr>
          <a:xfrm>
            <a:off x="6336712" y="569669"/>
            <a:ext cx="2962816" cy="2873349"/>
            <a:chOff x="7279105" y="119079"/>
            <a:chExt cx="4404801" cy="4072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FDF843-205B-F840-BA40-846418932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105" y="119079"/>
              <a:ext cx="4404801" cy="407251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E9EC13-BF96-1E4B-BF4F-04B5328F8915}"/>
                </a:ext>
              </a:extLst>
            </p:cNvPr>
            <p:cNvGrpSpPr/>
            <p:nvPr/>
          </p:nvGrpSpPr>
          <p:grpSpPr>
            <a:xfrm>
              <a:off x="9599651" y="1412805"/>
              <a:ext cx="625642" cy="1014102"/>
              <a:chOff x="7727031" y="3134725"/>
              <a:chExt cx="625642" cy="101410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2CE9BD5-78D8-4143-A596-DA90EAD01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2032" y="3470949"/>
                <a:ext cx="175640" cy="3416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D5B8A-5329-8448-905C-51E31E9061CE}"/>
                  </a:ext>
                </a:extLst>
              </p:cNvPr>
              <p:cNvSpPr txBox="1"/>
              <p:nvPr/>
            </p:nvSpPr>
            <p:spPr>
              <a:xfrm>
                <a:off x="8039852" y="378170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1CEA7-BFA3-774B-AA67-1A8F13E5C566}"/>
                  </a:ext>
                </a:extLst>
              </p:cNvPr>
              <p:cNvSpPr txBox="1"/>
              <p:nvPr/>
            </p:nvSpPr>
            <p:spPr>
              <a:xfrm>
                <a:off x="7727031" y="313472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/>
              <p:nvPr/>
            </p:nvSpPr>
            <p:spPr>
              <a:xfrm>
                <a:off x="352425" y="3535934"/>
                <a:ext cx="11438843" cy="2207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Along a phase boundary, Gibbs energies of two phases in equilibrium (like point A) have to change the same amount to remain in equilibrium (at point B).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</m:oMath>
                </a14:m>
                <a:r>
                  <a:rPr lang="en-US" sz="2400" dirty="0"/>
                  <a:t> and show how how this leads to Clapeyron,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3535934"/>
                <a:ext cx="11438843" cy="2207977"/>
              </a:xfrm>
              <a:prstGeom prst="rect">
                <a:avLst/>
              </a:prstGeom>
              <a:blipFill>
                <a:blip r:embed="rId3"/>
                <a:stretch>
                  <a:fillRect l="-776" t="-2286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/>
              <p:nvPr/>
            </p:nvSpPr>
            <p:spPr>
              <a:xfrm>
                <a:off x="1652138" y="1007544"/>
                <a:ext cx="5570220" cy="1997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38" y="1007544"/>
                <a:ext cx="5570220" cy="1997598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/>
              <p:nvPr/>
            </p:nvSpPr>
            <p:spPr>
              <a:xfrm>
                <a:off x="148590" y="740590"/>
                <a:ext cx="11876208" cy="606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the reaction path were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 As before, we would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but now we’re producing </a:t>
                </a:r>
                <a:r>
                  <a:rPr lang="en-US" sz="2400" b="1" dirty="0"/>
                  <a:t>twice</a:t>
                </a:r>
                <a:r>
                  <a:rPr lang="en-US" sz="2400" dirty="0"/>
                  <a:t> as much B for every A that disappears: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/>
                  <a:t>(1)</a:t>
                </a:r>
                <a:endParaRPr lang="en-US" sz="2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and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(2)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Then we can argue that the </a:t>
                </a:r>
                <a:r>
                  <a:rPr lang="en-US" sz="2400" b="1" dirty="0"/>
                  <a:t>slope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, 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) is given by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(3)</a:t>
                </a:r>
              </a:p>
              <a:p>
                <a:r>
                  <a:rPr lang="en-US" sz="2400" b="1" dirty="0"/>
                  <a:t>Your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the help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, explain how we get from (1) and (2) to (3).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how (3) leads to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at equilibrium,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therefore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𝑟𝑥𝑛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" y="740590"/>
                <a:ext cx="11876208" cy="6068393"/>
              </a:xfrm>
              <a:prstGeom prst="rect">
                <a:avLst/>
              </a:prstGeom>
              <a:blipFill>
                <a:blip r:embed="rId2"/>
                <a:stretch>
                  <a:fillRect l="-747" t="-626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/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3. Generalizing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646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39</cp:revision>
  <cp:lastPrinted>2022-11-18T16:43:56Z</cp:lastPrinted>
  <dcterms:created xsi:type="dcterms:W3CDTF">2018-09-17T04:21:57Z</dcterms:created>
  <dcterms:modified xsi:type="dcterms:W3CDTF">2023-11-17T16:02:39Z</dcterms:modified>
</cp:coreProperties>
</file>