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1" r:id="rId2"/>
    <p:sldId id="354" r:id="rId3"/>
    <p:sldId id="356" r:id="rId4"/>
    <p:sldId id="363" r:id="rId5"/>
    <p:sldId id="358" r:id="rId6"/>
    <p:sldId id="364" r:id="rId7"/>
    <p:sldId id="366" r:id="rId8"/>
    <p:sldId id="367" r:id="rId9"/>
    <p:sldId id="368" r:id="rId10"/>
    <p:sldId id="369" r:id="rId11"/>
    <p:sldId id="374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993E-4896-F746-89C9-4CA0777BD8A5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135D-B2AC-C04E-890E-9C68410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8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43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6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8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3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2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5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3D0-E4DF-CD49-A7EF-B415C9EC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CFC9-7E2B-0C4F-9D02-DC388F79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B62C-62B9-6F45-A3B2-96E2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E1E5-5826-0F44-8A6E-90DCF9E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02D-912F-CF45-9492-1B0F8F1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689-A0CE-A04C-A8F2-F737E1A4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AA0-CF37-BC48-B5E2-A301026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BB7-F3B9-504C-82DB-46FFF8AF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DBD-3BE6-9941-8199-A6919ED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DB6B-F16B-1C47-AEEA-8DE7D0C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EDB4-3E2D-1D4B-9334-158AA25E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6D04-7E38-C94D-9BE5-CB20E1DD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B9C9-8B64-9343-982E-C04BBEDF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CD-F9B0-4045-8384-2C0C7F0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70CE-A950-C34A-9A83-2F5FC45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BE8-3A2A-FB49-A100-CCF4D0B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A94F-7DA8-7A4D-8949-EA6436C0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2B9-F935-0249-BA49-6699F2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A469-017A-1946-BBA4-04D4817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1B0-C157-7F49-BBC4-DFA6001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581-844A-3F45-8BE7-B1075397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8748-CBB3-D141-AD81-55926C2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F014-D964-B647-BA6C-B2A5BFD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B061-BEC0-8A4B-8307-95B9036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6595-C842-3C49-A066-DAA4AB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7E3-92D5-5B45-A84D-3103FEB9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A48-9FBB-754F-BD61-A585FE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7A9C-C03F-5248-AFDC-B890DAA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9D60-FBDA-C247-A411-74D4E8C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751A-7DC8-304E-BB61-9AD6057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9338-5E79-254B-B154-CF74DB1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7A8-C840-1545-B2C6-E5C627C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67C-29D4-0944-B150-70599F82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D025-A08E-204C-A43E-7F3B29FA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6DCA-1501-D449-A2F6-433F30BF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94B-E784-2E4D-A90C-2A04CEC2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742BF-8120-0148-B914-19CFF1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A558-14D2-9146-B811-BE86D2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385F-B9F1-A446-BE63-0C3B6DE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D73-88C0-5E4E-A1F6-51B844DF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D20D-25A2-A847-B979-E376D9D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72F5-A665-AE42-8C05-C1358D1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D798-0733-BC48-992B-A6CDE14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118-F0E1-954C-AFB0-9A92599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C016-AC71-9141-858B-1FF5514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02DF-BABF-7D40-A771-2530FBE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91B-89E5-A64E-A296-83BEBEE4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761-9BEE-2D4E-BC5A-4AEE5D86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2FB0-50A0-BA4E-B3F4-15186036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1291-729B-9549-B15B-5B0EA4A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8A0-C075-B845-A9D6-DE7C245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DCAE-40D1-BE4F-A24C-B3BDD68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CC16-DEC5-8A4C-BBF1-717DE49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295F-6E48-A247-93A2-94433472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A54A-CF8F-684C-8D47-7462DECA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DDBA-2249-2946-BF57-419BF4D2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AD3D-E9C4-0044-8FDF-C4526F2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B11E-F3C2-E642-99B4-07552F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0865-C3D6-6D40-804B-A79913A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0E9-C1F9-EE44-8A3C-A6C3E03C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7073-C084-D244-AD11-7035BAB3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0323-A48B-AB45-BFF3-12D9A165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CE65-5AA3-AF43-8F34-8FF9C318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Gibbs energy and 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What non-PV work 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between non-PV work and G</a:t>
            </a:r>
          </a:p>
        </p:txBody>
      </p:sp>
    </p:spTree>
    <p:extLst>
      <p:ext uri="{BB962C8B-B14F-4D97-AF65-F5344CB8AC3E}">
        <p14:creationId xmlns:p14="http://schemas.microsoft.com/office/powerpoint/2010/main" val="11783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More general comments about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/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You’d have to do work on 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his system to get it from X to 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blipFill>
                <a:blip r:embed="rId3"/>
                <a:stretch>
                  <a:fillRect l="-3889" t="-2614" r="-5000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3209122" y="696234"/>
            <a:ext cx="4945224" cy="2732766"/>
            <a:chOff x="4969342" y="696234"/>
            <a:chExt cx="4945224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969342" y="696234"/>
              <a:ext cx="4945224" cy="2732766"/>
              <a:chOff x="4935052" y="696234"/>
              <a:chExt cx="4945224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935052" y="696234"/>
                <a:ext cx="4945224" cy="2732766"/>
                <a:chOff x="3334852" y="558513"/>
                <a:chExt cx="4945224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7BC5146E-FB2F-6930-8E3D-71B106D0A8D3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/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system could do work on the surroundings in going from Y to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blipFill>
                <a:blip r:embed="rId4"/>
                <a:stretch>
                  <a:fillRect l="-3483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804C333E-465C-413D-69C7-E089442F4328}"/>
              </a:ext>
            </a:extLst>
          </p:cNvPr>
          <p:cNvSpPr/>
          <p:nvPr/>
        </p:nvSpPr>
        <p:spPr>
          <a:xfrm flipH="1" flipV="1">
            <a:off x="2409567" y="1109683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80083A-14EA-1F35-ADED-EC161C6969FB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49A87A-B6A1-F5CC-7F2C-5C930B99FEFD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648FB7-2555-412D-4A8D-5AB7F9D4844F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31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More general comments about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/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You’d have to do work on 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his system to get it from X to 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blipFill>
                <a:blip r:embed="rId3"/>
                <a:stretch>
                  <a:fillRect l="-3889" t="-2614" r="-5000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3209122" y="696234"/>
            <a:ext cx="4945224" cy="2732766"/>
            <a:chOff x="4969342" y="696234"/>
            <a:chExt cx="4945224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969342" y="696234"/>
              <a:ext cx="4945224" cy="2732766"/>
              <a:chOff x="4935052" y="696234"/>
              <a:chExt cx="4945224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935052" y="696234"/>
                <a:ext cx="4945224" cy="2732766"/>
                <a:chOff x="3334852" y="558513"/>
                <a:chExt cx="4945224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7BC5146E-FB2F-6930-8E3D-71B106D0A8D3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327AE-EA80-69E3-175E-5097F7A4FD91}"/>
                  </a:ext>
                </a:extLst>
              </p:cNvPr>
              <p:cNvSpPr txBox="1"/>
              <p:nvPr/>
            </p:nvSpPr>
            <p:spPr>
              <a:xfrm>
                <a:off x="107918" y="3436992"/>
                <a:ext cx="120840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actually assumes reversibility, constant T and P, so we should say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𝒓𝒆𝒗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(constant T &amp; P)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327AE-EA80-69E3-175E-5097F7A4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" y="3436992"/>
                <a:ext cx="12084082" cy="1200329"/>
              </a:xfrm>
              <a:prstGeom prst="rect">
                <a:avLst/>
              </a:prstGeom>
              <a:blipFill>
                <a:blip r:embed="rId4"/>
                <a:stretch>
                  <a:fillRect l="-839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/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system could do work on the surroundings in going from Y to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blipFill>
                <a:blip r:embed="rId5"/>
                <a:stretch>
                  <a:fillRect l="-3483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615C17E3-58C9-E881-DA38-F3F5AF104067}"/>
              </a:ext>
            </a:extLst>
          </p:cNvPr>
          <p:cNvSpPr/>
          <p:nvPr/>
        </p:nvSpPr>
        <p:spPr>
          <a:xfrm flipH="1" flipV="1">
            <a:off x="2409567" y="1109683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3AC498-444E-660B-7F3A-A894033A33A9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C34DF2-A245-0B23-9C8F-D00345885756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5C2350-F304-B23F-07DE-01641421A087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332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More general comments about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/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You’d have to do work on 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his system to get it from X to 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blipFill>
                <a:blip r:embed="rId3"/>
                <a:stretch>
                  <a:fillRect l="-3889" t="-2614" r="-5000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3209122" y="696234"/>
            <a:ext cx="4945224" cy="2732766"/>
            <a:chOff x="4969342" y="696234"/>
            <a:chExt cx="4945224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969342" y="696234"/>
              <a:ext cx="4945224" cy="2732766"/>
              <a:chOff x="4935052" y="696234"/>
              <a:chExt cx="4945224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935052" y="696234"/>
                <a:ext cx="4945224" cy="2732766"/>
                <a:chOff x="3334852" y="558513"/>
                <a:chExt cx="4945224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7BC5146E-FB2F-6930-8E3D-71B106D0A8D3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327AE-EA80-69E3-175E-5097F7A4FD91}"/>
                  </a:ext>
                </a:extLst>
              </p:cNvPr>
              <p:cNvSpPr txBox="1"/>
              <p:nvPr/>
            </p:nvSpPr>
            <p:spPr>
              <a:xfrm>
                <a:off x="107918" y="3436992"/>
                <a:ext cx="12084082" cy="2309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actually assumes reversibility, constant T and P, so we should say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𝒓𝒆𝒗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(constant T &amp; P)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In real life, inefficiencies in how X is converted to Y mean that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defines 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lower thermodynamic limit on the necessary work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: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𝒂𝒄𝒕𝒖𝒂𝒍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≥|∆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327AE-EA80-69E3-175E-5097F7A4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" y="3436992"/>
                <a:ext cx="12084082" cy="2309350"/>
              </a:xfrm>
              <a:prstGeom prst="rect">
                <a:avLst/>
              </a:prstGeom>
              <a:blipFill>
                <a:blip r:embed="rId4"/>
                <a:stretch>
                  <a:fillRect l="-839" t="-218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/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system could do work on the surroundings in going from Y to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blipFill>
                <a:blip r:embed="rId5"/>
                <a:stretch>
                  <a:fillRect l="-3483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615C17E3-58C9-E881-DA38-F3F5AF104067}"/>
              </a:ext>
            </a:extLst>
          </p:cNvPr>
          <p:cNvSpPr/>
          <p:nvPr/>
        </p:nvSpPr>
        <p:spPr>
          <a:xfrm flipH="1" flipV="1">
            <a:off x="2409567" y="1109683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1397F8-1840-1D18-0A5B-C36BC75C9C17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C8C721-5F3D-F0EC-866F-437B33F0DEDF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8193F42-4373-13F9-8487-3FD75BA5D6B1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51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More general comments about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/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You’d have to do work on t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his system to get it from X to 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BF860B-E95A-0E29-3F89-E8E60F91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72" y="1135555"/>
                <a:ext cx="2268597" cy="1938992"/>
              </a:xfrm>
              <a:prstGeom prst="rect">
                <a:avLst/>
              </a:prstGeom>
              <a:blipFill>
                <a:blip r:embed="rId3"/>
                <a:stretch>
                  <a:fillRect l="-3889" t="-2614" r="-5000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3209122" y="696234"/>
            <a:ext cx="4945224" cy="2732766"/>
            <a:chOff x="4969342" y="696234"/>
            <a:chExt cx="4945224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969342" y="696234"/>
              <a:ext cx="4945224" cy="2732766"/>
              <a:chOff x="4935052" y="696234"/>
              <a:chExt cx="4945224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935052" y="696234"/>
                <a:ext cx="4945224" cy="2732766"/>
                <a:chOff x="3334852" y="558513"/>
                <a:chExt cx="4945224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7BC5146E-FB2F-6930-8E3D-71B106D0A8D3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327AE-EA80-69E3-175E-5097F7A4FD91}"/>
                  </a:ext>
                </a:extLst>
              </p:cNvPr>
              <p:cNvSpPr txBox="1"/>
              <p:nvPr/>
            </p:nvSpPr>
            <p:spPr>
              <a:xfrm>
                <a:off x="107918" y="3436992"/>
                <a:ext cx="12084082" cy="3417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actually assumes reversibility, constant T and P, so we should say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𝒓𝒆𝒗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(constant T &amp; P)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In real life, inefficiencies in how X is converted to Y mean that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defines 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lower thermodynamic limit on the necessary work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: |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𝒂𝒄𝒕𝒖𝒂𝒍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≥|∆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. 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solidFill>
                      <a:srgbClr val="00B050"/>
                    </a:solidFill>
                  </a:rPr>
                  <a:t>In real life, inefficiencies in how the relaxation of Y to X is coupled to other processes (say, building proteins) mean that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defines an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upper thermodynamic limit on the work available</a:t>
                </a:r>
                <a:r>
                  <a:rPr lang="en-US" sz="2400" dirty="0">
                    <a:solidFill>
                      <a:srgbClr val="00B050"/>
                    </a:solidFill>
                  </a:rPr>
                  <a:t>: |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𝒂𝒄𝒕𝒖𝒂𝒍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≤|∆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7327AE-EA80-69E3-175E-5097F7A4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" y="3436992"/>
                <a:ext cx="12084082" cy="3417346"/>
              </a:xfrm>
              <a:prstGeom prst="rect">
                <a:avLst/>
              </a:prstGeom>
              <a:blipFill>
                <a:blip r:embed="rId4"/>
                <a:stretch>
                  <a:fillRect l="-839" t="-148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/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system could do work on the surroundings in going from Y to 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6F5F-211B-E15E-1FEA-99CF418E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06" y="1129544"/>
                <a:ext cx="2547241" cy="1938992"/>
              </a:xfrm>
              <a:prstGeom prst="rect">
                <a:avLst/>
              </a:prstGeom>
              <a:blipFill>
                <a:blip r:embed="rId5"/>
                <a:stretch>
                  <a:fillRect l="-3483" t="-259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615C17E3-58C9-E881-DA38-F3F5AF104067}"/>
              </a:ext>
            </a:extLst>
          </p:cNvPr>
          <p:cNvSpPr/>
          <p:nvPr/>
        </p:nvSpPr>
        <p:spPr>
          <a:xfrm flipH="1" flipV="1">
            <a:off x="2409567" y="1109683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64D0B7-9469-563B-2545-B537476FF7F0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6692AF-C58D-4705-773C-4E210C2D1242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B91A87F-BA60-15B7-B8FA-1EDC540282F1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940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Non-PV work (of concentration)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F860B-E95A-0E29-3F89-E8E60F91B9BE}"/>
              </a:ext>
            </a:extLst>
          </p:cNvPr>
          <p:cNvSpPr txBox="1"/>
          <p:nvPr/>
        </p:nvSpPr>
        <p:spPr>
          <a:xfrm>
            <a:off x="211772" y="1135555"/>
            <a:ext cx="226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You’d have to do work on this system to get it from X to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2409567" y="696234"/>
            <a:ext cx="5744779" cy="2732766"/>
            <a:chOff x="4169787" y="696234"/>
            <a:chExt cx="5744779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169787" y="696234"/>
              <a:ext cx="5744779" cy="2732766"/>
              <a:chOff x="4135497" y="696234"/>
              <a:chExt cx="5744779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135497" y="696234"/>
                <a:ext cx="5744779" cy="2732766"/>
                <a:chOff x="2535297" y="558513"/>
                <a:chExt cx="5744779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5D8805F0-49D9-6E4C-B0BB-6D82C83F16BA}"/>
                    </a:ext>
                  </a:extLst>
                </p:cNvPr>
                <p:cNvSpPr/>
                <p:nvPr/>
              </p:nvSpPr>
              <p:spPr>
                <a:xfrm flipH="1" flipV="1">
                  <a:off x="2535297" y="971962"/>
                  <a:ext cx="1082852" cy="2121875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solidFill>
                    <a:schemeClr val="accent3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4F42753-462D-1A8B-6D93-117CE6D94CA2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23EC37-F778-EF5F-19CB-BEC07413D501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A48BA0-1257-70FC-BF77-4DEDFE43F55F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71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Non-PV work (of concentration)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F860B-E95A-0E29-3F89-E8E60F91B9BE}"/>
              </a:ext>
            </a:extLst>
          </p:cNvPr>
          <p:cNvSpPr txBox="1"/>
          <p:nvPr/>
        </p:nvSpPr>
        <p:spPr>
          <a:xfrm>
            <a:off x="211772" y="1135555"/>
            <a:ext cx="226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You’d have to do work on this system to get it from X to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3209122" y="696234"/>
            <a:ext cx="4945224" cy="2732766"/>
            <a:chOff x="4969342" y="696234"/>
            <a:chExt cx="4945224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969342" y="696234"/>
              <a:ext cx="4945224" cy="2732766"/>
              <a:chOff x="4935052" y="696234"/>
              <a:chExt cx="4945224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935052" y="696234"/>
                <a:ext cx="4945224" cy="2732766"/>
                <a:chOff x="3334852" y="558513"/>
                <a:chExt cx="4945224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354330" y="3878089"/>
                <a:ext cx="11601450" cy="2630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There’s no change in volume here, so there’s </a:t>
                </a:r>
                <a:r>
                  <a:rPr lang="en-US" sz="2400" b="1" dirty="0"/>
                  <a:t>no</a:t>
                </a:r>
                <a:r>
                  <a:rPr lang="en-US" sz="2400" dirty="0"/>
                  <a:t> </a:t>
                </a:r>
                <a:r>
                  <a:rPr lang="en-US" sz="2400" b="1" dirty="0"/>
                  <a:t>expansion work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sz="2400" dirty="0"/>
                  <a:t>). But there is </a:t>
                </a:r>
                <a:r>
                  <a:rPr lang="en-US" sz="2400" i="1" dirty="0"/>
                  <a:t>some</a:t>
                </a:r>
                <a:r>
                  <a:rPr lang="en-US" sz="2400" dirty="0"/>
                  <a:t> kind of work, right? We’ll call it </a:t>
                </a:r>
                <a:r>
                  <a:rPr lang="en-US" sz="2400" b="1" dirty="0"/>
                  <a:t>non-PV work of concentration</a:t>
                </a:r>
                <a:r>
                  <a:rPr lang="en-US" sz="2400" dirty="0"/>
                  <a:t>. Turns out this can be calculated by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𝒅𝒄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It’s kind of like there’s a “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force</a:t>
                </a:r>
                <a:r>
                  <a:rPr lang="en-US" sz="2400" dirty="0"/>
                  <a:t>” that we’re pushing through.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" y="3878089"/>
                <a:ext cx="11601450" cy="2630400"/>
              </a:xfrm>
              <a:prstGeom prst="rect">
                <a:avLst/>
              </a:prstGeom>
              <a:blipFill>
                <a:blip r:embed="rId3"/>
                <a:stretch>
                  <a:fillRect l="-765" t="-1442" b="-4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EB778608-3B2D-61C3-1404-1C82C78582C9}"/>
              </a:ext>
            </a:extLst>
          </p:cNvPr>
          <p:cNvSpPr/>
          <p:nvPr/>
        </p:nvSpPr>
        <p:spPr>
          <a:xfrm flipH="1" flipV="1">
            <a:off x="2409567" y="1109683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9EAAE8-9B60-10C4-A9A6-A00D426F25FE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A43B3B-37E8-3519-633F-06867FD6F1D7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AD0BCCF-91BD-EFD4-51B3-86D11BEE4BB5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7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Non-PV work (of concentration)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F860B-E95A-0E29-3F89-E8E60F91B9BE}"/>
              </a:ext>
            </a:extLst>
          </p:cNvPr>
          <p:cNvSpPr txBox="1"/>
          <p:nvPr/>
        </p:nvSpPr>
        <p:spPr>
          <a:xfrm>
            <a:off x="211772" y="1135555"/>
            <a:ext cx="22685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You’d have to do work on this system to get it from X to 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5D7602-BE46-7BDD-DFA0-11967BB35E45}"/>
              </a:ext>
            </a:extLst>
          </p:cNvPr>
          <p:cNvGrpSpPr/>
          <p:nvPr/>
        </p:nvGrpSpPr>
        <p:grpSpPr>
          <a:xfrm>
            <a:off x="3209122" y="696234"/>
            <a:ext cx="4945224" cy="2732766"/>
            <a:chOff x="4969342" y="696234"/>
            <a:chExt cx="4945224" cy="27327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CD4584-B51D-D2E2-7149-1B4688EA8991}"/>
                </a:ext>
              </a:extLst>
            </p:cNvPr>
            <p:cNvGrpSpPr/>
            <p:nvPr/>
          </p:nvGrpSpPr>
          <p:grpSpPr>
            <a:xfrm>
              <a:off x="4969342" y="696234"/>
              <a:ext cx="4945224" cy="2732766"/>
              <a:chOff x="4935052" y="696234"/>
              <a:chExt cx="4945224" cy="273276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492093F-1560-D085-0ED2-F85A8C004ABD}"/>
                  </a:ext>
                </a:extLst>
              </p:cNvPr>
              <p:cNvGrpSpPr/>
              <p:nvPr/>
            </p:nvGrpSpPr>
            <p:grpSpPr>
              <a:xfrm>
                <a:off x="4935052" y="696234"/>
                <a:ext cx="4945224" cy="2732766"/>
                <a:chOff x="3334852" y="558513"/>
                <a:chExt cx="4945224" cy="273276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D4D0B35-4B83-E84C-ACBC-CF451B248B95}"/>
                    </a:ext>
                  </a:extLst>
                </p:cNvPr>
                <p:cNvGrpSpPr/>
                <p:nvPr/>
              </p:nvGrpSpPr>
              <p:grpSpPr>
                <a:xfrm>
                  <a:off x="3334852" y="2066669"/>
                  <a:ext cx="4945224" cy="1224610"/>
                  <a:chOff x="3361761" y="536623"/>
                  <a:chExt cx="4945224" cy="1224610"/>
                </a:xfrm>
              </p:grpSpPr>
              <p:sp>
                <p:nvSpPr>
                  <p:cNvPr id="10" name="Frame 9">
                    <a:extLst>
                      <a:ext uri="{FF2B5EF4-FFF2-40B4-BE49-F238E27FC236}">
                        <a16:creationId xmlns:a16="http://schemas.microsoft.com/office/drawing/2014/main" id="{00449F3D-4C43-C24E-A5EA-12EFB337720C}"/>
                      </a:ext>
                    </a:extLst>
                  </p:cNvPr>
                  <p:cNvSpPr/>
                  <p:nvPr/>
                </p:nvSpPr>
                <p:spPr>
                  <a:xfrm>
                    <a:off x="3361761" y="54338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0C600D7-678B-F341-9E2C-13EDEC848B39}"/>
                      </a:ext>
                    </a:extLst>
                  </p:cNvPr>
                  <p:cNvSpPr/>
                  <p:nvPr/>
                </p:nvSpPr>
                <p:spPr>
                  <a:xfrm>
                    <a:off x="3900109" y="101771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4D9673C-0718-7548-8F3A-393AC320A1D9}"/>
                      </a:ext>
                    </a:extLst>
                  </p:cNvPr>
                  <p:cNvSpPr/>
                  <p:nvPr/>
                </p:nvSpPr>
                <p:spPr>
                  <a:xfrm>
                    <a:off x="7150271" y="8615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7FF008F-6420-2442-844B-CFB49351C419}"/>
                      </a:ext>
                    </a:extLst>
                  </p:cNvPr>
                  <p:cNvSpPr/>
                  <p:nvPr/>
                </p:nvSpPr>
                <p:spPr>
                  <a:xfrm>
                    <a:off x="6257851" y="1400769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B880E680-53F3-FB44-AB31-E9BFA2559BD1}"/>
                      </a:ext>
                    </a:extLst>
                  </p:cNvPr>
                  <p:cNvSpPr/>
                  <p:nvPr/>
                </p:nvSpPr>
                <p:spPr>
                  <a:xfrm>
                    <a:off x="5202775" y="118069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EB47B50-B75A-F84F-81C7-B69869B9C349}"/>
                      </a:ext>
                    </a:extLst>
                  </p:cNvPr>
                  <p:cNvSpPr/>
                  <p:nvPr/>
                </p:nvSpPr>
                <p:spPr>
                  <a:xfrm>
                    <a:off x="5721521" y="72434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8433F3BB-C271-0E41-9C56-F4385DD82C23}"/>
                      </a:ext>
                    </a:extLst>
                  </p:cNvPr>
                  <p:cNvSpPr/>
                  <p:nvPr/>
                </p:nvSpPr>
                <p:spPr>
                  <a:xfrm>
                    <a:off x="7759871" y="147110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68BF56-9385-F946-8446-FEA71FF9E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2272" y="536623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“X”</a:t>
                    </a:r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BA41C4E-714D-3F4E-A4E9-41067B92A374}"/>
                    </a:ext>
                  </a:extLst>
                </p:cNvPr>
                <p:cNvGrpSpPr/>
                <p:nvPr/>
              </p:nvGrpSpPr>
              <p:grpSpPr>
                <a:xfrm>
                  <a:off x="3334852" y="558513"/>
                  <a:ext cx="4945224" cy="1222949"/>
                  <a:chOff x="3361761" y="2217794"/>
                  <a:chExt cx="4945224" cy="1222949"/>
                </a:xfrm>
              </p:grpSpPr>
              <p:sp>
                <p:nvSpPr>
                  <p:cNvPr id="11" name="Frame 10">
                    <a:extLst>
                      <a:ext uri="{FF2B5EF4-FFF2-40B4-BE49-F238E27FC236}">
                        <a16:creationId xmlns:a16="http://schemas.microsoft.com/office/drawing/2014/main" id="{14768F63-20E6-A54E-A74A-B8D4938A0C59}"/>
                      </a:ext>
                    </a:extLst>
                  </p:cNvPr>
                  <p:cNvSpPr/>
                  <p:nvPr/>
                </p:nvSpPr>
                <p:spPr>
                  <a:xfrm>
                    <a:off x="3361761" y="2222898"/>
                    <a:ext cx="4945224" cy="1217845"/>
                  </a:xfrm>
                  <a:prstGeom prst="frame">
                    <a:avLst>
                      <a:gd name="adj1" fmla="val 330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942454F-E5F0-334A-A8BD-4E4CD77BE88E}"/>
                      </a:ext>
                    </a:extLst>
                  </p:cNvPr>
                  <p:cNvSpPr/>
                  <p:nvPr/>
                </p:nvSpPr>
                <p:spPr>
                  <a:xfrm>
                    <a:off x="7521031" y="2448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6DD2079-8174-4742-965A-B9AA5FB7CBD0}"/>
                      </a:ext>
                    </a:extLst>
                  </p:cNvPr>
                  <p:cNvSpPr/>
                  <p:nvPr/>
                </p:nvSpPr>
                <p:spPr>
                  <a:xfrm>
                    <a:off x="6482322" y="2880946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98392AA-EFB7-CC47-9179-D3D987E40F3B}"/>
                      </a:ext>
                    </a:extLst>
                  </p:cNvPr>
                  <p:cNvSpPr/>
                  <p:nvPr/>
                </p:nvSpPr>
                <p:spPr>
                  <a:xfrm>
                    <a:off x="7861186" y="2576511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5DC4303A-7F32-0640-A0DC-3A663EC358D2}"/>
                      </a:ext>
                    </a:extLst>
                  </p:cNvPr>
                  <p:cNvSpPr/>
                  <p:nvPr/>
                </p:nvSpPr>
                <p:spPr>
                  <a:xfrm>
                    <a:off x="8102720" y="2920212"/>
                    <a:ext cx="93306" cy="10263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889F7D70-0010-0A42-AF5D-2BF52C05FEA5}"/>
                      </a:ext>
                    </a:extLst>
                  </p:cNvPr>
                  <p:cNvSpPr/>
                  <p:nvPr/>
                </p:nvSpPr>
                <p:spPr>
                  <a:xfrm>
                    <a:off x="5091359" y="30582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134173E-BC77-664A-AB39-EF1A80AE9750}"/>
                      </a:ext>
                    </a:extLst>
                  </p:cNvPr>
                  <p:cNvSpPr/>
                  <p:nvPr/>
                </p:nvSpPr>
                <p:spPr>
                  <a:xfrm>
                    <a:off x="7678349" y="3210627"/>
                    <a:ext cx="93306" cy="9330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8EC2F2-1B94-4D43-8568-4545028405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927" y="2217794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State “Y”</a:t>
                    </a:r>
                  </a:p>
                </p:txBody>
              </p:sp>
            </p:grp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BA6501-73E4-A7BC-CD26-F0C9E84A3489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BD3011-ADAA-0EAA-09CD-8950445ADC84}"/>
                </a:ext>
              </a:extLst>
            </p:cNvPr>
            <p:cNvSpPr/>
            <p:nvPr/>
          </p:nvSpPr>
          <p:spPr>
            <a:xfrm>
              <a:off x="5190137" y="309711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354330" y="3878089"/>
                <a:ext cx="11601450" cy="2630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There’s no change in volume here, so there’s </a:t>
                </a:r>
                <a:r>
                  <a:rPr lang="en-US" sz="2400" b="1" dirty="0"/>
                  <a:t>no</a:t>
                </a:r>
                <a:r>
                  <a:rPr lang="en-US" sz="2400" dirty="0"/>
                  <a:t> </a:t>
                </a:r>
                <a:r>
                  <a:rPr lang="en-US" sz="2400" b="1" dirty="0"/>
                  <a:t>expansion work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sz="2400" dirty="0"/>
                  <a:t>). But there is </a:t>
                </a:r>
                <a:r>
                  <a:rPr lang="en-US" sz="2400" i="1" dirty="0"/>
                  <a:t>some</a:t>
                </a:r>
                <a:r>
                  <a:rPr lang="en-US" sz="2400" dirty="0"/>
                  <a:t> kind of work, right? We’ll call it </a:t>
                </a:r>
                <a:r>
                  <a:rPr lang="en-US" sz="2400" b="1" dirty="0"/>
                  <a:t>non-PV work of concentration</a:t>
                </a:r>
                <a:r>
                  <a:rPr lang="en-US" sz="2400" dirty="0"/>
                  <a:t>. Turns out this can be calculated by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𝒅𝒄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It’s kind of like there’s a “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force</a:t>
                </a:r>
                <a:r>
                  <a:rPr lang="en-US" sz="2400" dirty="0"/>
                  <a:t>” that we’re pushing through.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" y="3878089"/>
                <a:ext cx="11601450" cy="2630400"/>
              </a:xfrm>
              <a:prstGeom prst="rect">
                <a:avLst/>
              </a:prstGeom>
              <a:blipFill>
                <a:blip r:embed="rId3"/>
                <a:stretch>
                  <a:fillRect l="-765" t="-1442" b="-4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3B1B8FC-6420-F5F1-85B6-5274AB95B3E9}"/>
              </a:ext>
            </a:extLst>
          </p:cNvPr>
          <p:cNvSpPr/>
          <p:nvPr/>
        </p:nvSpPr>
        <p:spPr>
          <a:xfrm>
            <a:off x="6105212" y="4930345"/>
            <a:ext cx="569964" cy="881552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96B2CA6-2DA5-FDD3-7EA4-8B610F2C1668}"/>
              </a:ext>
            </a:extLst>
          </p:cNvPr>
          <p:cNvSpPr/>
          <p:nvPr/>
        </p:nvSpPr>
        <p:spPr>
          <a:xfrm flipH="1" flipV="1">
            <a:off x="2409567" y="1109683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832E77-53EA-C757-EAF2-9B4FADADA7BB}"/>
              </a:ext>
            </a:extLst>
          </p:cNvPr>
          <p:cNvGrpSpPr/>
          <p:nvPr/>
        </p:nvGrpSpPr>
        <p:grpSpPr>
          <a:xfrm>
            <a:off x="3251442" y="752413"/>
            <a:ext cx="4902904" cy="2628248"/>
            <a:chOff x="3251442" y="752413"/>
            <a:chExt cx="4902904" cy="26282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BD51EC-DF79-AD0B-9CD0-A941E7FB10A7}"/>
                </a:ext>
              </a:extLst>
            </p:cNvPr>
            <p:cNvSpPr/>
            <p:nvPr/>
          </p:nvSpPr>
          <p:spPr>
            <a:xfrm rot="16200000">
              <a:off x="5137022" y="-1133167"/>
              <a:ext cx="1131743" cy="49029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5000"/>
                  </a:schemeClr>
                </a:gs>
                <a:gs pos="100000">
                  <a:schemeClr val="tx1">
                    <a:alpha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DB0856-350E-AD75-E7E0-082AA3EA113A}"/>
                </a:ext>
              </a:extLst>
            </p:cNvPr>
            <p:cNvSpPr/>
            <p:nvPr/>
          </p:nvSpPr>
          <p:spPr>
            <a:xfrm rot="16200000">
              <a:off x="5137022" y="363338"/>
              <a:ext cx="1131743" cy="490290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7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the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110791" y="2125328"/>
                <a:ext cx="11601450" cy="1952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 small change in concentration like this, we have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𝒅𝒄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1" y="2125328"/>
                <a:ext cx="11601450" cy="1952201"/>
              </a:xfrm>
              <a:prstGeom prst="rect">
                <a:avLst/>
              </a:prstGeom>
              <a:blipFill>
                <a:blip r:embed="rId3"/>
                <a:stretch>
                  <a:fillRect l="-874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A95F50B-4869-4891-1458-4735E9E21CC3}"/>
              </a:ext>
            </a:extLst>
          </p:cNvPr>
          <p:cNvGrpSpPr/>
          <p:nvPr/>
        </p:nvGrpSpPr>
        <p:grpSpPr>
          <a:xfrm>
            <a:off x="3209122" y="701338"/>
            <a:ext cx="4945224" cy="1217845"/>
            <a:chOff x="3209122" y="701338"/>
            <a:chExt cx="4945224" cy="121784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8C4E2A-3DA5-DBAF-82F2-601A1CCBEC59}"/>
                </a:ext>
              </a:extLst>
            </p:cNvPr>
            <p:cNvGrpSpPr/>
            <p:nvPr/>
          </p:nvGrpSpPr>
          <p:grpSpPr>
            <a:xfrm>
              <a:off x="3209122" y="701338"/>
              <a:ext cx="4945224" cy="1217845"/>
              <a:chOff x="4935052" y="701338"/>
              <a:chExt cx="4945224" cy="121784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3519B30-9B41-3446-336D-0E815E5BF651}"/>
                  </a:ext>
                </a:extLst>
              </p:cNvPr>
              <p:cNvGrpSpPr/>
              <p:nvPr/>
            </p:nvGrpSpPr>
            <p:grpSpPr>
              <a:xfrm>
                <a:off x="4935052" y="701338"/>
                <a:ext cx="4945224" cy="1217845"/>
                <a:chOff x="3361761" y="2222898"/>
                <a:chExt cx="4945224" cy="1217845"/>
              </a:xfrm>
            </p:grpSpPr>
            <p:sp>
              <p:nvSpPr>
                <p:cNvPr id="49" name="Frame 48">
                  <a:extLst>
                    <a:ext uri="{FF2B5EF4-FFF2-40B4-BE49-F238E27FC236}">
                      <a16:creationId xmlns:a16="http://schemas.microsoft.com/office/drawing/2014/main" id="{68F2325A-D844-F32F-1268-A0DAE456A2EB}"/>
                    </a:ext>
                  </a:extLst>
                </p:cNvPr>
                <p:cNvSpPr/>
                <p:nvPr/>
              </p:nvSpPr>
              <p:spPr>
                <a:xfrm>
                  <a:off x="3361761" y="2222898"/>
                  <a:ext cx="4945224" cy="1217845"/>
                </a:xfrm>
                <a:prstGeom prst="frame">
                  <a:avLst>
                    <a:gd name="adj1" fmla="val 330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F55AB4C7-7AC1-9E4F-8A54-71AA904C09A0}"/>
                    </a:ext>
                  </a:extLst>
                </p:cNvPr>
                <p:cNvSpPr/>
                <p:nvPr/>
              </p:nvSpPr>
              <p:spPr>
                <a:xfrm>
                  <a:off x="7521031" y="2448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7760B0D-97F2-BBD7-683D-5CD8E314EAF3}"/>
                    </a:ext>
                  </a:extLst>
                </p:cNvPr>
                <p:cNvSpPr/>
                <p:nvPr/>
              </p:nvSpPr>
              <p:spPr>
                <a:xfrm>
                  <a:off x="6482322" y="2880946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742056C-E1B9-E68D-DC6D-7DC1E1A4F3D6}"/>
                    </a:ext>
                  </a:extLst>
                </p:cNvPr>
                <p:cNvSpPr/>
                <p:nvPr/>
              </p:nvSpPr>
              <p:spPr>
                <a:xfrm>
                  <a:off x="7861186" y="2576511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365B29E-B534-444B-2F23-E0A6F488541A}"/>
                    </a:ext>
                  </a:extLst>
                </p:cNvPr>
                <p:cNvSpPr/>
                <p:nvPr/>
              </p:nvSpPr>
              <p:spPr>
                <a:xfrm>
                  <a:off x="8102720" y="2920212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FA677E9-2C68-E222-4F01-2A11E64C4483}"/>
                    </a:ext>
                  </a:extLst>
                </p:cNvPr>
                <p:cNvSpPr/>
                <p:nvPr/>
              </p:nvSpPr>
              <p:spPr>
                <a:xfrm>
                  <a:off x="4359839" y="30582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510F305-BB81-58D5-5210-38819BDEB702}"/>
                    </a:ext>
                  </a:extLst>
                </p:cNvPr>
                <p:cNvSpPr/>
                <p:nvPr/>
              </p:nvSpPr>
              <p:spPr>
                <a:xfrm>
                  <a:off x="7678349" y="3210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87F65C9-D24F-B685-3081-FE99BDAD3441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39E6B8-4BD8-73FC-B408-3D01B2307B7C}"/>
                </a:ext>
              </a:extLst>
            </p:cNvPr>
            <p:cNvSpPr/>
            <p:nvPr/>
          </p:nvSpPr>
          <p:spPr>
            <a:xfrm>
              <a:off x="5864863" y="124889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EA5675-913C-2B58-C928-9E86A966E1F3}"/>
                </a:ext>
              </a:extLst>
            </p:cNvPr>
            <p:cNvCxnSpPr>
              <a:cxnSpLocks/>
            </p:cNvCxnSpPr>
            <p:nvPr/>
          </p:nvCxnSpPr>
          <p:spPr>
            <a:xfrm>
              <a:off x="4446270" y="1583320"/>
              <a:ext cx="62579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F7D2AF-D407-37E8-D837-02F92E4269C4}"/>
                </a:ext>
              </a:extLst>
            </p:cNvPr>
            <p:cNvSpPr/>
            <p:nvPr/>
          </p:nvSpPr>
          <p:spPr>
            <a:xfrm>
              <a:off x="5162823" y="1550192"/>
              <a:ext cx="93306" cy="93306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B02A77-AC34-F22E-8D51-EF1905AB6324}"/>
                  </a:ext>
                </a:extLst>
              </p:cNvPr>
              <p:cNvSpPr txBox="1"/>
              <p:nvPr/>
            </p:nvSpPr>
            <p:spPr>
              <a:xfrm>
                <a:off x="4280660" y="1528263"/>
                <a:ext cx="84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B02A77-AC34-F22E-8D51-EF1905AB6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660" y="1528263"/>
                <a:ext cx="8486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2EEC41F2-04C9-7042-DB2F-493ED0D0BC3B}"/>
              </a:ext>
            </a:extLst>
          </p:cNvPr>
          <p:cNvSpPr/>
          <p:nvPr/>
        </p:nvSpPr>
        <p:spPr>
          <a:xfrm rot="16200000">
            <a:off x="5137022" y="-1133167"/>
            <a:ext cx="1131743" cy="49029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5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the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110791" y="2125328"/>
                <a:ext cx="11601450" cy="2042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Therefore, for a bigger change, we’d need to integrate: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Let’s solve this integral …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1" y="2125328"/>
                <a:ext cx="11601450" cy="2042739"/>
              </a:xfrm>
              <a:prstGeom prst="rect">
                <a:avLst/>
              </a:prstGeom>
              <a:blipFill>
                <a:blip r:embed="rId3"/>
                <a:stretch>
                  <a:fillRect l="-874" t="-38889" b="-86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8012EF0-9C85-4159-42F1-0BAC3CD025FB}"/>
              </a:ext>
            </a:extLst>
          </p:cNvPr>
          <p:cNvGrpSpPr/>
          <p:nvPr/>
        </p:nvGrpSpPr>
        <p:grpSpPr>
          <a:xfrm>
            <a:off x="3209122" y="701338"/>
            <a:ext cx="5161932" cy="1217845"/>
            <a:chOff x="3209122" y="701338"/>
            <a:chExt cx="5161932" cy="12178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1E3397-9BA3-0F06-F606-4B0F2C6256B2}"/>
                </a:ext>
              </a:extLst>
            </p:cNvPr>
            <p:cNvGrpSpPr/>
            <p:nvPr/>
          </p:nvGrpSpPr>
          <p:grpSpPr>
            <a:xfrm>
              <a:off x="3209122" y="701338"/>
              <a:ext cx="4945224" cy="1217845"/>
              <a:chOff x="4935052" y="701338"/>
              <a:chExt cx="4945224" cy="1217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A400DD4-ABFE-35E0-85E2-E574808D2EF3}"/>
                  </a:ext>
                </a:extLst>
              </p:cNvPr>
              <p:cNvGrpSpPr/>
              <p:nvPr/>
            </p:nvGrpSpPr>
            <p:grpSpPr>
              <a:xfrm>
                <a:off x="4935052" y="701338"/>
                <a:ext cx="4945224" cy="1217845"/>
                <a:chOff x="3361761" y="2222898"/>
                <a:chExt cx="4945224" cy="1217845"/>
              </a:xfrm>
            </p:grpSpPr>
            <p:sp>
              <p:nvSpPr>
                <p:cNvPr id="24" name="Frame 23">
                  <a:extLst>
                    <a:ext uri="{FF2B5EF4-FFF2-40B4-BE49-F238E27FC236}">
                      <a16:creationId xmlns:a16="http://schemas.microsoft.com/office/drawing/2014/main" id="{3DA612B9-E200-A354-E5FE-E0901260C4A6}"/>
                    </a:ext>
                  </a:extLst>
                </p:cNvPr>
                <p:cNvSpPr/>
                <p:nvPr/>
              </p:nvSpPr>
              <p:spPr>
                <a:xfrm>
                  <a:off x="3361761" y="2222898"/>
                  <a:ext cx="4945224" cy="1217845"/>
                </a:xfrm>
                <a:prstGeom prst="frame">
                  <a:avLst>
                    <a:gd name="adj1" fmla="val 330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CC5E4E-1901-85B0-D3F0-12F0B1EC651D}"/>
                    </a:ext>
                  </a:extLst>
                </p:cNvPr>
                <p:cNvSpPr/>
                <p:nvPr/>
              </p:nvSpPr>
              <p:spPr>
                <a:xfrm>
                  <a:off x="7521031" y="2448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711E907-C059-6441-8982-DD419CBE4E8C}"/>
                    </a:ext>
                  </a:extLst>
                </p:cNvPr>
                <p:cNvSpPr/>
                <p:nvPr/>
              </p:nvSpPr>
              <p:spPr>
                <a:xfrm>
                  <a:off x="6482322" y="2880946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94FD037-07E3-662C-95A6-D61B6D4A7535}"/>
                    </a:ext>
                  </a:extLst>
                </p:cNvPr>
                <p:cNvSpPr/>
                <p:nvPr/>
              </p:nvSpPr>
              <p:spPr>
                <a:xfrm>
                  <a:off x="7861186" y="2576511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A918EC0-57E2-BB1D-7397-199840144C38}"/>
                    </a:ext>
                  </a:extLst>
                </p:cNvPr>
                <p:cNvSpPr/>
                <p:nvPr/>
              </p:nvSpPr>
              <p:spPr>
                <a:xfrm>
                  <a:off x="8102720" y="2920212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6B8AEF-38B6-E8CB-B8A3-B9D66553FF79}"/>
                    </a:ext>
                  </a:extLst>
                </p:cNvPr>
                <p:cNvSpPr/>
                <p:nvPr/>
              </p:nvSpPr>
              <p:spPr>
                <a:xfrm>
                  <a:off x="4359839" y="30582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6795409-9C3E-C8A9-C7DE-56A47A6EF024}"/>
                    </a:ext>
                  </a:extLst>
                </p:cNvPr>
                <p:cNvSpPr/>
                <p:nvPr/>
              </p:nvSpPr>
              <p:spPr>
                <a:xfrm>
                  <a:off x="7678349" y="3210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75B883-230B-38FE-5FD8-69EFBF03922B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/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076998-26F9-C30B-121C-BBEF78E5D18C}"/>
                </a:ext>
              </a:extLst>
            </p:cNvPr>
            <p:cNvSpPr/>
            <p:nvPr/>
          </p:nvSpPr>
          <p:spPr>
            <a:xfrm>
              <a:off x="5864863" y="124889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340670-54EB-72E9-CA6C-68111EBB83DF}"/>
                </a:ext>
              </a:extLst>
            </p:cNvPr>
            <p:cNvCxnSpPr>
              <a:cxnSpLocks/>
            </p:cNvCxnSpPr>
            <p:nvPr/>
          </p:nvCxnSpPr>
          <p:spPr>
            <a:xfrm>
              <a:off x="4446270" y="1583320"/>
              <a:ext cx="31727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7D828E-6370-4A63-A8B6-DC4DEEA2F184}"/>
                </a:ext>
              </a:extLst>
            </p:cNvPr>
            <p:cNvSpPr/>
            <p:nvPr/>
          </p:nvSpPr>
          <p:spPr>
            <a:xfrm>
              <a:off x="7706959" y="1550192"/>
              <a:ext cx="93306" cy="93306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/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4C585AD-FBF4-A178-4A97-CF3FEC7126DF}"/>
              </a:ext>
            </a:extLst>
          </p:cNvPr>
          <p:cNvSpPr/>
          <p:nvPr/>
        </p:nvSpPr>
        <p:spPr>
          <a:xfrm rot="16200000">
            <a:off x="5137022" y="-1133167"/>
            <a:ext cx="1131743" cy="49029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the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110791" y="2125328"/>
                <a:ext cx="11601450" cy="3110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Therefore, for a bigger change, we’d need to integrate: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Let’s solve this integral …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1" y="2125328"/>
                <a:ext cx="11601450" cy="3110339"/>
              </a:xfrm>
              <a:prstGeom prst="rect">
                <a:avLst/>
              </a:prstGeom>
              <a:blipFill>
                <a:blip r:embed="rId3"/>
                <a:stretch>
                  <a:fillRect l="-874" t="-25610" b="-2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8012EF0-9C85-4159-42F1-0BAC3CD025FB}"/>
              </a:ext>
            </a:extLst>
          </p:cNvPr>
          <p:cNvGrpSpPr/>
          <p:nvPr/>
        </p:nvGrpSpPr>
        <p:grpSpPr>
          <a:xfrm>
            <a:off x="3209122" y="701338"/>
            <a:ext cx="5161932" cy="1217845"/>
            <a:chOff x="3209122" y="701338"/>
            <a:chExt cx="5161932" cy="12178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1E3397-9BA3-0F06-F606-4B0F2C6256B2}"/>
                </a:ext>
              </a:extLst>
            </p:cNvPr>
            <p:cNvGrpSpPr/>
            <p:nvPr/>
          </p:nvGrpSpPr>
          <p:grpSpPr>
            <a:xfrm>
              <a:off x="3209122" y="701338"/>
              <a:ext cx="4945224" cy="1217845"/>
              <a:chOff x="4935052" y="701338"/>
              <a:chExt cx="4945224" cy="1217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A400DD4-ABFE-35E0-85E2-E574808D2EF3}"/>
                  </a:ext>
                </a:extLst>
              </p:cNvPr>
              <p:cNvGrpSpPr/>
              <p:nvPr/>
            </p:nvGrpSpPr>
            <p:grpSpPr>
              <a:xfrm>
                <a:off x="4935052" y="701338"/>
                <a:ext cx="4945224" cy="1217845"/>
                <a:chOff x="3361761" y="2222898"/>
                <a:chExt cx="4945224" cy="1217845"/>
              </a:xfrm>
            </p:grpSpPr>
            <p:sp>
              <p:nvSpPr>
                <p:cNvPr id="24" name="Frame 23">
                  <a:extLst>
                    <a:ext uri="{FF2B5EF4-FFF2-40B4-BE49-F238E27FC236}">
                      <a16:creationId xmlns:a16="http://schemas.microsoft.com/office/drawing/2014/main" id="{3DA612B9-E200-A354-E5FE-E0901260C4A6}"/>
                    </a:ext>
                  </a:extLst>
                </p:cNvPr>
                <p:cNvSpPr/>
                <p:nvPr/>
              </p:nvSpPr>
              <p:spPr>
                <a:xfrm>
                  <a:off x="3361761" y="2222898"/>
                  <a:ext cx="4945224" cy="1217845"/>
                </a:xfrm>
                <a:prstGeom prst="frame">
                  <a:avLst>
                    <a:gd name="adj1" fmla="val 330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CC5E4E-1901-85B0-D3F0-12F0B1EC651D}"/>
                    </a:ext>
                  </a:extLst>
                </p:cNvPr>
                <p:cNvSpPr/>
                <p:nvPr/>
              </p:nvSpPr>
              <p:spPr>
                <a:xfrm>
                  <a:off x="7521031" y="2448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711E907-C059-6441-8982-DD419CBE4E8C}"/>
                    </a:ext>
                  </a:extLst>
                </p:cNvPr>
                <p:cNvSpPr/>
                <p:nvPr/>
              </p:nvSpPr>
              <p:spPr>
                <a:xfrm>
                  <a:off x="6482322" y="2880946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94FD037-07E3-662C-95A6-D61B6D4A7535}"/>
                    </a:ext>
                  </a:extLst>
                </p:cNvPr>
                <p:cNvSpPr/>
                <p:nvPr/>
              </p:nvSpPr>
              <p:spPr>
                <a:xfrm>
                  <a:off x="7861186" y="2576511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A918EC0-57E2-BB1D-7397-199840144C38}"/>
                    </a:ext>
                  </a:extLst>
                </p:cNvPr>
                <p:cNvSpPr/>
                <p:nvPr/>
              </p:nvSpPr>
              <p:spPr>
                <a:xfrm>
                  <a:off x="8102720" y="2920212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6B8AEF-38B6-E8CB-B8A3-B9D66553FF79}"/>
                    </a:ext>
                  </a:extLst>
                </p:cNvPr>
                <p:cNvSpPr/>
                <p:nvPr/>
              </p:nvSpPr>
              <p:spPr>
                <a:xfrm>
                  <a:off x="4359839" y="30582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6795409-9C3E-C8A9-C7DE-56A47A6EF024}"/>
                    </a:ext>
                  </a:extLst>
                </p:cNvPr>
                <p:cNvSpPr/>
                <p:nvPr/>
              </p:nvSpPr>
              <p:spPr>
                <a:xfrm>
                  <a:off x="7678349" y="3210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75B883-230B-38FE-5FD8-69EFBF03922B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/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076998-26F9-C30B-121C-BBEF78E5D18C}"/>
                </a:ext>
              </a:extLst>
            </p:cNvPr>
            <p:cNvSpPr/>
            <p:nvPr/>
          </p:nvSpPr>
          <p:spPr>
            <a:xfrm>
              <a:off x="5864863" y="124889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340670-54EB-72E9-CA6C-68111EBB83DF}"/>
                </a:ext>
              </a:extLst>
            </p:cNvPr>
            <p:cNvCxnSpPr>
              <a:cxnSpLocks/>
            </p:cNvCxnSpPr>
            <p:nvPr/>
          </p:nvCxnSpPr>
          <p:spPr>
            <a:xfrm>
              <a:off x="4446270" y="1583320"/>
              <a:ext cx="31727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7D828E-6370-4A63-A8B6-DC4DEEA2F184}"/>
                </a:ext>
              </a:extLst>
            </p:cNvPr>
            <p:cNvSpPr/>
            <p:nvPr/>
          </p:nvSpPr>
          <p:spPr>
            <a:xfrm>
              <a:off x="7706959" y="1550192"/>
              <a:ext cx="93306" cy="93306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/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EA87D7D-B51C-771B-C12F-36A851ACB836}"/>
              </a:ext>
            </a:extLst>
          </p:cNvPr>
          <p:cNvSpPr/>
          <p:nvPr/>
        </p:nvSpPr>
        <p:spPr>
          <a:xfrm rot="16200000">
            <a:off x="5137022" y="-1133167"/>
            <a:ext cx="1131743" cy="49029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the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110791" y="2125328"/>
                <a:ext cx="11601450" cy="4016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Therefore, for a bigger change, we’d need to integrate: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Let’s solve this integral …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On Friday we said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𝑹𝑻𝒍𝒏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(apparently)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1" y="2125328"/>
                <a:ext cx="11601450" cy="4016292"/>
              </a:xfrm>
              <a:prstGeom prst="rect">
                <a:avLst/>
              </a:prstGeom>
              <a:blipFill>
                <a:blip r:embed="rId3"/>
                <a:stretch>
                  <a:fillRect l="-874" t="-19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8012EF0-9C85-4159-42F1-0BAC3CD025FB}"/>
              </a:ext>
            </a:extLst>
          </p:cNvPr>
          <p:cNvGrpSpPr/>
          <p:nvPr/>
        </p:nvGrpSpPr>
        <p:grpSpPr>
          <a:xfrm>
            <a:off x="3209122" y="701338"/>
            <a:ext cx="5161932" cy="1217845"/>
            <a:chOff x="3209122" y="701338"/>
            <a:chExt cx="5161932" cy="12178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1E3397-9BA3-0F06-F606-4B0F2C6256B2}"/>
                </a:ext>
              </a:extLst>
            </p:cNvPr>
            <p:cNvGrpSpPr/>
            <p:nvPr/>
          </p:nvGrpSpPr>
          <p:grpSpPr>
            <a:xfrm>
              <a:off x="3209122" y="701338"/>
              <a:ext cx="4945224" cy="1217845"/>
              <a:chOff x="4935052" y="701338"/>
              <a:chExt cx="4945224" cy="1217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A400DD4-ABFE-35E0-85E2-E574808D2EF3}"/>
                  </a:ext>
                </a:extLst>
              </p:cNvPr>
              <p:cNvGrpSpPr/>
              <p:nvPr/>
            </p:nvGrpSpPr>
            <p:grpSpPr>
              <a:xfrm>
                <a:off x="4935052" y="701338"/>
                <a:ext cx="4945224" cy="1217845"/>
                <a:chOff x="3361761" y="2222898"/>
                <a:chExt cx="4945224" cy="1217845"/>
              </a:xfrm>
            </p:grpSpPr>
            <p:sp>
              <p:nvSpPr>
                <p:cNvPr id="24" name="Frame 23">
                  <a:extLst>
                    <a:ext uri="{FF2B5EF4-FFF2-40B4-BE49-F238E27FC236}">
                      <a16:creationId xmlns:a16="http://schemas.microsoft.com/office/drawing/2014/main" id="{3DA612B9-E200-A354-E5FE-E0901260C4A6}"/>
                    </a:ext>
                  </a:extLst>
                </p:cNvPr>
                <p:cNvSpPr/>
                <p:nvPr/>
              </p:nvSpPr>
              <p:spPr>
                <a:xfrm>
                  <a:off x="3361761" y="2222898"/>
                  <a:ext cx="4945224" cy="1217845"/>
                </a:xfrm>
                <a:prstGeom prst="frame">
                  <a:avLst>
                    <a:gd name="adj1" fmla="val 330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CC5E4E-1901-85B0-D3F0-12F0B1EC651D}"/>
                    </a:ext>
                  </a:extLst>
                </p:cNvPr>
                <p:cNvSpPr/>
                <p:nvPr/>
              </p:nvSpPr>
              <p:spPr>
                <a:xfrm>
                  <a:off x="7521031" y="2448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711E907-C059-6441-8982-DD419CBE4E8C}"/>
                    </a:ext>
                  </a:extLst>
                </p:cNvPr>
                <p:cNvSpPr/>
                <p:nvPr/>
              </p:nvSpPr>
              <p:spPr>
                <a:xfrm>
                  <a:off x="6482322" y="2880946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94FD037-07E3-662C-95A6-D61B6D4A7535}"/>
                    </a:ext>
                  </a:extLst>
                </p:cNvPr>
                <p:cNvSpPr/>
                <p:nvPr/>
              </p:nvSpPr>
              <p:spPr>
                <a:xfrm>
                  <a:off x="7861186" y="2576511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A918EC0-57E2-BB1D-7397-199840144C38}"/>
                    </a:ext>
                  </a:extLst>
                </p:cNvPr>
                <p:cNvSpPr/>
                <p:nvPr/>
              </p:nvSpPr>
              <p:spPr>
                <a:xfrm>
                  <a:off x="8102720" y="2920212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6B8AEF-38B6-E8CB-B8A3-B9D66553FF79}"/>
                    </a:ext>
                  </a:extLst>
                </p:cNvPr>
                <p:cNvSpPr/>
                <p:nvPr/>
              </p:nvSpPr>
              <p:spPr>
                <a:xfrm>
                  <a:off x="4359839" y="30582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6795409-9C3E-C8A9-C7DE-56A47A6EF024}"/>
                    </a:ext>
                  </a:extLst>
                </p:cNvPr>
                <p:cNvSpPr/>
                <p:nvPr/>
              </p:nvSpPr>
              <p:spPr>
                <a:xfrm>
                  <a:off x="7678349" y="3210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75B883-230B-38FE-5FD8-69EFBF03922B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/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076998-26F9-C30B-121C-BBEF78E5D18C}"/>
                </a:ext>
              </a:extLst>
            </p:cNvPr>
            <p:cNvSpPr/>
            <p:nvPr/>
          </p:nvSpPr>
          <p:spPr>
            <a:xfrm>
              <a:off x="5864863" y="124889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340670-54EB-72E9-CA6C-68111EBB83DF}"/>
                </a:ext>
              </a:extLst>
            </p:cNvPr>
            <p:cNvCxnSpPr>
              <a:cxnSpLocks/>
            </p:cNvCxnSpPr>
            <p:nvPr/>
          </p:nvCxnSpPr>
          <p:spPr>
            <a:xfrm>
              <a:off x="4446270" y="1583320"/>
              <a:ext cx="31727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7D828E-6370-4A63-A8B6-DC4DEEA2F184}"/>
                </a:ext>
              </a:extLst>
            </p:cNvPr>
            <p:cNvSpPr/>
            <p:nvPr/>
          </p:nvSpPr>
          <p:spPr>
            <a:xfrm>
              <a:off x="7706959" y="1550192"/>
              <a:ext cx="93306" cy="93306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/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0A802D6-ED1A-D1F9-8DDB-6E3B7FE0FBCB}"/>
              </a:ext>
            </a:extLst>
          </p:cNvPr>
          <p:cNvSpPr/>
          <p:nvPr/>
        </p:nvSpPr>
        <p:spPr>
          <a:xfrm rot="16200000">
            <a:off x="5137022" y="-1133167"/>
            <a:ext cx="1131743" cy="49029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the non-PV work of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/>
              <p:nvPr/>
            </p:nvSpPr>
            <p:spPr>
              <a:xfrm>
                <a:off x="110791" y="2125328"/>
                <a:ext cx="11601450" cy="438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Therefore, for a bigger change, we’d need to integrate: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Let’s solve this integral …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On Friday we said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𝑹𝑻𝒍𝒏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(apparently)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dirty="0"/>
                  <a:t>. This would work even if the “path” led across (say) a mitochondrial cell wall.</a:t>
                </a:r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A2CB77-A143-8B64-1113-83B95CDBA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1" y="2125328"/>
                <a:ext cx="11601450" cy="4385624"/>
              </a:xfrm>
              <a:prstGeom prst="rect">
                <a:avLst/>
              </a:prstGeom>
              <a:blipFill>
                <a:blip r:embed="rId3"/>
                <a:stretch>
                  <a:fillRect l="-874" t="-18208" b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8012EF0-9C85-4159-42F1-0BAC3CD025FB}"/>
              </a:ext>
            </a:extLst>
          </p:cNvPr>
          <p:cNvGrpSpPr/>
          <p:nvPr/>
        </p:nvGrpSpPr>
        <p:grpSpPr>
          <a:xfrm>
            <a:off x="3209122" y="701338"/>
            <a:ext cx="5161932" cy="1217845"/>
            <a:chOff x="3209122" y="701338"/>
            <a:chExt cx="5161932" cy="12178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1E3397-9BA3-0F06-F606-4B0F2C6256B2}"/>
                </a:ext>
              </a:extLst>
            </p:cNvPr>
            <p:cNvGrpSpPr/>
            <p:nvPr/>
          </p:nvGrpSpPr>
          <p:grpSpPr>
            <a:xfrm>
              <a:off x="3209122" y="701338"/>
              <a:ext cx="4945224" cy="1217845"/>
              <a:chOff x="4935052" y="701338"/>
              <a:chExt cx="4945224" cy="121784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A400DD4-ABFE-35E0-85E2-E574808D2EF3}"/>
                  </a:ext>
                </a:extLst>
              </p:cNvPr>
              <p:cNvGrpSpPr/>
              <p:nvPr/>
            </p:nvGrpSpPr>
            <p:grpSpPr>
              <a:xfrm>
                <a:off x="4935052" y="701338"/>
                <a:ext cx="4945224" cy="1217845"/>
                <a:chOff x="3361761" y="2222898"/>
                <a:chExt cx="4945224" cy="1217845"/>
              </a:xfrm>
            </p:grpSpPr>
            <p:sp>
              <p:nvSpPr>
                <p:cNvPr id="24" name="Frame 23">
                  <a:extLst>
                    <a:ext uri="{FF2B5EF4-FFF2-40B4-BE49-F238E27FC236}">
                      <a16:creationId xmlns:a16="http://schemas.microsoft.com/office/drawing/2014/main" id="{3DA612B9-E200-A354-E5FE-E0901260C4A6}"/>
                    </a:ext>
                  </a:extLst>
                </p:cNvPr>
                <p:cNvSpPr/>
                <p:nvPr/>
              </p:nvSpPr>
              <p:spPr>
                <a:xfrm>
                  <a:off x="3361761" y="2222898"/>
                  <a:ext cx="4945224" cy="1217845"/>
                </a:xfrm>
                <a:prstGeom prst="frame">
                  <a:avLst>
                    <a:gd name="adj1" fmla="val 330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3CC5E4E-1901-85B0-D3F0-12F0B1EC651D}"/>
                    </a:ext>
                  </a:extLst>
                </p:cNvPr>
                <p:cNvSpPr/>
                <p:nvPr/>
              </p:nvSpPr>
              <p:spPr>
                <a:xfrm>
                  <a:off x="7521031" y="2448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94FD037-07E3-662C-95A6-D61B6D4A7535}"/>
                    </a:ext>
                  </a:extLst>
                </p:cNvPr>
                <p:cNvSpPr/>
                <p:nvPr/>
              </p:nvSpPr>
              <p:spPr>
                <a:xfrm>
                  <a:off x="7861186" y="2576511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A918EC0-57E2-BB1D-7397-199840144C38}"/>
                    </a:ext>
                  </a:extLst>
                </p:cNvPr>
                <p:cNvSpPr/>
                <p:nvPr/>
              </p:nvSpPr>
              <p:spPr>
                <a:xfrm>
                  <a:off x="8102720" y="2920212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6B8AEF-38B6-E8CB-B8A3-B9D66553FF79}"/>
                    </a:ext>
                  </a:extLst>
                </p:cNvPr>
                <p:cNvSpPr/>
                <p:nvPr/>
              </p:nvSpPr>
              <p:spPr>
                <a:xfrm>
                  <a:off x="4359839" y="30582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6795409-9C3E-C8A9-C7DE-56A47A6EF024}"/>
                    </a:ext>
                  </a:extLst>
                </p:cNvPr>
                <p:cNvSpPr/>
                <p:nvPr/>
              </p:nvSpPr>
              <p:spPr>
                <a:xfrm>
                  <a:off x="7678349" y="321062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75B883-230B-38FE-5FD8-69EFBF03922B}"/>
                  </a:ext>
                </a:extLst>
              </p:cNvPr>
              <p:cNvSpPr/>
              <p:nvPr/>
            </p:nvSpPr>
            <p:spPr>
              <a:xfrm>
                <a:off x="9495437" y="1333081"/>
                <a:ext cx="93306" cy="9330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/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83EEFF2-5274-6B3B-F57F-98D3A2279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377" y="1491777"/>
                  <a:ext cx="84867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340670-54EB-72E9-CA6C-68111EBB83DF}"/>
                </a:ext>
              </a:extLst>
            </p:cNvPr>
            <p:cNvCxnSpPr>
              <a:cxnSpLocks/>
            </p:cNvCxnSpPr>
            <p:nvPr/>
          </p:nvCxnSpPr>
          <p:spPr>
            <a:xfrm>
              <a:off x="4446270" y="1583320"/>
              <a:ext cx="317274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7D828E-6370-4A63-A8B6-DC4DEEA2F184}"/>
                </a:ext>
              </a:extLst>
            </p:cNvPr>
            <p:cNvSpPr/>
            <p:nvPr/>
          </p:nvSpPr>
          <p:spPr>
            <a:xfrm>
              <a:off x="7706959" y="1550192"/>
              <a:ext cx="93306" cy="93306"/>
            </a:xfrm>
            <a:prstGeom prst="ellipse">
              <a:avLst/>
            </a:prstGeom>
            <a:solidFill>
              <a:schemeClr val="tx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/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7D85A4-1BA3-E2BB-4913-29924F72F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67" y="1053868"/>
                <a:ext cx="8486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3DAF07-4725-79A3-6D45-B3310BD12BBD}"/>
              </a:ext>
            </a:extLst>
          </p:cNvPr>
          <p:cNvCxnSpPr>
            <a:cxnSpLocks/>
          </p:cNvCxnSpPr>
          <p:nvPr/>
        </p:nvCxnSpPr>
        <p:spPr>
          <a:xfrm>
            <a:off x="6106095" y="748963"/>
            <a:ext cx="0" cy="1118496"/>
          </a:xfrm>
          <a:prstGeom prst="line">
            <a:avLst/>
          </a:prstGeom>
          <a:ln w="571500">
            <a:solidFill>
              <a:schemeClr val="tx1">
                <a:alpha val="5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3A6A2-C765-368E-60C8-F83C43B2A5A8}"/>
              </a:ext>
            </a:extLst>
          </p:cNvPr>
          <p:cNvSpPr/>
          <p:nvPr/>
        </p:nvSpPr>
        <p:spPr>
          <a:xfrm rot="16200000">
            <a:off x="5137022" y="-1133167"/>
            <a:ext cx="1131743" cy="49029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5000"/>
                </a:schemeClr>
              </a:gs>
              <a:gs pos="100000">
                <a:schemeClr val="tx1">
                  <a:alpha val="5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8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893</Words>
  <Application>Microsoft Macintosh PowerPoint</Application>
  <PresentationFormat>Widescreen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143</cp:revision>
  <dcterms:created xsi:type="dcterms:W3CDTF">2021-11-19T18:19:56Z</dcterms:created>
  <dcterms:modified xsi:type="dcterms:W3CDTF">2023-11-19T01:56:11Z</dcterms:modified>
</cp:coreProperties>
</file>