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308" r:id="rId3"/>
    <p:sldId id="264" r:id="rId4"/>
    <p:sldId id="270" r:id="rId5"/>
    <p:sldId id="271" r:id="rId6"/>
    <p:sldId id="268" r:id="rId7"/>
    <p:sldId id="272" r:id="rId8"/>
    <p:sldId id="311" r:id="rId9"/>
    <p:sldId id="273" r:id="rId10"/>
    <p:sldId id="274" r:id="rId11"/>
    <p:sldId id="275" r:id="rId12"/>
    <p:sldId id="298" r:id="rId13"/>
    <p:sldId id="285" r:id="rId14"/>
    <p:sldId id="299" r:id="rId15"/>
    <p:sldId id="289" r:id="rId16"/>
    <p:sldId id="291" r:id="rId17"/>
    <p:sldId id="292" r:id="rId18"/>
    <p:sldId id="293" r:id="rId19"/>
    <p:sldId id="295" r:id="rId20"/>
    <p:sldId id="294" r:id="rId21"/>
    <p:sldId id="265" r:id="rId22"/>
    <p:sldId id="312" r:id="rId23"/>
    <p:sldId id="296" r:id="rId24"/>
    <p:sldId id="318" r:id="rId25"/>
    <p:sldId id="316" r:id="rId26"/>
    <p:sldId id="31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9DC-EE00-F86D-9B20-B2BA36335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8086F-C34E-4D4B-BC41-667BDAFE5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55EA-BC75-6778-18B1-B50FC43A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1CD8-6E0D-6069-9F75-2FAEDDF5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A4D7E-F635-7778-CC57-1072B310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6D1E-7227-092D-EA71-EB641E782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04356-28AC-B745-312C-1BC25414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A65A-0E78-9F25-0EC7-CBEF6F2A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46D9-C034-2C9D-2009-1FA71CD2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24D9-5B7D-D6A4-EB07-95E9869F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74A1F-B900-C005-8755-5EF384A65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48D93-BD90-ECC0-CC4D-8330D2EE1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2714-62DF-5FBC-F448-57109B4B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8393-35CF-470A-FB89-CA0D849C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2182-15E6-D7FE-DD2F-DD21FD20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F23A-5C84-83DD-F795-5ECF45B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AB1E-2E40-BB22-E763-D041FCF9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081-30E8-70A3-627F-3D0DF804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CDCE6-D52C-A20D-D16B-A5339DB4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6A9E-F669-76EF-E0F4-A0B39FFD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C41A-8D24-24C1-1CAF-00B46F4A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1AFC-F8D1-2BE6-05E3-7A0C74C7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5CEB-8192-506E-2E21-4AAC9FF4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77BA-1E4F-87D0-4B8F-1B64F5B9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BB30-584D-D4C4-A9C6-133E143D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2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D222-4FD7-1FC5-8227-CDFFDE8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ED7E-404B-B4D7-8AC6-1AFE44AB1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58509-5935-3ED4-5BE3-12FE0804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653A7-9F73-5C96-91F4-53DA3C26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9EB9-F331-3038-E58A-8EAA8FB3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214F-A68B-F446-C900-F1CB6E26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6702-E565-979C-5C1D-DA443E0A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EF8A-BFAD-A957-C9EA-E8CD0565A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819BD-FEEE-555A-726F-0391F7169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93695-C1BA-7164-EEB9-D6EB293F7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3D3DD-89E0-3BC3-F4C8-827D9C4A9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FABC6-727F-9CBF-62DD-08AD5991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64BC6-E1F8-5BA4-1952-E511855E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9F9BB-B7C4-CFCA-07BD-1337A714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06D3-288B-B768-BA43-AF2200A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FEF65-107F-28DD-3D21-4E45BDDAF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03ABB-DC7B-A3B8-B859-49C923F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61D0B-2F71-E257-8779-9C209510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4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A0C9B-47B0-5C67-FE87-0193E3FA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70025-D112-F0BD-8424-780DB2C0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0175A-999D-5202-00AB-5A893257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A3B5-52C3-DC9B-B009-060F5EFB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F767-B527-3450-FE44-4F1C1F4F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8FC83-46E1-5FDF-6134-E5F2D433F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0CDC-6042-75B3-598D-6B1F9F3F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7D8E9-5861-59A4-8EFC-77773876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B80B4-4BA2-8734-D263-1EDBC329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0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F806-58B1-E21F-CC2D-0A64EC98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1FC4D-39A4-D9BE-876E-5AC121F46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5A66C-3DFB-4D03-3F00-FB3D748A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D7F2B-FE8B-63D3-C1FF-123E050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61A06-CFB5-37A4-0FB6-10661052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9671D-469B-E5E1-89EC-28752316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01437-74D5-FCA3-3A39-C4F17ABE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58F5-47A2-532B-C1D7-0038D508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0A996-9506-78FA-FBCD-FD7211EBA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FB75-58C6-654D-9EB0-4FB3A71DB22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AC29-2F61-1036-F540-AB685FD8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EAF9-5959-B6A4-E9E0-5304D22C2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FF379-55FD-4D4F-A57F-88607FC6F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.gif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3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8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1.png"/><Relationship Id="rId5" Type="http://schemas.openxmlformats.org/officeDocument/2006/relationships/image" Target="../media/image8.gif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7" Type="http://schemas.openxmlformats.org/officeDocument/2006/relationships/image" Target="../media/image2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291.png"/><Relationship Id="rId5" Type="http://schemas.openxmlformats.org/officeDocument/2006/relationships/image" Target="../media/image270.png"/><Relationship Id="rId10" Type="http://schemas.openxmlformats.org/officeDocument/2006/relationships/image" Target="../media/image35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7" Type="http://schemas.openxmlformats.org/officeDocument/2006/relationships/image" Target="../media/image250.png"/><Relationship Id="rId12" Type="http://schemas.openxmlformats.org/officeDocument/2006/relationships/image" Target="../media/image2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6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250.png"/><Relationship Id="rId12" Type="http://schemas.openxmlformats.org/officeDocument/2006/relationships/image" Target="../media/image29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8.gif"/><Relationship Id="rId5" Type="http://schemas.openxmlformats.org/officeDocument/2006/relationships/image" Target="../media/image320.png"/><Relationship Id="rId10" Type="http://schemas.openxmlformats.org/officeDocument/2006/relationships/image" Target="../media/image39.png"/><Relationship Id="rId4" Type="http://schemas.openxmlformats.org/officeDocument/2006/relationships/image" Target="../media/image310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7" Type="http://schemas.openxmlformats.org/officeDocument/2006/relationships/image" Target="../media/image250.png"/><Relationship Id="rId12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36.png"/><Relationship Id="rId5" Type="http://schemas.openxmlformats.org/officeDocument/2006/relationships/image" Target="../media/image330.png"/><Relationship Id="rId10" Type="http://schemas.openxmlformats.org/officeDocument/2006/relationships/image" Target="../media/image35.png"/><Relationship Id="rId9" Type="http://schemas.openxmlformats.org/officeDocument/2006/relationships/image" Target="../media/image2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7" Type="http://schemas.openxmlformats.org/officeDocument/2006/relationships/image" Target="../media/image2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340.png"/><Relationship Id="rId15" Type="http://schemas.openxmlformats.org/officeDocument/2006/relationships/image" Target="../media/image36.png"/><Relationship Id="rId10" Type="http://schemas.openxmlformats.org/officeDocument/2006/relationships/image" Target="../media/image39.png"/><Relationship Id="rId9" Type="http://schemas.openxmlformats.org/officeDocument/2006/relationships/image" Target="../media/image8.gif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91.png"/><Relationship Id="rId7" Type="http://schemas.openxmlformats.org/officeDocument/2006/relationships/image" Target="../media/image280.png"/><Relationship Id="rId2" Type="http://schemas.openxmlformats.org/officeDocument/2006/relationships/image" Target="../media/image9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5" Type="http://schemas.openxmlformats.org/officeDocument/2006/relationships/image" Target="../media/image360.png"/><Relationship Id="rId15" Type="http://schemas.openxmlformats.org/officeDocument/2006/relationships/image" Target="../media/image36.png"/><Relationship Id="rId10" Type="http://schemas.openxmlformats.org/officeDocument/2006/relationships/image" Target="../media/image8.gif"/><Relationship Id="rId9" Type="http://schemas.openxmlformats.org/officeDocument/2006/relationships/image" Target="../media/image41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1.png"/><Relationship Id="rId5" Type="http://schemas.openxmlformats.org/officeDocument/2006/relationships/image" Target="../media/image12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4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gi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gif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5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gif"/><Relationship Id="rId9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3.png"/><Relationship Id="rId7" Type="http://schemas.openxmlformats.org/officeDocument/2006/relationships/image" Target="../media/image13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130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30.png"/><Relationship Id="rId5" Type="http://schemas.openxmlformats.org/officeDocument/2006/relationships/image" Target="../media/image18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2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Last time we talked about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/>
                  <a:t> allows us to predict </a:t>
                </a:r>
                <a:r>
                  <a:rPr lang="en-US" sz="2400" b="1" dirty="0">
                    <a:sym typeface="Wingdings" pitchFamily="2" charset="2"/>
                  </a:rPr>
                  <a:t>thermophoretic properties</a:t>
                </a:r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71F0BFE-8BF5-21E6-28DE-87A787DAE6B4}"/>
              </a:ext>
            </a:extLst>
          </p:cNvPr>
          <p:cNvGrpSpPr/>
          <p:nvPr/>
        </p:nvGrpSpPr>
        <p:grpSpPr>
          <a:xfrm>
            <a:off x="487399" y="1409689"/>
            <a:ext cx="11650484" cy="3275972"/>
            <a:chOff x="487399" y="1001173"/>
            <a:chExt cx="11650484" cy="32759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B750A7-99DB-A30F-DF4B-81CF218F3E3E}"/>
                </a:ext>
              </a:extLst>
            </p:cNvPr>
            <p:cNvGrpSpPr/>
            <p:nvPr/>
          </p:nvGrpSpPr>
          <p:grpSpPr>
            <a:xfrm>
              <a:off x="487399" y="1001173"/>
              <a:ext cx="3480363" cy="2609580"/>
              <a:chOff x="2068779" y="3211831"/>
              <a:chExt cx="3480363" cy="2609580"/>
            </a:xfrm>
          </p:grpSpPr>
          <p:pic>
            <p:nvPicPr>
              <p:cNvPr id="17412" name="Picture 4">
                <a:extLst>
                  <a:ext uri="{FF2B5EF4-FFF2-40B4-BE49-F238E27FC236}">
                    <a16:creationId xmlns:a16="http://schemas.microsoft.com/office/drawing/2014/main" id="{6BEB6B7E-B96A-3D60-B237-492667ADE1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437" t="11461"/>
              <a:stretch/>
            </p:blipFill>
            <p:spPr bwMode="auto">
              <a:xfrm>
                <a:off x="2068779" y="3211831"/>
                <a:ext cx="3480363" cy="26095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476DB67-ED4C-F4A1-758E-70AC67AB19BA}"/>
                      </a:ext>
                    </a:extLst>
                  </p:cNvPr>
                  <p:cNvSpPr txBox="1"/>
                  <p:nvPr/>
                </p:nvSpPr>
                <p:spPr>
                  <a:xfrm>
                    <a:off x="2293368" y="3642322"/>
                    <a:ext cx="107333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D476DB67-ED4C-F4A1-758E-70AC67AB19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3368" y="3642322"/>
                    <a:ext cx="107333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409" name="Group 17408">
              <a:extLst>
                <a:ext uri="{FF2B5EF4-FFF2-40B4-BE49-F238E27FC236}">
                  <a16:creationId xmlns:a16="http://schemas.microsoft.com/office/drawing/2014/main" id="{9E1C5A14-93CC-5936-B77F-13B84FBB2DDF}"/>
                </a:ext>
              </a:extLst>
            </p:cNvPr>
            <p:cNvGrpSpPr/>
            <p:nvPr/>
          </p:nvGrpSpPr>
          <p:grpSpPr>
            <a:xfrm>
              <a:off x="4598125" y="1027843"/>
              <a:ext cx="3480363" cy="2609112"/>
              <a:chOff x="4598125" y="747623"/>
              <a:chExt cx="3480363" cy="2609112"/>
            </a:xfrm>
          </p:grpSpPr>
          <p:pic>
            <p:nvPicPr>
              <p:cNvPr id="17414" name="Picture 6">
                <a:extLst>
                  <a:ext uri="{FF2B5EF4-FFF2-40B4-BE49-F238E27FC236}">
                    <a16:creationId xmlns:a16="http://schemas.microsoft.com/office/drawing/2014/main" id="{35D9EEEE-F4BE-183C-C209-71EB5CF507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29" t="11269"/>
              <a:stretch/>
            </p:blipFill>
            <p:spPr bwMode="auto">
              <a:xfrm>
                <a:off x="4598125" y="747623"/>
                <a:ext cx="3480363" cy="2609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5D9B515-2CF8-F8D7-6E32-4C72D1E87490}"/>
                      </a:ext>
                    </a:extLst>
                  </p:cNvPr>
                  <p:cNvSpPr txBox="1"/>
                  <p:nvPr/>
                </p:nvSpPr>
                <p:spPr>
                  <a:xfrm>
                    <a:off x="4598125" y="950112"/>
                    <a:ext cx="107333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5D9B515-2CF8-F8D7-6E32-4C72D1E874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8125" y="950112"/>
                    <a:ext cx="107333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B53105F-C03E-C353-E5EA-7D2804FE8414}"/>
                </a:ext>
              </a:extLst>
            </p:cNvPr>
            <p:cNvGrpSpPr/>
            <p:nvPr/>
          </p:nvGrpSpPr>
          <p:grpSpPr>
            <a:xfrm>
              <a:off x="8657520" y="1030671"/>
              <a:ext cx="3480363" cy="2601559"/>
              <a:chOff x="8657520" y="750453"/>
              <a:chExt cx="3480363" cy="2601559"/>
            </a:xfrm>
          </p:grpSpPr>
          <p:pic>
            <p:nvPicPr>
              <p:cNvPr id="17410" name="Picture 2">
                <a:extLst>
                  <a:ext uri="{FF2B5EF4-FFF2-40B4-BE49-F238E27FC236}">
                    <a16:creationId xmlns:a16="http://schemas.microsoft.com/office/drawing/2014/main" id="{F42FA136-99C7-01F5-8687-F47271376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8" t="11575"/>
              <a:stretch/>
            </p:blipFill>
            <p:spPr bwMode="auto">
              <a:xfrm>
                <a:off x="8657520" y="750453"/>
                <a:ext cx="3480363" cy="26015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2CB688B-B26D-8967-7636-93A680FBBB9C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525" y="1014280"/>
                    <a:ext cx="1073332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2CB688B-B26D-8967-7636-93A680FBB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525" y="1014280"/>
                    <a:ext cx="107333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9CC033-B0FC-2DDC-9656-271B7A9FD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7399" y="3762400"/>
              <a:ext cx="3148055" cy="4858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05694A-59CB-5A98-60C2-97B828369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61802" y="3762401"/>
              <a:ext cx="3202385" cy="51474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036D5DA-8052-38E0-E4FA-0B2E9315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82594" y="3784838"/>
              <a:ext cx="3021875" cy="46345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61051-5F09-B405-06D3-25D1256B9B0C}"/>
                  </a:ext>
                </a:extLst>
              </p:cNvPr>
              <p:cNvSpPr txBox="1"/>
              <p:nvPr/>
            </p:nvSpPr>
            <p:spPr>
              <a:xfrm>
                <a:off x="1248654" y="5159265"/>
                <a:ext cx="54378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also used Spartan to 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of the amine scissors motion when dissolved in water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61051-5F09-B405-06D3-25D1256B9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54" y="5159265"/>
                <a:ext cx="5437896" cy="1200329"/>
              </a:xfrm>
              <a:prstGeom prst="rect">
                <a:avLst/>
              </a:prstGeom>
              <a:blipFill>
                <a:blip r:embed="rId12"/>
                <a:stretch>
                  <a:fillRect l="-1865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F177F77-64D6-23D4-0460-329B43E64E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7028" y="5095043"/>
            <a:ext cx="1675571" cy="1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Introducing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(which we’re calling the </a:t>
                </a:r>
                <a:r>
                  <a:rPr lang="en-US" sz="2400" b="1" i="1" dirty="0"/>
                  <a:t>unscaled part of the partition function</a:t>
                </a:r>
                <a:r>
                  <a:rPr lang="en-US" sz="2400" b="1" dirty="0"/>
                  <a:t>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BB13A11-323C-270B-74CA-44191D5E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89" y="655642"/>
            <a:ext cx="5137439" cy="396205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5884C66-9555-E6CB-E8D1-92DAB056FFC6}"/>
              </a:ext>
            </a:extLst>
          </p:cNvPr>
          <p:cNvGrpSpPr/>
          <p:nvPr/>
        </p:nvGrpSpPr>
        <p:grpSpPr>
          <a:xfrm>
            <a:off x="3181110" y="3609849"/>
            <a:ext cx="1472970" cy="542527"/>
            <a:chOff x="3181110" y="3653393"/>
            <a:chExt cx="1472970" cy="54252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69BD85-6713-8D5D-05FA-33C949B246ED}"/>
                </a:ext>
              </a:extLst>
            </p:cNvPr>
            <p:cNvSpPr/>
            <p:nvPr/>
          </p:nvSpPr>
          <p:spPr>
            <a:xfrm>
              <a:off x="3181110" y="4093922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9BA1FD-0EA3-DB4C-1C85-2869ABF62ADF}"/>
                </a:ext>
              </a:extLst>
            </p:cNvPr>
            <p:cNvSpPr/>
            <p:nvPr/>
          </p:nvSpPr>
          <p:spPr>
            <a:xfrm>
              <a:off x="3333510" y="40967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0E24A9-49D3-877D-1CEA-35E7D3C893EB}"/>
                </a:ext>
              </a:extLst>
            </p:cNvPr>
            <p:cNvSpPr/>
            <p:nvPr/>
          </p:nvSpPr>
          <p:spPr>
            <a:xfrm>
              <a:off x="3489309" y="409618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0FE4E-381E-6677-1DAA-7323104D44A5}"/>
                </a:ext>
              </a:extLst>
            </p:cNvPr>
            <p:cNvSpPr/>
            <p:nvPr/>
          </p:nvSpPr>
          <p:spPr>
            <a:xfrm>
              <a:off x="3641709" y="40922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E6C6D0-6D72-6980-1560-0D16C3EE665A}"/>
                </a:ext>
              </a:extLst>
            </p:cNvPr>
            <p:cNvSpPr/>
            <p:nvPr/>
          </p:nvSpPr>
          <p:spPr>
            <a:xfrm>
              <a:off x="3794109" y="40916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99824B-8275-8FB7-5E7B-C80430ACB3B0}"/>
                </a:ext>
              </a:extLst>
            </p:cNvPr>
            <p:cNvSpPr/>
            <p:nvPr/>
          </p:nvSpPr>
          <p:spPr>
            <a:xfrm>
              <a:off x="3946509" y="4087689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76B7E4-B9F6-14E2-946E-04D31F21A4F4}"/>
                </a:ext>
              </a:extLst>
            </p:cNvPr>
            <p:cNvSpPr/>
            <p:nvPr/>
          </p:nvSpPr>
          <p:spPr>
            <a:xfrm>
              <a:off x="4098909" y="40905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F7AC70-2F79-7B42-9447-0885CF911ECE}"/>
                </a:ext>
              </a:extLst>
            </p:cNvPr>
            <p:cNvSpPr/>
            <p:nvPr/>
          </p:nvSpPr>
          <p:spPr>
            <a:xfrm>
              <a:off x="4251309" y="40899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A7ABAF-2D7C-7047-8070-15BC262A26EC}"/>
                </a:ext>
              </a:extLst>
            </p:cNvPr>
            <p:cNvSpPr/>
            <p:nvPr/>
          </p:nvSpPr>
          <p:spPr>
            <a:xfrm>
              <a:off x="4403709" y="365735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F82BFD-1F80-0462-6167-E7085D34A0E1}"/>
                </a:ext>
              </a:extLst>
            </p:cNvPr>
            <p:cNvSpPr/>
            <p:nvPr/>
          </p:nvSpPr>
          <p:spPr>
            <a:xfrm>
              <a:off x="4556109" y="3653393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E2F395-B3CF-9388-DE8E-98791BCC4938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E2F395-B3CF-9388-DE8E-98791BCC4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7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D80BC8-C73E-54DE-3681-A03B3BFDA396}"/>
                  </a:ext>
                </a:extLst>
              </p:cNvPr>
              <p:cNvSpPr txBox="1"/>
              <p:nvPr/>
            </p:nvSpPr>
            <p:spPr>
              <a:xfrm>
                <a:off x="6667628" y="2394152"/>
                <a:ext cx="52794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number of vibrational states that are accessible to a molecule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temperature is high enough now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is starting to be thermally accessible --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is bigger than 1</a:t>
                </a:r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D80BC8-C73E-54DE-3681-A03B3BFDA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8" y="2394152"/>
                <a:ext cx="5279485" cy="2308324"/>
              </a:xfrm>
              <a:prstGeom prst="rect">
                <a:avLst/>
              </a:prstGeom>
              <a:blipFill>
                <a:blip r:embed="rId8"/>
                <a:stretch>
                  <a:fillRect l="-1923" t="-163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12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Introducing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(which we’re calling the </a:t>
                </a:r>
                <a:r>
                  <a:rPr lang="en-US" sz="2400" b="1" i="1" dirty="0"/>
                  <a:t>unscaled part of the partition function</a:t>
                </a:r>
                <a:r>
                  <a:rPr lang="en-US" sz="2400" b="1" dirty="0"/>
                  <a:t>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BB13A11-323C-270B-74CA-44191D5E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89" y="655642"/>
            <a:ext cx="5137439" cy="396205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5884C66-9555-E6CB-E8D1-92DAB056FFC6}"/>
              </a:ext>
            </a:extLst>
          </p:cNvPr>
          <p:cNvGrpSpPr/>
          <p:nvPr/>
        </p:nvGrpSpPr>
        <p:grpSpPr>
          <a:xfrm>
            <a:off x="3181110" y="3185306"/>
            <a:ext cx="1472970" cy="967070"/>
            <a:chOff x="3181110" y="3228850"/>
            <a:chExt cx="1472970" cy="9670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69BD85-6713-8D5D-05FA-33C949B246ED}"/>
                </a:ext>
              </a:extLst>
            </p:cNvPr>
            <p:cNvSpPr/>
            <p:nvPr/>
          </p:nvSpPr>
          <p:spPr>
            <a:xfrm>
              <a:off x="3181110" y="4093922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9BA1FD-0EA3-DB4C-1C85-2869ABF62ADF}"/>
                </a:ext>
              </a:extLst>
            </p:cNvPr>
            <p:cNvSpPr/>
            <p:nvPr/>
          </p:nvSpPr>
          <p:spPr>
            <a:xfrm>
              <a:off x="3333510" y="40967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0E24A9-49D3-877D-1CEA-35E7D3C893EB}"/>
                </a:ext>
              </a:extLst>
            </p:cNvPr>
            <p:cNvSpPr/>
            <p:nvPr/>
          </p:nvSpPr>
          <p:spPr>
            <a:xfrm>
              <a:off x="3489309" y="409618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0FE4E-381E-6677-1DAA-7323104D44A5}"/>
                </a:ext>
              </a:extLst>
            </p:cNvPr>
            <p:cNvSpPr/>
            <p:nvPr/>
          </p:nvSpPr>
          <p:spPr>
            <a:xfrm>
              <a:off x="3641709" y="40922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E6C6D0-6D72-6980-1560-0D16C3EE665A}"/>
                </a:ext>
              </a:extLst>
            </p:cNvPr>
            <p:cNvSpPr/>
            <p:nvPr/>
          </p:nvSpPr>
          <p:spPr>
            <a:xfrm>
              <a:off x="3794109" y="40916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99824B-8275-8FB7-5E7B-C80430ACB3B0}"/>
                </a:ext>
              </a:extLst>
            </p:cNvPr>
            <p:cNvSpPr/>
            <p:nvPr/>
          </p:nvSpPr>
          <p:spPr>
            <a:xfrm>
              <a:off x="3946509" y="4087689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76B7E4-B9F6-14E2-946E-04D31F21A4F4}"/>
                </a:ext>
              </a:extLst>
            </p:cNvPr>
            <p:cNvSpPr/>
            <p:nvPr/>
          </p:nvSpPr>
          <p:spPr>
            <a:xfrm>
              <a:off x="4098909" y="3655093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F7AC70-2F79-7B42-9447-0885CF911ECE}"/>
                </a:ext>
              </a:extLst>
            </p:cNvPr>
            <p:cNvSpPr/>
            <p:nvPr/>
          </p:nvSpPr>
          <p:spPr>
            <a:xfrm>
              <a:off x="4251309" y="3654526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A7ABAF-2D7C-7047-8070-15BC262A26EC}"/>
                </a:ext>
              </a:extLst>
            </p:cNvPr>
            <p:cNvSpPr/>
            <p:nvPr/>
          </p:nvSpPr>
          <p:spPr>
            <a:xfrm>
              <a:off x="4403709" y="365735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F82BFD-1F80-0462-6167-E7085D34A0E1}"/>
                </a:ext>
              </a:extLst>
            </p:cNvPr>
            <p:cNvSpPr/>
            <p:nvPr/>
          </p:nvSpPr>
          <p:spPr>
            <a:xfrm>
              <a:off x="4556109" y="3228850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66F74D-8E59-D589-C817-32C425BD926C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66F74D-8E59-D589-C817-32C425BD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7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F72D52-C2F0-6251-8BD4-E532B208F6AC}"/>
                  </a:ext>
                </a:extLst>
              </p:cNvPr>
              <p:cNvSpPr txBox="1"/>
              <p:nvPr/>
            </p:nvSpPr>
            <p:spPr>
              <a:xfrm>
                <a:off x="6667628" y="2394152"/>
                <a:ext cx="52794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number of vibrational states that are accessible to a molecule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temperature is high enough 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are thermally accessible -- 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is getting even bigger</a:t>
                </a:r>
                <a:r>
                  <a:rPr lang="en-US" sz="2400" dirty="0"/>
                  <a:t>!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F72D52-C2F0-6251-8BD4-E532B208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8" y="2394152"/>
                <a:ext cx="5279485" cy="2308324"/>
              </a:xfrm>
              <a:prstGeom prst="rect">
                <a:avLst/>
              </a:prstGeom>
              <a:blipFill>
                <a:blip r:embed="rId8"/>
                <a:stretch>
                  <a:fillRect l="-1923" t="-1639" r="-216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37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Introducing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(which we’re calling the </a:t>
                </a:r>
                <a:r>
                  <a:rPr lang="en-US" sz="2400" b="1" i="1" dirty="0"/>
                  <a:t>unscaled part of the partition function</a:t>
                </a:r>
                <a:r>
                  <a:rPr lang="en-US" sz="2400" b="1" dirty="0"/>
                  <a:t>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BB13A11-323C-270B-74CA-44191D5EE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89" y="655642"/>
            <a:ext cx="5137439" cy="396205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5884C66-9555-E6CB-E8D1-92DAB056FFC6}"/>
              </a:ext>
            </a:extLst>
          </p:cNvPr>
          <p:cNvGrpSpPr/>
          <p:nvPr/>
        </p:nvGrpSpPr>
        <p:grpSpPr>
          <a:xfrm>
            <a:off x="3181110" y="3185306"/>
            <a:ext cx="1472970" cy="967070"/>
            <a:chOff x="3181110" y="3228850"/>
            <a:chExt cx="1472970" cy="9670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69BD85-6713-8D5D-05FA-33C949B246ED}"/>
                </a:ext>
              </a:extLst>
            </p:cNvPr>
            <p:cNvSpPr/>
            <p:nvPr/>
          </p:nvSpPr>
          <p:spPr>
            <a:xfrm>
              <a:off x="3181110" y="4093922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9BA1FD-0EA3-DB4C-1C85-2869ABF62ADF}"/>
                </a:ext>
              </a:extLst>
            </p:cNvPr>
            <p:cNvSpPr/>
            <p:nvPr/>
          </p:nvSpPr>
          <p:spPr>
            <a:xfrm>
              <a:off x="3333510" y="40967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0E24A9-49D3-877D-1CEA-35E7D3C893EB}"/>
                </a:ext>
              </a:extLst>
            </p:cNvPr>
            <p:cNvSpPr/>
            <p:nvPr/>
          </p:nvSpPr>
          <p:spPr>
            <a:xfrm>
              <a:off x="3489309" y="409618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0FE4E-381E-6677-1DAA-7323104D44A5}"/>
                </a:ext>
              </a:extLst>
            </p:cNvPr>
            <p:cNvSpPr/>
            <p:nvPr/>
          </p:nvSpPr>
          <p:spPr>
            <a:xfrm>
              <a:off x="3641709" y="40922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E6C6D0-6D72-6980-1560-0D16C3EE665A}"/>
                </a:ext>
              </a:extLst>
            </p:cNvPr>
            <p:cNvSpPr/>
            <p:nvPr/>
          </p:nvSpPr>
          <p:spPr>
            <a:xfrm>
              <a:off x="3794109" y="40916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99824B-8275-8FB7-5E7B-C80430ACB3B0}"/>
                </a:ext>
              </a:extLst>
            </p:cNvPr>
            <p:cNvSpPr/>
            <p:nvPr/>
          </p:nvSpPr>
          <p:spPr>
            <a:xfrm>
              <a:off x="3946509" y="4087689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76B7E4-B9F6-14E2-946E-04D31F21A4F4}"/>
                </a:ext>
              </a:extLst>
            </p:cNvPr>
            <p:cNvSpPr/>
            <p:nvPr/>
          </p:nvSpPr>
          <p:spPr>
            <a:xfrm>
              <a:off x="4098909" y="3655093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F7AC70-2F79-7B42-9447-0885CF911ECE}"/>
                </a:ext>
              </a:extLst>
            </p:cNvPr>
            <p:cNvSpPr/>
            <p:nvPr/>
          </p:nvSpPr>
          <p:spPr>
            <a:xfrm>
              <a:off x="4251309" y="3654526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A7ABAF-2D7C-7047-8070-15BC262A26EC}"/>
                </a:ext>
              </a:extLst>
            </p:cNvPr>
            <p:cNvSpPr/>
            <p:nvPr/>
          </p:nvSpPr>
          <p:spPr>
            <a:xfrm>
              <a:off x="4403709" y="365735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F82BFD-1F80-0462-6167-E7085D34A0E1}"/>
                </a:ext>
              </a:extLst>
            </p:cNvPr>
            <p:cNvSpPr/>
            <p:nvPr/>
          </p:nvSpPr>
          <p:spPr>
            <a:xfrm>
              <a:off x="4556109" y="3228850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66F74D-8E59-D589-C817-32C425BD926C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66F74D-8E59-D589-C817-32C425BD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5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CE640-DB4E-1095-ABDA-136CA7F61EDC}"/>
                  </a:ext>
                </a:extLst>
              </p:cNvPr>
              <p:cNvSpPr txBox="1"/>
              <p:nvPr/>
            </p:nvSpPr>
            <p:spPr>
              <a:xfrm>
                <a:off x="228076" y="4950554"/>
                <a:ext cx="117358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Summary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really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low temperature</a:t>
                </a:r>
                <a:r>
                  <a:rPr lang="en-US" sz="2400" dirty="0"/>
                  <a:t>, collisions with surrounding molecules don’t have enough energy to populate excited states, so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′≈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higher temperature</a:t>
                </a:r>
                <a:r>
                  <a:rPr lang="en-US" sz="2400" dirty="0"/>
                  <a:t>, more and more excited vibrational states are accessible,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8CE640-DB4E-1095-ABDA-136CA7F61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6" y="4950554"/>
                <a:ext cx="11735847" cy="1569660"/>
              </a:xfrm>
              <a:prstGeom prst="rect">
                <a:avLst/>
              </a:prstGeom>
              <a:blipFill>
                <a:blip r:embed="rId7"/>
                <a:stretch>
                  <a:fillRect l="-756" t="-2400" r="-54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65A19-A6F2-7EA1-2308-4BA912AA6737}"/>
                  </a:ext>
                </a:extLst>
              </p:cNvPr>
              <p:cNvSpPr txBox="1"/>
              <p:nvPr/>
            </p:nvSpPr>
            <p:spPr>
              <a:xfrm>
                <a:off x="6667628" y="2394152"/>
                <a:ext cx="527948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number of vibrational states that are accessible to a molecule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temperature is high enough now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are thermally accessible --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getting even bigger!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65A19-A6F2-7EA1-2308-4BA912AA6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8" y="2394152"/>
                <a:ext cx="5279485" cy="2308324"/>
              </a:xfrm>
              <a:prstGeom prst="rect">
                <a:avLst/>
              </a:prstGeom>
              <a:blipFill>
                <a:blip r:embed="rId8"/>
                <a:stretch>
                  <a:fillRect l="-1923" t="-1639" r="-962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972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7CA2B2-5572-FFC3-5AB2-8A883EC8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6D2E75-51FF-B436-AC20-9B28C36503E8}"/>
                  </a:ext>
                </a:extLst>
              </p:cNvPr>
              <p:cNvSpPr txBox="1"/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you got from Spartan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6D2E75-51FF-B436-AC20-9B28C365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blipFill>
                <a:blip r:embed="rId4"/>
                <a:stretch>
                  <a:fillRect l="-2548" t="-4545" r="-22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FB01EA3-F297-4C5D-6A4A-2BFB462BD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14BA7D-469C-8E38-6EC0-1712ACB27929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14BA7D-469C-8E38-6EC0-1712ACB2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6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7CA2B2-5572-FFC3-5AB2-8A883EC8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0E39815-0B59-D0D4-CA3E-973D72B35C49}"/>
              </a:ext>
            </a:extLst>
          </p:cNvPr>
          <p:cNvGrpSpPr/>
          <p:nvPr/>
        </p:nvGrpSpPr>
        <p:grpSpPr>
          <a:xfrm>
            <a:off x="292896" y="1275106"/>
            <a:ext cx="3987556" cy="1566390"/>
            <a:chOff x="504930" y="2361786"/>
            <a:chExt cx="3987556" cy="1566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F50E129-D437-9DE4-3E16-E582F464EAB6}"/>
                    </a:ext>
                  </a:extLst>
                </p:cNvPr>
                <p:cNvSpPr txBox="1"/>
                <p:nvPr/>
              </p:nvSpPr>
              <p:spPr>
                <a:xfrm>
                  <a:off x="504930" y="3429000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oMath>
                    </m:oMathPara>
                  </a14:m>
                  <a:endParaRPr lang="en-US" sz="3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F50E129-D437-9DE4-3E16-E582F464E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30" y="3429000"/>
                  <a:ext cx="2848087" cy="499176"/>
                </a:xfrm>
                <a:prstGeom prst="rect">
                  <a:avLst/>
                </a:prstGeom>
                <a:blipFill>
                  <a:blip r:embed="rId3"/>
                  <a:stretch>
                    <a:fillRect l="-3111" r="-177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6D2E75-51FF-B436-AC20-9B28C36503E8}"/>
                    </a:ext>
                  </a:extLst>
                </p:cNvPr>
                <p:cNvSpPr txBox="1"/>
                <p:nvPr/>
              </p:nvSpPr>
              <p:spPr>
                <a:xfrm>
                  <a:off x="504930" y="2361786"/>
                  <a:ext cx="39875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Start with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</m:oMath>
                  </a14:m>
                  <a:r>
                    <a:rPr lang="en-US" sz="2400" dirty="0"/>
                    <a:t>, the frequency of vibration you got from Spartan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F6D2E75-51FF-B436-AC20-9B28C36503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30" y="2361786"/>
                  <a:ext cx="3987556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548" t="-4545" r="-2229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507B43-C417-E086-1958-CBC3F6B7A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B7839-D86E-C0B1-7489-9DEBBD9BF6F8}"/>
                  </a:ext>
                </a:extLst>
              </p:cNvPr>
              <p:cNvSpPr txBox="1"/>
              <p:nvPr/>
            </p:nvSpPr>
            <p:spPr>
              <a:xfrm>
                <a:off x="6852004" y="5314776"/>
                <a:ext cx="678327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B7839-D86E-C0B1-7489-9DEBBD9B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04" y="5314776"/>
                <a:ext cx="678327" cy="399405"/>
              </a:xfrm>
              <a:prstGeom prst="rect">
                <a:avLst/>
              </a:prstGeom>
              <a:blipFill>
                <a:blip r:embed="rId7"/>
                <a:stretch>
                  <a:fillRect l="-9259" r="-5556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71CDF0-D8B1-3AFF-7F4F-33FFA127FDFA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71CDF0-D8B1-3AFF-7F4F-33FFA127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8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09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7CA2B2-5572-FFC3-5AB2-8A883EC8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6481053F-C59A-8D5D-5932-90E1CACB4B93}"/>
              </a:ext>
            </a:extLst>
          </p:cNvPr>
          <p:cNvSpPr/>
          <p:nvPr/>
        </p:nvSpPr>
        <p:spPr>
          <a:xfrm>
            <a:off x="7975601" y="5197123"/>
            <a:ext cx="304799" cy="66181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3E1A78-B03E-2723-446E-6E6690212170}"/>
                  </a:ext>
                </a:extLst>
              </p:cNvPr>
              <p:cNvSpPr txBox="1"/>
              <p:nvPr/>
            </p:nvSpPr>
            <p:spPr>
              <a:xfrm>
                <a:off x="8343590" y="5343362"/>
                <a:ext cx="5629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3E1A78-B03E-2723-446E-6E669021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90" y="5343362"/>
                <a:ext cx="562975" cy="369332"/>
              </a:xfrm>
              <a:prstGeom prst="rect">
                <a:avLst/>
              </a:prstGeom>
              <a:blipFill>
                <a:blip r:embed="rId4"/>
                <a:stretch>
                  <a:fillRect l="-13333" r="-444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B0D99F79-37A8-F75B-AED4-0CC50DCF4FEA}"/>
              </a:ext>
            </a:extLst>
          </p:cNvPr>
          <p:cNvGrpSpPr/>
          <p:nvPr/>
        </p:nvGrpSpPr>
        <p:grpSpPr>
          <a:xfrm>
            <a:off x="292896" y="2342320"/>
            <a:ext cx="2848087" cy="1630614"/>
            <a:chOff x="292896" y="2951921"/>
            <a:chExt cx="2848087" cy="163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A208A9-CF0B-AFBE-547F-B4B8D093828F}"/>
                    </a:ext>
                  </a:extLst>
                </p:cNvPr>
                <p:cNvSpPr txBox="1"/>
                <p:nvPr/>
              </p:nvSpPr>
              <p:spPr>
                <a:xfrm>
                  <a:off x="292896" y="4077140"/>
                  <a:ext cx="2013115" cy="505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𝒈𝒂𝒑</m:t>
                            </m:r>
                          </m:sub>
                        </m:sSub>
                      </m:oMath>
                    </m:oMathPara>
                  </a14:m>
                  <a:endParaRPr lang="en-US" sz="3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A208A9-CF0B-AFBE-547F-B4B8D0938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4077140"/>
                  <a:ext cx="2013115" cy="505395"/>
                </a:xfrm>
                <a:prstGeom prst="rect">
                  <a:avLst/>
                </a:prstGeom>
                <a:blipFill>
                  <a:blip r:embed="rId5"/>
                  <a:stretch>
                    <a:fillRect l="-4403" r="-1887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81C41F-33B4-6F29-AED9-18A21DBC7824}"/>
                    </a:ext>
                  </a:extLst>
                </p:cNvPr>
                <p:cNvSpPr txBox="1"/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81C41F-33B4-6F29-AED9-18A21DBC7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blipFill>
                  <a:blip r:embed="rId6"/>
                  <a:stretch>
                    <a:fillRect l="-2667" r="-8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17797-22B6-9D1B-7D23-8ABC922E310A}"/>
                  </a:ext>
                </a:extLst>
              </p:cNvPr>
              <p:cNvSpPr txBox="1"/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you got from Spartan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817797-22B6-9D1B-7D23-8ABC922E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blipFill>
                <a:blip r:embed="rId7"/>
                <a:stretch>
                  <a:fillRect l="-2548" t="-4545" r="-22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98B479-F578-AD67-FD3D-FC2E930A5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CA54C-8F6A-3D53-D058-C706F1DB68DE}"/>
                  </a:ext>
                </a:extLst>
              </p:cNvPr>
              <p:cNvSpPr txBox="1"/>
              <p:nvPr/>
            </p:nvSpPr>
            <p:spPr>
              <a:xfrm>
                <a:off x="6852004" y="5314776"/>
                <a:ext cx="678327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CA54C-8F6A-3D53-D058-C706F1DB6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04" y="5314776"/>
                <a:ext cx="678327" cy="399405"/>
              </a:xfrm>
              <a:prstGeom prst="rect">
                <a:avLst/>
              </a:prstGeom>
              <a:blipFill>
                <a:blip r:embed="rId10"/>
                <a:stretch>
                  <a:fillRect l="-9259" r="-5556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F87601-7F6B-7EC7-5EBE-2DFFD9D7278A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F87601-7F6B-7EC7-5EBE-2DFFD9D7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11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335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532716-8FF8-8733-7706-CA317C16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E8BFA2-DA58-8AD9-ED43-087D98D6F1B3}"/>
              </a:ext>
            </a:extLst>
          </p:cNvPr>
          <p:cNvGrpSpPr/>
          <p:nvPr/>
        </p:nvGrpSpPr>
        <p:grpSpPr>
          <a:xfrm>
            <a:off x="8264059" y="4585252"/>
            <a:ext cx="911575" cy="1286933"/>
            <a:chOff x="8002106" y="4572000"/>
            <a:chExt cx="911575" cy="1286933"/>
          </a:xfrm>
        </p:grpSpPr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04F5C8D3-C0EF-61F0-128A-2667921C53E4}"/>
                </a:ext>
              </a:extLst>
            </p:cNvPr>
            <p:cNvSpPr/>
            <p:nvPr/>
          </p:nvSpPr>
          <p:spPr>
            <a:xfrm>
              <a:off x="8002106" y="4572000"/>
              <a:ext cx="270341" cy="128693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460A21-5B35-B663-3241-8659F9E6456E}"/>
                    </a:ext>
                  </a:extLst>
                </p:cNvPr>
                <p:cNvSpPr txBox="1"/>
                <p:nvPr/>
              </p:nvSpPr>
              <p:spPr>
                <a:xfrm>
                  <a:off x="8343590" y="5343362"/>
                  <a:ext cx="5700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460A21-5B35-B663-3241-8659F9E64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590" y="5343362"/>
                  <a:ext cx="57009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870" r="-4348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D04A3A-910D-A31F-2261-2F0A15E63D9D}"/>
              </a:ext>
            </a:extLst>
          </p:cNvPr>
          <p:cNvGrpSpPr/>
          <p:nvPr/>
        </p:nvGrpSpPr>
        <p:grpSpPr>
          <a:xfrm>
            <a:off x="292896" y="2342320"/>
            <a:ext cx="2848087" cy="1630614"/>
            <a:chOff x="292896" y="2951921"/>
            <a:chExt cx="2848087" cy="163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626933-2C44-C9EC-BA40-DF85FEF9C1F0}"/>
                    </a:ext>
                  </a:extLst>
                </p:cNvPr>
                <p:cNvSpPr txBox="1"/>
                <p:nvPr/>
              </p:nvSpPr>
              <p:spPr>
                <a:xfrm>
                  <a:off x="292896" y="4077140"/>
                  <a:ext cx="2235227" cy="505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𝒈𝒂𝒑</m:t>
                            </m:r>
                          </m:sub>
                        </m:sSub>
                      </m:oMath>
                    </m:oMathPara>
                  </a14:m>
                  <a:endParaRPr lang="en-US" sz="3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626933-2C44-C9EC-BA40-DF85FEF9C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4077140"/>
                  <a:ext cx="2235227" cy="505395"/>
                </a:xfrm>
                <a:prstGeom prst="rect">
                  <a:avLst/>
                </a:prstGeom>
                <a:blipFill>
                  <a:blip r:embed="rId5"/>
                  <a:stretch>
                    <a:fillRect l="-3390" r="-1130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A83B66-7EC4-E557-16D9-500CBF46EA78}"/>
                    </a:ext>
                  </a:extLst>
                </p:cNvPr>
                <p:cNvSpPr txBox="1"/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A83B66-7EC4-E557-16D9-500CBF46E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blipFill>
                  <a:blip r:embed="rId6"/>
                  <a:stretch>
                    <a:fillRect l="-2667" r="-8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CC5ADE-723E-9243-3B39-BA9FEB24C192}"/>
                  </a:ext>
                </a:extLst>
              </p:cNvPr>
              <p:cNvSpPr txBox="1"/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you got from Spartan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CC5ADE-723E-9243-3B39-BA9FEB24C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blipFill>
                <a:blip r:embed="rId7"/>
                <a:stretch>
                  <a:fillRect l="-2548" t="-4545" r="-22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B50F4F8-55EB-F2B9-E8DA-0CD3ECC1F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A97504-6476-CBD2-C637-D74E5E06C8A5}"/>
              </a:ext>
            </a:extLst>
          </p:cNvPr>
          <p:cNvGrpSpPr/>
          <p:nvPr/>
        </p:nvGrpSpPr>
        <p:grpSpPr>
          <a:xfrm>
            <a:off x="6852003" y="4710821"/>
            <a:ext cx="678328" cy="1003360"/>
            <a:chOff x="6852003" y="4710821"/>
            <a:chExt cx="678328" cy="1003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A9E5AB6-78B2-2325-8299-2B124E5700BD}"/>
                    </a:ext>
                  </a:extLst>
                </p:cNvPr>
                <p:cNvSpPr txBox="1"/>
                <p:nvPr/>
              </p:nvSpPr>
              <p:spPr>
                <a:xfrm>
                  <a:off x="6852004" y="5314776"/>
                  <a:ext cx="678327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A9E5AB6-78B2-2325-8299-2B124E570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004" y="5314776"/>
                  <a:ext cx="678327" cy="399405"/>
                </a:xfrm>
                <a:prstGeom prst="rect">
                  <a:avLst/>
                </a:prstGeom>
                <a:blipFill>
                  <a:blip r:embed="rId10"/>
                  <a:stretch>
                    <a:fillRect l="-9259" r="-5556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06ECE1-1A6F-CA62-9266-750B1E2ADF37}"/>
                    </a:ext>
                  </a:extLst>
                </p:cNvPr>
                <p:cNvSpPr txBox="1"/>
                <p:nvPr/>
              </p:nvSpPr>
              <p:spPr>
                <a:xfrm>
                  <a:off x="6852003" y="4710821"/>
                  <a:ext cx="678327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06ECE1-1A6F-CA62-9266-750B1E2AD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003" y="4710821"/>
                  <a:ext cx="678327" cy="399405"/>
                </a:xfrm>
                <a:prstGeom prst="rect">
                  <a:avLst/>
                </a:prstGeom>
                <a:blipFill>
                  <a:blip r:embed="rId11"/>
                  <a:stretch>
                    <a:fillRect l="-9259" r="-5556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0ACCA6-20E2-FAD9-9250-8B87ECB0086B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0ACCA6-20E2-FAD9-9250-8B87ECB0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12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9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E2BB12-9C67-E27E-7C08-33B9D53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2F13A6-2E4B-F618-9928-06FA0761F666}"/>
              </a:ext>
            </a:extLst>
          </p:cNvPr>
          <p:cNvGrpSpPr/>
          <p:nvPr/>
        </p:nvGrpSpPr>
        <p:grpSpPr>
          <a:xfrm>
            <a:off x="8561786" y="3962401"/>
            <a:ext cx="836016" cy="1897668"/>
            <a:chOff x="8255223" y="3961266"/>
            <a:chExt cx="836016" cy="1897668"/>
          </a:xfrm>
        </p:grpSpPr>
        <p:sp>
          <p:nvSpPr>
            <p:cNvPr id="12" name="Up Arrow 11">
              <a:extLst>
                <a:ext uri="{FF2B5EF4-FFF2-40B4-BE49-F238E27FC236}">
                  <a16:creationId xmlns:a16="http://schemas.microsoft.com/office/drawing/2014/main" id="{5D439131-E368-D00E-7FD3-724547B441ED}"/>
                </a:ext>
              </a:extLst>
            </p:cNvPr>
            <p:cNvSpPr/>
            <p:nvPr/>
          </p:nvSpPr>
          <p:spPr>
            <a:xfrm>
              <a:off x="8255223" y="3961266"/>
              <a:ext cx="265925" cy="1897668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4906C6E-C893-19F2-4A2B-73C0465F3A92}"/>
                    </a:ext>
                  </a:extLst>
                </p:cNvPr>
                <p:cNvSpPr txBox="1"/>
                <p:nvPr/>
              </p:nvSpPr>
              <p:spPr>
                <a:xfrm>
                  <a:off x="8521148" y="4747014"/>
                  <a:ext cx="5700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4906C6E-C893-19F2-4A2B-73C0465F3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148" y="4747014"/>
                  <a:ext cx="57009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043" r="-2174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4DF140-869F-6396-0A68-13B67D7F841E}"/>
              </a:ext>
            </a:extLst>
          </p:cNvPr>
          <p:cNvGrpSpPr/>
          <p:nvPr/>
        </p:nvGrpSpPr>
        <p:grpSpPr>
          <a:xfrm>
            <a:off x="292896" y="2342320"/>
            <a:ext cx="2848087" cy="1630614"/>
            <a:chOff x="292896" y="2951921"/>
            <a:chExt cx="2848087" cy="163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3CE573-83E9-0040-C455-34C26CBCED06}"/>
                    </a:ext>
                  </a:extLst>
                </p:cNvPr>
                <p:cNvSpPr txBox="1"/>
                <p:nvPr/>
              </p:nvSpPr>
              <p:spPr>
                <a:xfrm>
                  <a:off x="292896" y="4077140"/>
                  <a:ext cx="2235227" cy="505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=3</m:t>
                        </m:r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𝒈𝒂𝒑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3CE573-83E9-0040-C455-34C26CBCE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4077140"/>
                  <a:ext cx="2235227" cy="505395"/>
                </a:xfrm>
                <a:prstGeom prst="rect">
                  <a:avLst/>
                </a:prstGeom>
                <a:blipFill>
                  <a:blip r:embed="rId5"/>
                  <a:stretch>
                    <a:fillRect l="-3390" r="-1130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BCFE4A-A145-FA6C-91D7-310139BBBA99}"/>
                    </a:ext>
                  </a:extLst>
                </p:cNvPr>
                <p:cNvSpPr txBox="1"/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BCFE4A-A145-FA6C-91D7-310139BB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blipFill>
                  <a:blip r:embed="rId6"/>
                  <a:stretch>
                    <a:fillRect l="-2667" r="-8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5D987C-6F85-1032-A08D-90C9FA80FF4A}"/>
                  </a:ext>
                </a:extLst>
              </p:cNvPr>
              <p:cNvSpPr txBox="1"/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you got from Spartan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5D987C-6F85-1032-A08D-90C9FA80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blipFill>
                <a:blip r:embed="rId7"/>
                <a:stretch>
                  <a:fillRect l="-2548" t="-4545" r="-22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37AA61E-2DC9-4D68-12E4-5649B701D7D3}"/>
              </a:ext>
            </a:extLst>
          </p:cNvPr>
          <p:cNvGrpSpPr/>
          <p:nvPr/>
        </p:nvGrpSpPr>
        <p:grpSpPr>
          <a:xfrm>
            <a:off x="6841355" y="4009439"/>
            <a:ext cx="688976" cy="1704742"/>
            <a:chOff x="6841355" y="4009439"/>
            <a:chExt cx="688976" cy="1704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0916EC4-3B6C-0EB8-F2D0-C0BFD3829A56}"/>
                    </a:ext>
                  </a:extLst>
                </p:cNvPr>
                <p:cNvSpPr txBox="1"/>
                <p:nvPr/>
              </p:nvSpPr>
              <p:spPr>
                <a:xfrm>
                  <a:off x="6852004" y="5314776"/>
                  <a:ext cx="678327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0916EC4-3B6C-0EB8-F2D0-C0BFD3829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004" y="5314776"/>
                  <a:ext cx="678327" cy="399405"/>
                </a:xfrm>
                <a:prstGeom prst="rect">
                  <a:avLst/>
                </a:prstGeom>
                <a:blipFill>
                  <a:blip r:embed="rId8"/>
                  <a:stretch>
                    <a:fillRect l="-9259" r="-5556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19A27EB-45B9-6DC0-E9D2-397569879B26}"/>
                    </a:ext>
                  </a:extLst>
                </p:cNvPr>
                <p:cNvSpPr txBox="1"/>
                <p:nvPr/>
              </p:nvSpPr>
              <p:spPr>
                <a:xfrm>
                  <a:off x="6852003" y="4710821"/>
                  <a:ext cx="678327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19A27EB-45B9-6DC0-E9D2-397569879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003" y="4710821"/>
                  <a:ext cx="678327" cy="399405"/>
                </a:xfrm>
                <a:prstGeom prst="rect">
                  <a:avLst/>
                </a:prstGeom>
                <a:blipFill>
                  <a:blip r:embed="rId9"/>
                  <a:stretch>
                    <a:fillRect l="-9259" r="-5556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E666486-05FA-09B6-7422-E7F7CCB44E5A}"/>
                    </a:ext>
                  </a:extLst>
                </p:cNvPr>
                <p:cNvSpPr txBox="1"/>
                <p:nvPr/>
              </p:nvSpPr>
              <p:spPr>
                <a:xfrm>
                  <a:off x="6841355" y="4009439"/>
                  <a:ext cx="678327" cy="3994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E666486-05FA-09B6-7422-E7F7CCB44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355" y="4009439"/>
                  <a:ext cx="678327" cy="399405"/>
                </a:xfrm>
                <a:prstGeom prst="rect">
                  <a:avLst/>
                </a:prstGeom>
                <a:blipFill>
                  <a:blip r:embed="rId10"/>
                  <a:stretch>
                    <a:fillRect l="-9091" r="-363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A09BA22-A09E-2E0A-CBC9-B636D47672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A6F6B-D484-FA3A-6489-CBCD00151AF8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A6F6B-D484-FA3A-6489-CBCD00151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12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52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E2BB12-9C67-E27E-7C08-33B9D53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2C73A81-3752-4483-90C7-8ED1E2E38852}"/>
              </a:ext>
            </a:extLst>
          </p:cNvPr>
          <p:cNvGrpSpPr/>
          <p:nvPr/>
        </p:nvGrpSpPr>
        <p:grpSpPr>
          <a:xfrm>
            <a:off x="292896" y="2342320"/>
            <a:ext cx="2848087" cy="1630614"/>
            <a:chOff x="292896" y="2951921"/>
            <a:chExt cx="2848087" cy="1630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CC9FE-D021-251E-79C7-F1CD1052CA01}"/>
                    </a:ext>
                  </a:extLst>
                </p:cNvPr>
                <p:cNvSpPr txBox="1"/>
                <p:nvPr/>
              </p:nvSpPr>
              <p:spPr>
                <a:xfrm>
                  <a:off x="292896" y="4077140"/>
                  <a:ext cx="2275495" cy="505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𝒈𝒂𝒑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CC9FE-D021-251E-79C7-F1CD1052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4077140"/>
                  <a:ext cx="2275495" cy="505395"/>
                </a:xfrm>
                <a:prstGeom prst="rect">
                  <a:avLst/>
                </a:prstGeom>
                <a:blipFill>
                  <a:blip r:embed="rId5"/>
                  <a:stretch>
                    <a:fillRect l="-3889" r="-1111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01FF33C-21A4-8E6D-5460-798C5369FC4B}"/>
                    </a:ext>
                  </a:extLst>
                </p:cNvPr>
                <p:cNvSpPr txBox="1"/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01FF33C-21A4-8E6D-5460-798C5369F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blipFill>
                  <a:blip r:embed="rId6"/>
                  <a:stretch>
                    <a:fillRect l="-2667" r="-8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D31062-4D5E-D019-07C0-7EA609137E78}"/>
                  </a:ext>
                </a:extLst>
              </p:cNvPr>
              <p:cNvSpPr txBox="1"/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you got from Spartan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D31062-4D5E-D019-07C0-7EA60913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blipFill>
                <a:blip r:embed="rId7"/>
                <a:stretch>
                  <a:fillRect l="-2548" t="-4545" r="-22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E6293A0-A682-C85A-D5F3-F0161309B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5ACF14-2512-14CA-2027-90E36214EEEB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5ACF14-2512-14CA-2027-90E36214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9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75A5662-9E15-AFEC-21AC-4849A3515D39}"/>
              </a:ext>
            </a:extLst>
          </p:cNvPr>
          <p:cNvGrpSpPr/>
          <p:nvPr/>
        </p:nvGrpSpPr>
        <p:grpSpPr>
          <a:xfrm>
            <a:off x="6841354" y="2843855"/>
            <a:ext cx="688977" cy="2870326"/>
            <a:chOff x="6841354" y="2843855"/>
            <a:chExt cx="688977" cy="28703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5A7DF-A5B6-A6B2-CA44-22892453468E}"/>
                </a:ext>
              </a:extLst>
            </p:cNvPr>
            <p:cNvGrpSpPr/>
            <p:nvPr/>
          </p:nvGrpSpPr>
          <p:grpSpPr>
            <a:xfrm>
              <a:off x="6841355" y="4009439"/>
              <a:ext cx="688976" cy="1704742"/>
              <a:chOff x="6841355" y="4009439"/>
              <a:chExt cx="688976" cy="17047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A16451-4DAF-6795-7887-4C82286C881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916EC4-3B6C-0EB8-F2D0-C0BFD3829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407C9D0-5FFA-F33D-6E34-C5E606BEDBEF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19A27EB-45B9-6DC0-E9D2-397569879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690C0E7-40BF-8EF9-28E5-62A82C8A6438}"/>
                      </a:ext>
                    </a:extLst>
                  </p:cNvPr>
                  <p:cNvSpPr txBox="1"/>
                  <p:nvPr/>
                </p:nvSpPr>
                <p:spPr>
                  <a:xfrm>
                    <a:off x="6841355" y="4009439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BE666486-05FA-09B6-7422-E7F7CCB44E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355" y="4009439"/>
                    <a:ext cx="678327" cy="3994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3636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D3046C5-BF12-2511-2CE2-DF650FF2DB7B}"/>
                </a:ext>
              </a:extLst>
            </p:cNvPr>
            <p:cNvGrpSpPr/>
            <p:nvPr/>
          </p:nvGrpSpPr>
          <p:grpSpPr>
            <a:xfrm>
              <a:off x="6841354" y="2843855"/>
              <a:ext cx="678328" cy="1003360"/>
              <a:chOff x="6852003" y="4710821"/>
              <a:chExt cx="678328" cy="1003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84CDCF2-F088-AE6B-AC4B-897B42B9BF77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916EC4-3B6C-0EB8-F2D0-C0BFD3829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B4451B3-D8AD-A3DF-30DF-8E5ED2C30C9F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19A27EB-45B9-6DC0-E9D2-397569879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98147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E2BB12-9C67-E27E-7C08-33B9D53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2C73A81-3752-4483-90C7-8ED1E2E38852}"/>
              </a:ext>
            </a:extLst>
          </p:cNvPr>
          <p:cNvGrpSpPr/>
          <p:nvPr/>
        </p:nvGrpSpPr>
        <p:grpSpPr>
          <a:xfrm>
            <a:off x="292896" y="2342320"/>
            <a:ext cx="3719801" cy="2754062"/>
            <a:chOff x="292896" y="2951921"/>
            <a:chExt cx="3719801" cy="2754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CC9FE-D021-251E-79C7-F1CD1052CA01}"/>
                    </a:ext>
                  </a:extLst>
                </p:cNvPr>
                <p:cNvSpPr txBox="1"/>
                <p:nvPr/>
              </p:nvSpPr>
              <p:spPr>
                <a:xfrm>
                  <a:off x="292896" y="4077140"/>
                  <a:ext cx="2275495" cy="505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CC9FE-D021-251E-79C7-F1CD1052C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4077140"/>
                  <a:ext cx="2275495" cy="505395"/>
                </a:xfrm>
                <a:prstGeom prst="rect">
                  <a:avLst/>
                </a:prstGeom>
                <a:blipFill>
                  <a:blip r:embed="rId5"/>
                  <a:stretch>
                    <a:fillRect l="-2778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F975033-8D96-09B7-F7E3-00D9B64F5053}"/>
                    </a:ext>
                  </a:extLst>
                </p:cNvPr>
                <p:cNvSpPr txBox="1"/>
                <p:nvPr/>
              </p:nvSpPr>
              <p:spPr>
                <a:xfrm>
                  <a:off x="292896" y="5244318"/>
                  <a:ext cx="371980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0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F975033-8D96-09B7-F7E3-00D9B64F50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5244318"/>
                  <a:ext cx="371980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365" t="-7895" b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01FF33C-21A4-8E6D-5460-798C5369FC4B}"/>
                    </a:ext>
                  </a:extLst>
                </p:cNvPr>
                <p:cNvSpPr txBox="1"/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01FF33C-21A4-8E6D-5460-798C5369F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blipFill>
                  <a:blip r:embed="rId7"/>
                  <a:stretch>
                    <a:fillRect l="-2667" r="-8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D31062-4D5E-D019-07C0-7EA609137E78}"/>
                  </a:ext>
                </a:extLst>
              </p:cNvPr>
              <p:cNvSpPr txBox="1"/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dirty="0"/>
                  <a:t>, the frequency of vibration you got from Spartan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D31062-4D5E-D019-07C0-7EA60913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1275106"/>
                <a:ext cx="3987556" cy="830997"/>
              </a:xfrm>
              <a:prstGeom prst="rect">
                <a:avLst/>
              </a:prstGeom>
              <a:blipFill>
                <a:blip r:embed="rId8"/>
                <a:stretch>
                  <a:fillRect l="-2548" t="-4545" r="-222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9E7DC0-28F4-C1B8-D513-1AEEA7F352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0416" y="124967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67F2BF-9185-C821-FCCC-3A7697BA84F8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67F2BF-9185-C821-FCCC-3A7697BA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13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1EF3895-A044-11F6-7D30-4A1348C1E34A}"/>
              </a:ext>
            </a:extLst>
          </p:cNvPr>
          <p:cNvGrpSpPr/>
          <p:nvPr/>
        </p:nvGrpSpPr>
        <p:grpSpPr>
          <a:xfrm>
            <a:off x="6841354" y="2843855"/>
            <a:ext cx="688977" cy="2870326"/>
            <a:chOff x="6841354" y="2843855"/>
            <a:chExt cx="688977" cy="28703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C99025-3339-93AE-FF21-E4394DD4C31F}"/>
                </a:ext>
              </a:extLst>
            </p:cNvPr>
            <p:cNvGrpSpPr/>
            <p:nvPr/>
          </p:nvGrpSpPr>
          <p:grpSpPr>
            <a:xfrm>
              <a:off x="6841355" y="4009439"/>
              <a:ext cx="688976" cy="1704742"/>
              <a:chOff x="6841355" y="4009439"/>
              <a:chExt cx="688976" cy="17047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A0E1FD3-7274-BB01-997D-713AFAFEC0E2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916EC4-3B6C-0EB8-F2D0-C0BFD3829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A097775-9405-BC53-8A44-B360D876F485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19A27EB-45B9-6DC0-E9D2-397569879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BA2BF44-97E7-60A9-99A9-70F2D835A747}"/>
                      </a:ext>
                    </a:extLst>
                  </p:cNvPr>
                  <p:cNvSpPr txBox="1"/>
                  <p:nvPr/>
                </p:nvSpPr>
                <p:spPr>
                  <a:xfrm>
                    <a:off x="6841355" y="4009439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BE666486-05FA-09B6-7422-E7F7CCB44E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355" y="4009439"/>
                    <a:ext cx="678327" cy="3994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091" r="-3636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F4A4E2-4775-F3F7-9FDF-D17D65AE5445}"/>
                </a:ext>
              </a:extLst>
            </p:cNvPr>
            <p:cNvGrpSpPr/>
            <p:nvPr/>
          </p:nvGrpSpPr>
          <p:grpSpPr>
            <a:xfrm>
              <a:off x="6841354" y="2843855"/>
              <a:ext cx="678328" cy="1003360"/>
              <a:chOff x="6852003" y="4710821"/>
              <a:chExt cx="678328" cy="1003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3D7574D-83EA-4EF6-76A0-7C6521152C17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916EC4-3B6C-0EB8-F2D0-C0BFD3829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90E7170-A2B2-BEF6-53F2-D33F3BF374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19A27EB-45B9-6DC0-E9D2-397569879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588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Roadmap from vibrations -&gt; partition functions 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75D0A-1FAE-F2EC-59F3-09AE58ED8587}"/>
                  </a:ext>
                </a:extLst>
              </p:cNvPr>
              <p:cNvSpPr txBox="1"/>
              <p:nvPr/>
            </p:nvSpPr>
            <p:spPr>
              <a:xfrm>
                <a:off x="1030602" y="930283"/>
                <a:ext cx="536465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Talk about how vibrations behave at the quantum level (energy quantization)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Introduce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the unscaled partition function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See how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</m:oMath>
                </a14:m>
                <a:r>
                  <a:rPr lang="en-US" sz="2400" dirty="0"/>
                  <a:t> (and therefore predict thermophoresis)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75D0A-1FAE-F2EC-59F3-09AE58ED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02" y="930283"/>
                <a:ext cx="5364654" cy="5632311"/>
              </a:xfrm>
              <a:prstGeom prst="rect">
                <a:avLst/>
              </a:prstGeom>
              <a:blipFill>
                <a:blip r:embed="rId3"/>
                <a:stretch>
                  <a:fillRect l="-189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18385-2508-AC81-12FB-3314B615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74" y="730984"/>
            <a:ext cx="2385739" cy="18399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8D3E99D-19D8-C86C-92D6-548B8E9D1BB7}"/>
              </a:ext>
            </a:extLst>
          </p:cNvPr>
          <p:cNvGrpSpPr/>
          <p:nvPr/>
        </p:nvGrpSpPr>
        <p:grpSpPr>
          <a:xfrm>
            <a:off x="7085802" y="2880757"/>
            <a:ext cx="2946672" cy="1823723"/>
            <a:chOff x="7085802" y="2880757"/>
            <a:chExt cx="2946672" cy="18237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13B780-815F-115A-3A7C-03578BCF588F}"/>
                </a:ext>
              </a:extLst>
            </p:cNvPr>
            <p:cNvGrpSpPr/>
            <p:nvPr/>
          </p:nvGrpSpPr>
          <p:grpSpPr>
            <a:xfrm>
              <a:off x="7397711" y="2880757"/>
              <a:ext cx="2634763" cy="1823723"/>
              <a:chOff x="6708165" y="2880757"/>
              <a:chExt cx="2634763" cy="1823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D99FEB-FB3E-ECB6-241F-13AD7B19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7556055" y="4335148"/>
                    <a:ext cx="8790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D99FEB-FB3E-ECB6-241F-13AD7B19E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055" y="4335148"/>
                    <a:ext cx="87902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995C2C5-49E2-803E-5186-B200BE286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44" t="12387" b="8986"/>
              <a:stretch/>
            </p:blipFill>
            <p:spPr>
              <a:xfrm>
                <a:off x="6708165" y="2880757"/>
                <a:ext cx="2634763" cy="147725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849325-EDCE-5BF8-ADC9-917E5BE03B6D}"/>
                    </a:ext>
                  </a:extLst>
                </p:cNvPr>
                <p:cNvSpPr txBox="1"/>
                <p:nvPr/>
              </p:nvSpPr>
              <p:spPr>
                <a:xfrm>
                  <a:off x="7085802" y="3017259"/>
                  <a:ext cx="3343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849325-EDCE-5BF8-ADC9-917E5BE03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802" y="3017259"/>
                  <a:ext cx="3343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B65DE1-1885-312F-B3C2-0B284F01866B}"/>
              </a:ext>
            </a:extLst>
          </p:cNvPr>
          <p:cNvGrpSpPr/>
          <p:nvPr/>
        </p:nvGrpSpPr>
        <p:grpSpPr>
          <a:xfrm>
            <a:off x="8435076" y="4777230"/>
            <a:ext cx="2543394" cy="2093221"/>
            <a:chOff x="6769554" y="4764779"/>
            <a:chExt cx="2543394" cy="209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FEFC69-6F7C-F86B-1DA1-D80DDFEE8B2A}"/>
                    </a:ext>
                  </a:extLst>
                </p:cNvPr>
                <p:cNvSpPr txBox="1"/>
                <p:nvPr/>
              </p:nvSpPr>
              <p:spPr>
                <a:xfrm>
                  <a:off x="7431472" y="6488668"/>
                  <a:ext cx="87902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FEFC69-6F7C-F86B-1DA1-D80DDFEE8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472" y="6488668"/>
                  <a:ext cx="879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5E764C3-14F7-B394-8089-7307F354A6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8" t="11575" b="5893"/>
            <a:stretch/>
          </p:blipFill>
          <p:spPr bwMode="auto">
            <a:xfrm>
              <a:off x="6769554" y="4764779"/>
              <a:ext cx="2543394" cy="1774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15227-6346-ABF5-90D4-D48A1DAB98EF}"/>
                  </a:ext>
                </a:extLst>
              </p:cNvPr>
              <p:cNvSpPr txBox="1"/>
              <p:nvPr/>
            </p:nvSpPr>
            <p:spPr>
              <a:xfrm>
                <a:off x="7595627" y="5091290"/>
                <a:ext cx="8394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𝒔𝒐𝒍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15227-6346-ABF5-90D4-D48A1DAB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27" y="5091290"/>
                <a:ext cx="8394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800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E2BB12-9C67-E27E-7C08-33B9D53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312" y="768707"/>
            <a:ext cx="7602988" cy="58635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C416D89-3177-E8EF-C076-71242A333902}"/>
              </a:ext>
            </a:extLst>
          </p:cNvPr>
          <p:cNvGrpSpPr/>
          <p:nvPr/>
        </p:nvGrpSpPr>
        <p:grpSpPr>
          <a:xfrm>
            <a:off x="292896" y="2342320"/>
            <a:ext cx="3719801" cy="2754062"/>
            <a:chOff x="292896" y="2951921"/>
            <a:chExt cx="3719801" cy="2754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7B4042-3215-FCAE-3D65-13734FB27663}"/>
                    </a:ext>
                  </a:extLst>
                </p:cNvPr>
                <p:cNvSpPr txBox="1"/>
                <p:nvPr/>
              </p:nvSpPr>
              <p:spPr>
                <a:xfrm>
                  <a:off x="292896" y="4077140"/>
                  <a:ext cx="2220736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7B4042-3215-FCAE-3D65-13734FB27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4077140"/>
                  <a:ext cx="2220736" cy="499176"/>
                </a:xfrm>
                <a:prstGeom prst="rect">
                  <a:avLst/>
                </a:prstGeom>
                <a:blipFill>
                  <a:blip r:embed="rId5"/>
                  <a:stretch>
                    <a:fillRect l="-4000" r="-1143"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60F962B-D0BB-30CA-A9B4-02EE312F3945}"/>
                    </a:ext>
                  </a:extLst>
                </p:cNvPr>
                <p:cNvSpPr txBox="1"/>
                <p:nvPr/>
              </p:nvSpPr>
              <p:spPr>
                <a:xfrm>
                  <a:off x="292896" y="5244318"/>
                  <a:ext cx="371980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3000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⁡(−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𝑅𝑇</m:t>
                      </m:r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000" dirty="0">
                      <a:solidFill>
                        <a:schemeClr val="tx1"/>
                      </a:solidFill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60F962B-D0BB-30CA-A9B4-02EE312F3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5244318"/>
                  <a:ext cx="371980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365" t="-7895" b="-34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964041-4AF1-0BAD-712E-2F8E0733C42F}"/>
                    </a:ext>
                  </a:extLst>
                </p:cNvPr>
                <p:cNvSpPr txBox="1"/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ℏ</m:t>
                        </m:r>
                        <m: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oMath>
                    </m:oMathPara>
                  </a14:m>
                  <a:endParaRPr lang="en-US" sz="3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964041-4AF1-0BAD-712E-2F8E0733C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2951921"/>
                  <a:ext cx="2848087" cy="499176"/>
                </a:xfrm>
                <a:prstGeom prst="rect">
                  <a:avLst/>
                </a:prstGeom>
                <a:blipFill>
                  <a:blip r:embed="rId7"/>
                  <a:stretch>
                    <a:fillRect l="-2667" r="-889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1257FE-6D55-79B2-8ACF-F696686640E2}"/>
                  </a:ext>
                </a:extLst>
              </p:cNvPr>
              <p:cNvSpPr txBox="1"/>
              <p:nvPr/>
            </p:nvSpPr>
            <p:spPr>
              <a:xfrm>
                <a:off x="292896" y="5595341"/>
                <a:ext cx="205242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nary>
                      <m:naryPr>
                        <m:chr m:val="∑"/>
                        <m:supHide m:val="on"/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1257FE-6D55-79B2-8ACF-F69668664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96" y="5595341"/>
                <a:ext cx="2052421" cy="461665"/>
              </a:xfrm>
              <a:prstGeom prst="rect">
                <a:avLst/>
              </a:prstGeom>
              <a:blipFill>
                <a:blip r:embed="rId8"/>
                <a:stretch>
                  <a:fillRect l="-3086" t="-160526" b="-2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EC20A37-BF3B-F6D1-624F-0332171F3F4B}"/>
              </a:ext>
            </a:extLst>
          </p:cNvPr>
          <p:cNvGrpSpPr/>
          <p:nvPr/>
        </p:nvGrpSpPr>
        <p:grpSpPr>
          <a:xfrm>
            <a:off x="292896" y="124967"/>
            <a:ext cx="4296736" cy="1981136"/>
            <a:chOff x="292896" y="124967"/>
            <a:chExt cx="4296736" cy="1981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A6B2EF-3057-CDD9-DC18-0BE11D289709}"/>
                    </a:ext>
                  </a:extLst>
                </p:cNvPr>
                <p:cNvSpPr txBox="1"/>
                <p:nvPr/>
              </p:nvSpPr>
              <p:spPr>
                <a:xfrm>
                  <a:off x="292896" y="1275106"/>
                  <a:ext cx="398755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Start with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𝜈</m:t>
                          </m:r>
                        </m:e>
                      </m:acc>
                    </m:oMath>
                  </a14:m>
                  <a:r>
                    <a:rPr lang="en-US" sz="2400" dirty="0"/>
                    <a:t>, the frequency of vibration you got from Spartan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A6B2EF-3057-CDD9-DC18-0BE11D289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896" y="1275106"/>
                  <a:ext cx="3987556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2548" t="-4545" r="-2229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AB5B30-E74E-43FC-9E6C-5E90069C1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60416" y="124967"/>
              <a:ext cx="1429216" cy="115013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7567A0-AC46-8634-7CE2-B93ECD479931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Getting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7567A0-AC46-8634-7CE2-B93ECD479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268980" cy="461665"/>
              </a:xfrm>
              <a:prstGeom prst="rect">
                <a:avLst/>
              </a:prstGeom>
              <a:blipFill>
                <a:blip r:embed="rId13"/>
                <a:stretch>
                  <a:fillRect l="-310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F118493-1B1E-C657-FE81-724B53778897}"/>
              </a:ext>
            </a:extLst>
          </p:cNvPr>
          <p:cNvGrpSpPr/>
          <p:nvPr/>
        </p:nvGrpSpPr>
        <p:grpSpPr>
          <a:xfrm>
            <a:off x="6841354" y="2843855"/>
            <a:ext cx="688977" cy="2870326"/>
            <a:chOff x="6841354" y="2843855"/>
            <a:chExt cx="688977" cy="287032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8675F3-C55D-0878-9FBA-14DA164E3231}"/>
                </a:ext>
              </a:extLst>
            </p:cNvPr>
            <p:cNvGrpSpPr/>
            <p:nvPr/>
          </p:nvGrpSpPr>
          <p:grpSpPr>
            <a:xfrm>
              <a:off x="6841355" y="4009439"/>
              <a:ext cx="688976" cy="1704742"/>
              <a:chOff x="6841355" y="4009439"/>
              <a:chExt cx="688976" cy="17047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2C59B27-6EB4-BD97-5E1D-612E47AB91E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916EC4-3B6C-0EB8-F2D0-C0BFD3829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2F73A88-F199-5C47-F25E-50769A159D8C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19A27EB-45B9-6DC0-E9D2-397569879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D3752EE-AD63-FC38-886E-670216944BB9}"/>
                      </a:ext>
                    </a:extLst>
                  </p:cNvPr>
                  <p:cNvSpPr txBox="1"/>
                  <p:nvPr/>
                </p:nvSpPr>
                <p:spPr>
                  <a:xfrm>
                    <a:off x="6841355" y="4009439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BE666486-05FA-09B6-7422-E7F7CCB44E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1355" y="4009439"/>
                    <a:ext cx="678327" cy="39940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091" r="-3636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0C943C-4E79-8AF3-B482-42C3B9D6B319}"/>
                </a:ext>
              </a:extLst>
            </p:cNvPr>
            <p:cNvGrpSpPr/>
            <p:nvPr/>
          </p:nvGrpSpPr>
          <p:grpSpPr>
            <a:xfrm>
              <a:off x="6841354" y="2843855"/>
              <a:ext cx="678328" cy="1003360"/>
              <a:chOff x="6852003" y="4710821"/>
              <a:chExt cx="678328" cy="10033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2C337DD-C0EB-884D-428F-CEB97A8CAA59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0916EC4-3B6C-0EB8-F2D0-C0BFD3829A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4" y="5314776"/>
                    <a:ext cx="678327" cy="3994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9E6A0B7-39F1-8DB9-7ED9-E2BEDC52ADF1}"/>
                      </a:ext>
                    </a:extLst>
                  </p:cNvPr>
                  <p:cNvSpPr txBox="1"/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19A27EB-45B9-6DC0-E9D2-397569879B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003" y="4710821"/>
                    <a:ext cx="678327" cy="39940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9259" r="-5556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62501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Graphical depiction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… this is a big qualitative take-home point of this week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7C27FF5-1653-FBA0-458A-E796E391ACBB}"/>
              </a:ext>
            </a:extLst>
          </p:cNvPr>
          <p:cNvGrpSpPr/>
          <p:nvPr/>
        </p:nvGrpSpPr>
        <p:grpSpPr>
          <a:xfrm>
            <a:off x="0" y="819038"/>
            <a:ext cx="8743950" cy="5077613"/>
            <a:chOff x="0" y="819038"/>
            <a:chExt cx="8743950" cy="507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8ADC43-F794-1646-D7ED-E99EE0494897}"/>
                    </a:ext>
                  </a:extLst>
                </p:cNvPr>
                <p:cNvSpPr txBox="1"/>
                <p:nvPr/>
              </p:nvSpPr>
              <p:spPr>
                <a:xfrm>
                  <a:off x="3923720" y="5342653"/>
                  <a:ext cx="879021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28ADC43-F794-1646-D7ED-E99EE049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720" y="5342653"/>
                  <a:ext cx="879021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857B59-787F-4871-66E0-67C45633D07C}"/>
                    </a:ext>
                  </a:extLst>
                </p:cNvPr>
                <p:cNvSpPr txBox="1"/>
                <p:nvPr/>
              </p:nvSpPr>
              <p:spPr>
                <a:xfrm>
                  <a:off x="0" y="2187682"/>
                  <a:ext cx="879021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3857B59-787F-4871-66E0-67C45633D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187682"/>
                  <a:ext cx="879021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C629B5-2559-D50B-C06B-B3FE936D4935}"/>
                </a:ext>
              </a:extLst>
            </p:cNvPr>
            <p:cNvGrpSpPr/>
            <p:nvPr/>
          </p:nvGrpSpPr>
          <p:grpSpPr>
            <a:xfrm>
              <a:off x="861533" y="819038"/>
              <a:ext cx="7882417" cy="4419490"/>
              <a:chOff x="861533" y="819038"/>
              <a:chExt cx="7882417" cy="441949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A588968-2846-D4BD-0A56-82F95DD026D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61533" y="819038"/>
                <a:ext cx="7882417" cy="4419490"/>
                <a:chOff x="632933" y="819037"/>
                <a:chExt cx="9075420" cy="5088379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00D7C964-BFA0-E3F5-FEE0-F8167DFF1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744" t="12387" b="8986"/>
                <a:stretch/>
              </p:blipFill>
              <p:spPr>
                <a:xfrm>
                  <a:off x="632933" y="819037"/>
                  <a:ext cx="9075420" cy="5088379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BD73215-AE97-72E3-7DF3-8A8D6C7187B9}"/>
                    </a:ext>
                  </a:extLst>
                </p:cNvPr>
                <p:cNvSpPr/>
                <p:nvPr/>
              </p:nvSpPr>
              <p:spPr>
                <a:xfrm>
                  <a:off x="4836522" y="3818527"/>
                  <a:ext cx="205740" cy="205740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EFBE6748-D7F5-0E45-4E4E-3037FEC1EE66}"/>
                    </a:ext>
                  </a:extLst>
                </p:cNvPr>
                <p:cNvSpPr/>
                <p:nvPr/>
              </p:nvSpPr>
              <p:spPr>
                <a:xfrm>
                  <a:off x="1475295" y="5539922"/>
                  <a:ext cx="205740" cy="2057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C414A3-2E29-2200-8748-8F2B1DA76977}"/>
                  </a:ext>
                </a:extLst>
              </p:cNvPr>
              <p:cNvSpPr/>
              <p:nvPr/>
            </p:nvSpPr>
            <p:spPr>
              <a:xfrm>
                <a:off x="2282773" y="4854573"/>
                <a:ext cx="178695" cy="178695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96B6A-DA2D-2041-2299-A6C657EEE66D}"/>
                  </a:ext>
                </a:extLst>
              </p:cNvPr>
              <p:cNvSpPr txBox="1"/>
              <p:nvPr/>
            </p:nvSpPr>
            <p:spPr>
              <a:xfrm>
                <a:off x="8187045" y="1222746"/>
                <a:ext cx="3968656" cy="350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temperature corresponds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Which temperature corresponds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Which temperature corresponds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96B6A-DA2D-2041-2299-A6C657EEE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045" y="1222746"/>
                <a:ext cx="3968656" cy="3505960"/>
              </a:xfrm>
              <a:prstGeom prst="rect">
                <a:avLst/>
              </a:prstGeom>
              <a:blipFill>
                <a:blip r:embed="rId6"/>
                <a:stretch>
                  <a:fillRect l="-2548" t="-1444" b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96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Roadmap from vibrations -&gt; partition functions 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75D0A-1FAE-F2EC-59F3-09AE58ED8587}"/>
                  </a:ext>
                </a:extLst>
              </p:cNvPr>
              <p:cNvSpPr txBox="1"/>
              <p:nvPr/>
            </p:nvSpPr>
            <p:spPr>
              <a:xfrm>
                <a:off x="1030602" y="930283"/>
                <a:ext cx="536465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Talk about how vibrations behave at the quantum level (energy quantization)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Introduce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, the unscaled partition function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See how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/>
                  <a:t> (and therefore predict thermophoresis)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75D0A-1FAE-F2EC-59F3-09AE58ED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02" y="930283"/>
                <a:ext cx="5364654" cy="5632311"/>
              </a:xfrm>
              <a:prstGeom prst="rect">
                <a:avLst/>
              </a:prstGeom>
              <a:blipFill>
                <a:blip r:embed="rId3"/>
                <a:stretch>
                  <a:fillRect l="-189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18385-2508-AC81-12FB-3314B615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74" y="730984"/>
            <a:ext cx="2385739" cy="18399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8D3E99D-19D8-C86C-92D6-548B8E9D1BB7}"/>
              </a:ext>
            </a:extLst>
          </p:cNvPr>
          <p:cNvGrpSpPr/>
          <p:nvPr/>
        </p:nvGrpSpPr>
        <p:grpSpPr>
          <a:xfrm>
            <a:off x="7085802" y="2880757"/>
            <a:ext cx="2946672" cy="1823723"/>
            <a:chOff x="7085802" y="2880757"/>
            <a:chExt cx="2946672" cy="18237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13B780-815F-115A-3A7C-03578BCF588F}"/>
                </a:ext>
              </a:extLst>
            </p:cNvPr>
            <p:cNvGrpSpPr/>
            <p:nvPr/>
          </p:nvGrpSpPr>
          <p:grpSpPr>
            <a:xfrm>
              <a:off x="7397711" y="2880757"/>
              <a:ext cx="2634763" cy="1823723"/>
              <a:chOff x="6708165" y="2880757"/>
              <a:chExt cx="2634763" cy="1823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D99FEB-FB3E-ECB6-241F-13AD7B19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7556055" y="4335148"/>
                    <a:ext cx="8790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D99FEB-FB3E-ECB6-241F-13AD7B19E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055" y="4335148"/>
                    <a:ext cx="87902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995C2C5-49E2-803E-5186-B200BE286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44" t="12387" b="8986"/>
              <a:stretch/>
            </p:blipFill>
            <p:spPr>
              <a:xfrm>
                <a:off x="6708165" y="2880757"/>
                <a:ext cx="2634763" cy="147725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849325-EDCE-5BF8-ADC9-917E5BE03B6D}"/>
                    </a:ext>
                  </a:extLst>
                </p:cNvPr>
                <p:cNvSpPr txBox="1"/>
                <p:nvPr/>
              </p:nvSpPr>
              <p:spPr>
                <a:xfrm>
                  <a:off x="7085802" y="3017259"/>
                  <a:ext cx="3343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849325-EDCE-5BF8-ADC9-917E5BE03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802" y="3017259"/>
                  <a:ext cx="3343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B65DE1-1885-312F-B3C2-0B284F01866B}"/>
              </a:ext>
            </a:extLst>
          </p:cNvPr>
          <p:cNvGrpSpPr/>
          <p:nvPr/>
        </p:nvGrpSpPr>
        <p:grpSpPr>
          <a:xfrm>
            <a:off x="8435076" y="4777230"/>
            <a:ext cx="2543394" cy="2093221"/>
            <a:chOff x="6769554" y="4764779"/>
            <a:chExt cx="2543394" cy="209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FEFC69-6F7C-F86B-1DA1-D80DDFEE8B2A}"/>
                    </a:ext>
                  </a:extLst>
                </p:cNvPr>
                <p:cNvSpPr txBox="1"/>
                <p:nvPr/>
              </p:nvSpPr>
              <p:spPr>
                <a:xfrm>
                  <a:off x="7431472" y="6488668"/>
                  <a:ext cx="87902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FEFC69-6F7C-F86B-1DA1-D80DDFEE8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472" y="6488668"/>
                  <a:ext cx="879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5E764C3-14F7-B394-8089-7307F354A6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8" t="11575" b="5893"/>
            <a:stretch/>
          </p:blipFill>
          <p:spPr bwMode="auto">
            <a:xfrm>
              <a:off x="6769554" y="4764779"/>
              <a:ext cx="2543394" cy="1774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15227-6346-ABF5-90D4-D48A1DAB98EF}"/>
                  </a:ext>
                </a:extLst>
              </p:cNvPr>
              <p:cNvSpPr txBox="1"/>
              <p:nvPr/>
            </p:nvSpPr>
            <p:spPr>
              <a:xfrm>
                <a:off x="7595627" y="5091290"/>
                <a:ext cx="8394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𝒔𝒐𝒍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15227-6346-ABF5-90D4-D48A1DAB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27" y="5091290"/>
                <a:ext cx="8394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2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AE680-4AC5-8901-1601-B6779086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98" y="1696962"/>
            <a:ext cx="5177085" cy="1759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FDDDC-BBDE-3964-7996-93D52F0F3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26" y="106253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E61E4-97F2-B3B7-7830-39AB4A12D86D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How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3E61E4-97F2-B3B7-7830-39AB4A12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blipFill>
                <a:blip r:embed="rId4"/>
                <a:stretch>
                  <a:fillRect l="-281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D710DB-8EDC-86ED-DA49-E6842B3931F3}"/>
              </a:ext>
            </a:extLst>
          </p:cNvPr>
          <p:cNvSpPr/>
          <p:nvPr/>
        </p:nvSpPr>
        <p:spPr>
          <a:xfrm>
            <a:off x="2766060" y="1931670"/>
            <a:ext cx="2503170" cy="1337310"/>
          </a:xfrm>
          <a:prstGeom prst="roundRect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3AFE25-EC38-BA5D-D459-ECE67592A3D4}"/>
                  </a:ext>
                </a:extLst>
              </p:cNvPr>
              <p:cNvSpPr txBox="1"/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term, called the </a:t>
                </a:r>
                <a:r>
                  <a:rPr lang="en-US" sz="2400" b="1" dirty="0"/>
                  <a:t>ground-state Boltzmann factor</a:t>
                </a:r>
                <a:r>
                  <a:rPr lang="en-US" sz="2400" dirty="0"/>
                  <a:t>, converts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(the </a:t>
                </a:r>
                <a:r>
                  <a:rPr lang="en-US" sz="2400" b="1" dirty="0"/>
                  <a:t>unscaled</a:t>
                </a:r>
                <a:r>
                  <a:rPr lang="en-US" sz="2400" dirty="0"/>
                  <a:t> partition function) into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dirty="0"/>
                  <a:t> (the </a:t>
                </a:r>
                <a:r>
                  <a:rPr lang="en-US" sz="2400" b="1" dirty="0"/>
                  <a:t>actual</a:t>
                </a:r>
                <a:r>
                  <a:rPr lang="en-US" sz="2400" dirty="0"/>
                  <a:t> partition function)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3AFE25-EC38-BA5D-D459-ECE67592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blipFill>
                <a:blip r:embed="rId5"/>
                <a:stretch>
                  <a:fillRect l="-1383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60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4D161-D956-085A-4971-1C1AA35B5FAC}"/>
              </a:ext>
            </a:extLst>
          </p:cNvPr>
          <p:cNvGrpSpPr/>
          <p:nvPr/>
        </p:nvGrpSpPr>
        <p:grpSpPr>
          <a:xfrm>
            <a:off x="346898" y="1696962"/>
            <a:ext cx="6460536" cy="3212616"/>
            <a:chOff x="415457" y="82665"/>
            <a:chExt cx="6460536" cy="32126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9AE680-4AC5-8901-1601-B6779086E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457" y="82665"/>
              <a:ext cx="5177085" cy="175931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38437E-31E6-49C3-6CBE-527B9A91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31" y="2038327"/>
              <a:ext cx="6456662" cy="12569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1C1667-41F4-1C78-EC9A-6118F81B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26" y="106253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B6F1F-E60D-CC65-6D6B-E56114C04577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How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B6F1F-E60D-CC65-6D6B-E56114C0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blipFill>
                <a:blip r:embed="rId5"/>
                <a:stretch>
                  <a:fillRect l="-281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5CA61-44E8-8264-031A-AEFF477FABAB}"/>
                  </a:ext>
                </a:extLst>
              </p:cNvPr>
              <p:cNvSpPr txBox="1"/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term, called the </a:t>
                </a:r>
                <a:r>
                  <a:rPr lang="en-US" sz="2400" b="1" dirty="0"/>
                  <a:t>ground-state Boltzmann factor</a:t>
                </a:r>
                <a:r>
                  <a:rPr lang="en-US" sz="2400" dirty="0"/>
                  <a:t>, converts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(the </a:t>
                </a:r>
                <a:r>
                  <a:rPr lang="en-US" sz="2400" b="1" dirty="0"/>
                  <a:t>unscaled</a:t>
                </a:r>
                <a:r>
                  <a:rPr lang="en-US" sz="2400" dirty="0"/>
                  <a:t> partition function) into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dirty="0"/>
                  <a:t> (the </a:t>
                </a:r>
                <a:r>
                  <a:rPr lang="en-US" sz="2400" b="1" dirty="0"/>
                  <a:t>actual</a:t>
                </a:r>
                <a:r>
                  <a:rPr lang="en-US" sz="2400" dirty="0"/>
                  <a:t> partition function)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5CA61-44E8-8264-031A-AEFF477F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blipFill>
                <a:blip r:embed="rId6"/>
                <a:stretch>
                  <a:fillRect l="-1383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C8B4AC6-D5E6-765E-1249-F01C005BE24C}"/>
              </a:ext>
            </a:extLst>
          </p:cNvPr>
          <p:cNvGrpSpPr/>
          <p:nvPr/>
        </p:nvGrpSpPr>
        <p:grpSpPr>
          <a:xfrm>
            <a:off x="831986" y="2460072"/>
            <a:ext cx="4590883" cy="2103165"/>
            <a:chOff x="831986" y="2460072"/>
            <a:chExt cx="4590883" cy="210316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570B0B9-3096-F3E8-B805-B6799C5A8D62}"/>
                </a:ext>
              </a:extLst>
            </p:cNvPr>
            <p:cNvSpPr/>
            <p:nvPr/>
          </p:nvSpPr>
          <p:spPr>
            <a:xfrm flipH="1" flipV="1">
              <a:off x="831986" y="2460072"/>
              <a:ext cx="4590883" cy="895237"/>
            </a:xfrm>
            <a:prstGeom prst="arc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AD4FD59-A53F-DACD-329A-61FC3A6CF87A}"/>
                </a:ext>
              </a:extLst>
            </p:cNvPr>
            <p:cNvSpPr/>
            <p:nvPr/>
          </p:nvSpPr>
          <p:spPr>
            <a:xfrm>
              <a:off x="1358019" y="3355309"/>
              <a:ext cx="3506921" cy="1207928"/>
            </a:xfrm>
            <a:prstGeom prst="arc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DD3D772-DEB9-F9DB-033D-8ABAB59805D0}"/>
              </a:ext>
            </a:extLst>
          </p:cNvPr>
          <p:cNvSpPr txBox="1"/>
          <p:nvPr/>
        </p:nvSpPr>
        <p:spPr>
          <a:xfrm>
            <a:off x="346898" y="5322399"/>
            <a:ext cx="612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solute’s </a:t>
            </a:r>
            <a:r>
              <a:rPr lang="en-US" sz="2400" b="1" dirty="0"/>
              <a:t>temperature-dependent free energy of solvation </a:t>
            </a:r>
            <a:r>
              <a:rPr lang="en-US" sz="2400" dirty="0"/>
              <a:t>(according to </a:t>
            </a:r>
            <a:r>
              <a:rPr lang="en-US" sz="2400" dirty="0" err="1"/>
              <a:t>StatMech</a:t>
            </a:r>
            <a:r>
              <a:rPr lang="en-US" sz="2400" dirty="0"/>
              <a:t>) that lets us predict thermophoresis</a:t>
            </a:r>
          </a:p>
        </p:txBody>
      </p:sp>
      <p:sp>
        <p:nvSpPr>
          <p:cNvPr id="26" name="Up Arrow 25">
            <a:extLst>
              <a:ext uri="{FF2B5EF4-FFF2-40B4-BE49-F238E27FC236}">
                <a16:creationId xmlns:a16="http://schemas.microsoft.com/office/drawing/2014/main" id="{6D8E4057-BDE5-8011-7362-6A2B077D0416}"/>
              </a:ext>
            </a:extLst>
          </p:cNvPr>
          <p:cNvSpPr/>
          <p:nvPr/>
        </p:nvSpPr>
        <p:spPr>
          <a:xfrm>
            <a:off x="831986" y="4663440"/>
            <a:ext cx="265294" cy="6589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4D161-D956-085A-4971-1C1AA35B5FAC}"/>
              </a:ext>
            </a:extLst>
          </p:cNvPr>
          <p:cNvGrpSpPr/>
          <p:nvPr/>
        </p:nvGrpSpPr>
        <p:grpSpPr>
          <a:xfrm>
            <a:off x="346898" y="1696962"/>
            <a:ext cx="6460536" cy="3212616"/>
            <a:chOff x="415457" y="82665"/>
            <a:chExt cx="6460536" cy="32126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9AE680-4AC5-8901-1601-B6779086E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457" y="82665"/>
              <a:ext cx="5177085" cy="175931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38437E-31E6-49C3-6CBE-527B9A91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31" y="2038327"/>
              <a:ext cx="6456662" cy="12569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1C1667-41F4-1C78-EC9A-6118F81B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26" y="106253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B6F1F-E60D-CC65-6D6B-E56114C04577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How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B6F1F-E60D-CC65-6D6B-E56114C0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blipFill>
                <a:blip r:embed="rId5"/>
                <a:stretch>
                  <a:fillRect l="-281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5CA61-44E8-8264-031A-AEFF477FABAB}"/>
                  </a:ext>
                </a:extLst>
              </p:cNvPr>
              <p:cNvSpPr txBox="1"/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term, called the </a:t>
                </a:r>
                <a:r>
                  <a:rPr lang="en-US" sz="2400" b="1" dirty="0"/>
                  <a:t>ground-state Boltzmann factor</a:t>
                </a:r>
                <a:r>
                  <a:rPr lang="en-US" sz="2400" dirty="0"/>
                  <a:t>, converts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(the </a:t>
                </a:r>
                <a:r>
                  <a:rPr lang="en-US" sz="2400" b="1" dirty="0"/>
                  <a:t>unscaled</a:t>
                </a:r>
                <a:r>
                  <a:rPr lang="en-US" sz="2400" dirty="0"/>
                  <a:t> partition function) into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dirty="0"/>
                  <a:t> (the </a:t>
                </a:r>
                <a:r>
                  <a:rPr lang="en-US" sz="2400" b="1" dirty="0"/>
                  <a:t>actual</a:t>
                </a:r>
                <a:r>
                  <a:rPr lang="en-US" sz="2400" dirty="0"/>
                  <a:t> partition function)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5CA61-44E8-8264-031A-AEFF477F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blipFill>
                <a:blip r:embed="rId6"/>
                <a:stretch>
                  <a:fillRect l="-1383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C8B4AC6-D5E6-765E-1249-F01C005BE24C}"/>
              </a:ext>
            </a:extLst>
          </p:cNvPr>
          <p:cNvGrpSpPr/>
          <p:nvPr/>
        </p:nvGrpSpPr>
        <p:grpSpPr>
          <a:xfrm>
            <a:off x="831986" y="2460072"/>
            <a:ext cx="4590883" cy="2103165"/>
            <a:chOff x="831986" y="2460072"/>
            <a:chExt cx="4590883" cy="210316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570B0B9-3096-F3E8-B805-B6799C5A8D62}"/>
                </a:ext>
              </a:extLst>
            </p:cNvPr>
            <p:cNvSpPr/>
            <p:nvPr/>
          </p:nvSpPr>
          <p:spPr>
            <a:xfrm flipH="1" flipV="1">
              <a:off x="831986" y="2460072"/>
              <a:ext cx="4590883" cy="895237"/>
            </a:xfrm>
            <a:prstGeom prst="arc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AD4FD59-A53F-DACD-329A-61FC3A6CF87A}"/>
                </a:ext>
              </a:extLst>
            </p:cNvPr>
            <p:cNvSpPr/>
            <p:nvPr/>
          </p:nvSpPr>
          <p:spPr>
            <a:xfrm>
              <a:off x="1358019" y="3355309"/>
              <a:ext cx="3506921" cy="1207928"/>
            </a:xfrm>
            <a:prstGeom prst="arc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Up Arrow 25">
            <a:extLst>
              <a:ext uri="{FF2B5EF4-FFF2-40B4-BE49-F238E27FC236}">
                <a16:creationId xmlns:a16="http://schemas.microsoft.com/office/drawing/2014/main" id="{6D8E4057-BDE5-8011-7362-6A2B077D0416}"/>
              </a:ext>
            </a:extLst>
          </p:cNvPr>
          <p:cNvSpPr/>
          <p:nvPr/>
        </p:nvSpPr>
        <p:spPr>
          <a:xfrm>
            <a:off x="831986" y="4663440"/>
            <a:ext cx="265294" cy="6589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E30EC-9076-8E21-38BB-BEF76B5F1784}"/>
              </a:ext>
            </a:extLst>
          </p:cNvPr>
          <p:cNvGrpSpPr/>
          <p:nvPr/>
        </p:nvGrpSpPr>
        <p:grpSpPr>
          <a:xfrm>
            <a:off x="7103247" y="3349658"/>
            <a:ext cx="4026547" cy="2463368"/>
            <a:chOff x="6807434" y="3236693"/>
            <a:chExt cx="4026547" cy="24633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1F2F54-A928-5D07-1739-46C338324CAE}"/>
                </a:ext>
              </a:extLst>
            </p:cNvPr>
            <p:cNvGrpSpPr/>
            <p:nvPr/>
          </p:nvGrpSpPr>
          <p:grpSpPr>
            <a:xfrm>
              <a:off x="8022190" y="3236693"/>
              <a:ext cx="2811791" cy="2463368"/>
              <a:chOff x="8091890" y="1867360"/>
              <a:chExt cx="2811791" cy="2463368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C74185DD-F835-9656-0C55-94395EA31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8" t="11575" b="5893"/>
              <a:stretch/>
            </p:blipFill>
            <p:spPr bwMode="auto">
              <a:xfrm>
                <a:off x="8091890" y="1867360"/>
                <a:ext cx="2811791" cy="193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9F8D15-33AB-7AD6-8E35-0AA7FAA8E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1890" y="3937805"/>
                <a:ext cx="2561990" cy="3929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9A6E85-6A44-EB19-4A8C-54207A84F7BE}"/>
                    </a:ext>
                  </a:extLst>
                </p:cNvPr>
                <p:cNvSpPr txBox="1"/>
                <p:nvPr/>
              </p:nvSpPr>
              <p:spPr>
                <a:xfrm>
                  <a:off x="6807434" y="3611702"/>
                  <a:ext cx="142017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𝒔𝒐𝒍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9A6E85-6A44-EB19-4A8C-54207A84F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434" y="3611702"/>
                  <a:ext cx="142017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DA5AB0-2414-EAB7-F42A-36BAD0576392}"/>
              </a:ext>
            </a:extLst>
          </p:cNvPr>
          <p:cNvSpPr txBox="1"/>
          <p:nvPr/>
        </p:nvSpPr>
        <p:spPr>
          <a:xfrm>
            <a:off x="346898" y="5322399"/>
            <a:ext cx="612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solute’s </a:t>
            </a:r>
            <a:r>
              <a:rPr lang="en-US" sz="2400" b="1" dirty="0"/>
              <a:t>temperature-dependent free energy of solvation </a:t>
            </a:r>
            <a:r>
              <a:rPr lang="en-US" sz="2400" dirty="0"/>
              <a:t>(according to </a:t>
            </a:r>
            <a:r>
              <a:rPr lang="en-US" sz="2400" dirty="0" err="1"/>
              <a:t>StatMech</a:t>
            </a:r>
            <a:r>
              <a:rPr lang="en-US" sz="2400" dirty="0"/>
              <a:t>) that lets us predict thermophoresis</a:t>
            </a:r>
          </a:p>
        </p:txBody>
      </p:sp>
    </p:spTree>
    <p:extLst>
      <p:ext uri="{BB962C8B-B14F-4D97-AF65-F5344CB8AC3E}">
        <p14:creationId xmlns:p14="http://schemas.microsoft.com/office/powerpoint/2010/main" val="308097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264D161-D956-085A-4971-1C1AA35B5FAC}"/>
              </a:ext>
            </a:extLst>
          </p:cNvPr>
          <p:cNvGrpSpPr/>
          <p:nvPr/>
        </p:nvGrpSpPr>
        <p:grpSpPr>
          <a:xfrm>
            <a:off x="346898" y="1696962"/>
            <a:ext cx="6460536" cy="3212616"/>
            <a:chOff x="415457" y="82665"/>
            <a:chExt cx="6460536" cy="32126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9AE680-4AC5-8901-1601-B6779086E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457" y="82665"/>
              <a:ext cx="5177085" cy="175931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38437E-31E6-49C3-6CBE-527B9A91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331" y="2038327"/>
              <a:ext cx="6456662" cy="12569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1C1667-41F4-1C78-EC9A-6118F81B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126" y="106253"/>
            <a:ext cx="1429216" cy="1150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B6F1F-E60D-CC65-6D6B-E56114C04577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How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3B6F1F-E60D-CC65-6D6B-E56114C0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3600450" cy="461665"/>
              </a:xfrm>
              <a:prstGeom prst="rect">
                <a:avLst/>
              </a:prstGeom>
              <a:blipFill>
                <a:blip r:embed="rId5"/>
                <a:stretch>
                  <a:fillRect l="-281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5CA61-44E8-8264-031A-AEFF477FABAB}"/>
                  </a:ext>
                </a:extLst>
              </p:cNvPr>
              <p:cNvSpPr txBox="1"/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term, called the </a:t>
                </a:r>
                <a:r>
                  <a:rPr lang="en-US" sz="2400" b="1" dirty="0"/>
                  <a:t>ground-state Boltzmann factor</a:t>
                </a:r>
                <a:r>
                  <a:rPr lang="en-US" sz="2400" dirty="0"/>
                  <a:t>, converts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(the </a:t>
                </a:r>
                <a:r>
                  <a:rPr lang="en-US" sz="2400" b="1" dirty="0"/>
                  <a:t>unscaled</a:t>
                </a:r>
                <a:r>
                  <a:rPr lang="en-US" sz="2400" dirty="0"/>
                  <a:t> partition function) into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dirty="0"/>
                  <a:t> (the </a:t>
                </a:r>
                <a:r>
                  <a:rPr lang="en-US" sz="2400" b="1" dirty="0"/>
                  <a:t>actual</a:t>
                </a:r>
                <a:r>
                  <a:rPr lang="en-US" sz="2400" dirty="0"/>
                  <a:t> partition function)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35CA61-44E8-8264-031A-AEFF477F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84" y="1965960"/>
                <a:ext cx="6408936" cy="1200329"/>
              </a:xfrm>
              <a:prstGeom prst="rect">
                <a:avLst/>
              </a:prstGeom>
              <a:blipFill>
                <a:blip r:embed="rId6"/>
                <a:stretch>
                  <a:fillRect l="-1383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C8B4AC6-D5E6-765E-1249-F01C005BE24C}"/>
              </a:ext>
            </a:extLst>
          </p:cNvPr>
          <p:cNvGrpSpPr/>
          <p:nvPr/>
        </p:nvGrpSpPr>
        <p:grpSpPr>
          <a:xfrm>
            <a:off x="831986" y="2460072"/>
            <a:ext cx="4590883" cy="2103165"/>
            <a:chOff x="831986" y="2460072"/>
            <a:chExt cx="4590883" cy="210316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570B0B9-3096-F3E8-B805-B6799C5A8D62}"/>
                </a:ext>
              </a:extLst>
            </p:cNvPr>
            <p:cNvSpPr/>
            <p:nvPr/>
          </p:nvSpPr>
          <p:spPr>
            <a:xfrm flipH="1" flipV="1">
              <a:off x="831986" y="2460072"/>
              <a:ext cx="4590883" cy="895237"/>
            </a:xfrm>
            <a:prstGeom prst="arc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AD4FD59-A53F-DACD-329A-61FC3A6CF87A}"/>
                </a:ext>
              </a:extLst>
            </p:cNvPr>
            <p:cNvSpPr/>
            <p:nvPr/>
          </p:nvSpPr>
          <p:spPr>
            <a:xfrm>
              <a:off x="1358019" y="3355309"/>
              <a:ext cx="3506921" cy="1207928"/>
            </a:xfrm>
            <a:prstGeom prst="arc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Up Arrow 25">
            <a:extLst>
              <a:ext uri="{FF2B5EF4-FFF2-40B4-BE49-F238E27FC236}">
                <a16:creationId xmlns:a16="http://schemas.microsoft.com/office/drawing/2014/main" id="{6D8E4057-BDE5-8011-7362-6A2B077D0416}"/>
              </a:ext>
            </a:extLst>
          </p:cNvPr>
          <p:cNvSpPr/>
          <p:nvPr/>
        </p:nvSpPr>
        <p:spPr>
          <a:xfrm>
            <a:off x="831986" y="4663440"/>
            <a:ext cx="265294" cy="65895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E30EC-9076-8E21-38BB-BEF76B5F1784}"/>
              </a:ext>
            </a:extLst>
          </p:cNvPr>
          <p:cNvGrpSpPr/>
          <p:nvPr/>
        </p:nvGrpSpPr>
        <p:grpSpPr>
          <a:xfrm>
            <a:off x="7103247" y="3349658"/>
            <a:ext cx="4026547" cy="2463368"/>
            <a:chOff x="6807434" y="3236693"/>
            <a:chExt cx="4026547" cy="24633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1F2F54-A928-5D07-1739-46C338324CAE}"/>
                </a:ext>
              </a:extLst>
            </p:cNvPr>
            <p:cNvGrpSpPr/>
            <p:nvPr/>
          </p:nvGrpSpPr>
          <p:grpSpPr>
            <a:xfrm>
              <a:off x="8022190" y="3236693"/>
              <a:ext cx="2811791" cy="2463368"/>
              <a:chOff x="8091890" y="1867360"/>
              <a:chExt cx="2811791" cy="2463368"/>
            </a:xfrm>
          </p:grpSpPr>
          <p:pic>
            <p:nvPicPr>
              <p:cNvPr id="9" name="Picture 2">
                <a:extLst>
                  <a:ext uri="{FF2B5EF4-FFF2-40B4-BE49-F238E27FC236}">
                    <a16:creationId xmlns:a16="http://schemas.microsoft.com/office/drawing/2014/main" id="{C74185DD-F835-9656-0C55-94395EA314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78" t="11575" b="5893"/>
              <a:stretch/>
            </p:blipFill>
            <p:spPr bwMode="auto">
              <a:xfrm>
                <a:off x="8091890" y="1867360"/>
                <a:ext cx="2811791" cy="1938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99F8D15-33AB-7AD6-8E35-0AA7FAA8E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1890" y="3937805"/>
                <a:ext cx="2561990" cy="392923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9A6E85-6A44-EB19-4A8C-54207A84F7BE}"/>
                    </a:ext>
                  </a:extLst>
                </p:cNvPr>
                <p:cNvSpPr txBox="1"/>
                <p:nvPr/>
              </p:nvSpPr>
              <p:spPr>
                <a:xfrm>
                  <a:off x="6807434" y="3611702"/>
                  <a:ext cx="142017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𝒔𝒐𝒍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E9A6E85-6A44-EB19-4A8C-54207A84F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434" y="3611702"/>
                  <a:ext cx="142017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402D51-FFCB-D5E3-FA9D-8C6BFB7BE84B}"/>
              </a:ext>
            </a:extLst>
          </p:cNvPr>
          <p:cNvSpPr txBox="1"/>
          <p:nvPr/>
        </p:nvSpPr>
        <p:spPr>
          <a:xfrm>
            <a:off x="7971691" y="5945005"/>
            <a:ext cx="315068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 we have to make this happen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29D76-8187-94D8-6BBD-FC0D65AE974F}"/>
              </a:ext>
            </a:extLst>
          </p:cNvPr>
          <p:cNvSpPr txBox="1"/>
          <p:nvPr/>
        </p:nvSpPr>
        <p:spPr>
          <a:xfrm>
            <a:off x="346898" y="5322399"/>
            <a:ext cx="612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solute’s </a:t>
            </a:r>
            <a:r>
              <a:rPr lang="en-US" sz="2400" b="1" dirty="0"/>
              <a:t>temperature-dependent free energy of solvation </a:t>
            </a:r>
            <a:r>
              <a:rPr lang="en-US" sz="2400" dirty="0"/>
              <a:t>(according to </a:t>
            </a:r>
            <a:r>
              <a:rPr lang="en-US" sz="2400" dirty="0" err="1"/>
              <a:t>StatMech</a:t>
            </a:r>
            <a:r>
              <a:rPr lang="en-US" sz="2400" dirty="0"/>
              <a:t>) that lets us predict thermophoresis</a:t>
            </a:r>
          </a:p>
        </p:txBody>
      </p:sp>
    </p:spTree>
    <p:extLst>
      <p:ext uri="{BB962C8B-B14F-4D97-AF65-F5344CB8AC3E}">
        <p14:creationId xmlns:p14="http://schemas.microsoft.com/office/powerpoint/2010/main" val="93066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A28D8-2B20-9D52-C110-CE779A38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0" y="658301"/>
            <a:ext cx="5137439" cy="3962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A65C4-946D-70EF-A00F-446ACD4C78CE}"/>
              </a:ext>
            </a:extLst>
          </p:cNvPr>
          <p:cNvSpPr txBox="1"/>
          <p:nvPr/>
        </p:nvSpPr>
        <p:spPr>
          <a:xfrm>
            <a:off x="0" y="-237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Quantization of energy of molecular vibration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1E0A33-E762-6B98-CF26-141285DD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56" y="5721350"/>
            <a:ext cx="965200" cy="6477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0597A-F153-9BBE-8986-9B3319292C1C}"/>
              </a:ext>
            </a:extLst>
          </p:cNvPr>
          <p:cNvGrpSpPr/>
          <p:nvPr/>
        </p:nvGrpSpPr>
        <p:grpSpPr>
          <a:xfrm>
            <a:off x="406072" y="4712185"/>
            <a:ext cx="2236838" cy="1876825"/>
            <a:chOff x="1017357" y="4615335"/>
            <a:chExt cx="2236838" cy="18768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9FE89-8DB6-4570-1E08-658D7108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357" y="4615335"/>
              <a:ext cx="1760605" cy="14806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A3C63-73C5-6FEF-4BEE-E56B165D1E1D}"/>
                </a:ext>
              </a:extLst>
            </p:cNvPr>
            <p:cNvSpPr txBox="1"/>
            <p:nvPr/>
          </p:nvSpPr>
          <p:spPr>
            <a:xfrm>
              <a:off x="1076479" y="6030495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Compressed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E2ABE-3F9A-066E-015E-81ABD557516D}"/>
              </a:ext>
            </a:extLst>
          </p:cNvPr>
          <p:cNvGrpSpPr/>
          <p:nvPr/>
        </p:nvGrpSpPr>
        <p:grpSpPr>
          <a:xfrm>
            <a:off x="5626495" y="4666076"/>
            <a:ext cx="2177716" cy="1833489"/>
            <a:chOff x="6683419" y="4673376"/>
            <a:chExt cx="2177716" cy="18334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390FAF-7A3E-F535-4F4C-2CCDB831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419" y="4673376"/>
              <a:ext cx="1675572" cy="14466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45A3-A36B-904F-420B-F0AD220C3F16}"/>
                </a:ext>
              </a:extLst>
            </p:cNvPr>
            <p:cNvSpPr txBox="1"/>
            <p:nvPr/>
          </p:nvSpPr>
          <p:spPr>
            <a:xfrm>
              <a:off x="6683419" y="6045200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Stretched-out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3E84BBF-ED12-5008-1986-050BBDC93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238" y="4712185"/>
            <a:ext cx="1656869" cy="1480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1E3FDF-46EB-4085-DE81-8A9E904C2576}"/>
              </a:ext>
            </a:extLst>
          </p:cNvPr>
          <p:cNvSpPr txBox="1"/>
          <p:nvPr/>
        </p:nvSpPr>
        <p:spPr>
          <a:xfrm>
            <a:off x="2955195" y="6120045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Equilibrium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6B884DA-C5DD-73A4-165C-FC4D75D0A3D6}"/>
              </a:ext>
            </a:extLst>
          </p:cNvPr>
          <p:cNvGrpSpPr/>
          <p:nvPr/>
        </p:nvGrpSpPr>
        <p:grpSpPr>
          <a:xfrm>
            <a:off x="1905039" y="4557496"/>
            <a:ext cx="3901629" cy="543131"/>
            <a:chOff x="1905039" y="4557496"/>
            <a:chExt cx="3901629" cy="543131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775274-FC09-2A3F-B562-E5A3B6045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39" y="4597905"/>
              <a:ext cx="992211" cy="502722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197B09-6983-92A8-5054-28747A97F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461" y="4570171"/>
              <a:ext cx="0" cy="27909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062F3C-DF08-FEBB-28FC-5554D4BA59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4009" y="4557496"/>
              <a:ext cx="832659" cy="50727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E06870-BC2E-A36C-337B-430B64E1900D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E06870-BC2E-A36C-337B-430B64E19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7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264D3EA-FCB1-1585-5761-AD306A3C8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3550" y="1873182"/>
            <a:ext cx="3698221" cy="29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2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281AFD-2B07-1794-D5E7-B07E4113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0" y="658301"/>
            <a:ext cx="5137439" cy="3962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A65C4-946D-70EF-A00F-446ACD4C78CE}"/>
              </a:ext>
            </a:extLst>
          </p:cNvPr>
          <p:cNvSpPr txBox="1"/>
          <p:nvPr/>
        </p:nvSpPr>
        <p:spPr>
          <a:xfrm>
            <a:off x="0" y="-237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If T is too low, molecules can’t get enough energy from collisions to get vibrationally excited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1E0A33-E762-6B98-CF26-141285DD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56" y="5721350"/>
            <a:ext cx="965200" cy="6477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0597A-F153-9BBE-8986-9B3319292C1C}"/>
              </a:ext>
            </a:extLst>
          </p:cNvPr>
          <p:cNvGrpSpPr/>
          <p:nvPr/>
        </p:nvGrpSpPr>
        <p:grpSpPr>
          <a:xfrm>
            <a:off x="406072" y="4712185"/>
            <a:ext cx="2236838" cy="1876825"/>
            <a:chOff x="1017357" y="4615335"/>
            <a:chExt cx="2236838" cy="18768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9FE89-8DB6-4570-1E08-658D7108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357" y="4615335"/>
              <a:ext cx="1760605" cy="14806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A3C63-73C5-6FEF-4BEE-E56B165D1E1D}"/>
                </a:ext>
              </a:extLst>
            </p:cNvPr>
            <p:cNvSpPr txBox="1"/>
            <p:nvPr/>
          </p:nvSpPr>
          <p:spPr>
            <a:xfrm>
              <a:off x="1076479" y="6030495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Compressed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E2ABE-3F9A-066E-015E-81ABD557516D}"/>
              </a:ext>
            </a:extLst>
          </p:cNvPr>
          <p:cNvGrpSpPr/>
          <p:nvPr/>
        </p:nvGrpSpPr>
        <p:grpSpPr>
          <a:xfrm>
            <a:off x="5626495" y="4666076"/>
            <a:ext cx="2177716" cy="1833489"/>
            <a:chOff x="6683419" y="4673376"/>
            <a:chExt cx="2177716" cy="18334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390FAF-7A3E-F535-4F4C-2CCDB831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419" y="4673376"/>
              <a:ext cx="1675572" cy="14466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45A3-A36B-904F-420B-F0AD220C3F16}"/>
                </a:ext>
              </a:extLst>
            </p:cNvPr>
            <p:cNvSpPr txBox="1"/>
            <p:nvPr/>
          </p:nvSpPr>
          <p:spPr>
            <a:xfrm>
              <a:off x="6683419" y="6045200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Stretched-out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3E84BBF-ED12-5008-1986-050BBDC93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238" y="4712185"/>
            <a:ext cx="1656869" cy="1480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1E3FDF-46EB-4085-DE81-8A9E904C2576}"/>
              </a:ext>
            </a:extLst>
          </p:cNvPr>
          <p:cNvSpPr txBox="1"/>
          <p:nvPr/>
        </p:nvSpPr>
        <p:spPr>
          <a:xfrm>
            <a:off x="2955195" y="6120045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Equilibrium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C33CF6-05D0-AA54-5366-D4654DFAB1BA}"/>
              </a:ext>
            </a:extLst>
          </p:cNvPr>
          <p:cNvGrpSpPr/>
          <p:nvPr/>
        </p:nvGrpSpPr>
        <p:grpSpPr>
          <a:xfrm>
            <a:off x="8009267" y="2731639"/>
            <a:ext cx="3340932" cy="2951915"/>
            <a:chOff x="7803098" y="754037"/>
            <a:chExt cx="3340932" cy="29519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4ABA90-738C-29A7-06D7-A390B2455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88375" y="754037"/>
              <a:ext cx="716432" cy="6625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E29114-65C3-C665-BE74-D2EEB112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3098" y="1514781"/>
              <a:ext cx="1656869" cy="148060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BC5459-5FE6-2BE8-11CC-2D3BA5BB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2289" y="1514781"/>
              <a:ext cx="707228" cy="599769"/>
            </a:xfrm>
            <a:prstGeom prst="straightConnector1">
              <a:avLst/>
            </a:prstGeom>
            <a:ln w="63500">
              <a:solidFill>
                <a:schemeClr val="accent1">
                  <a:alpha val="69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E37979-3094-C892-C54B-61E8CD7DA59E}"/>
                </a:ext>
              </a:extLst>
            </p:cNvPr>
            <p:cNvCxnSpPr>
              <a:cxnSpLocks/>
            </p:cNvCxnSpPr>
            <p:nvPr/>
          </p:nvCxnSpPr>
          <p:spPr>
            <a:xfrm>
              <a:off x="9412289" y="2371433"/>
              <a:ext cx="876086" cy="715736"/>
            </a:xfrm>
            <a:prstGeom prst="straightConnector1">
              <a:avLst/>
            </a:prstGeom>
            <a:ln w="63500">
              <a:solidFill>
                <a:schemeClr val="accent1">
                  <a:alpha val="68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A6A5DE-D6DB-0FBE-79DB-53102B16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68953">
              <a:off x="10427598" y="3043421"/>
              <a:ext cx="716432" cy="66253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6A89B73-DF26-C428-0C3F-F43F1F3638F7}"/>
              </a:ext>
            </a:extLst>
          </p:cNvPr>
          <p:cNvSpPr txBox="1"/>
          <p:nvPr/>
        </p:nvSpPr>
        <p:spPr>
          <a:xfrm>
            <a:off x="7858339" y="4852322"/>
            <a:ext cx="217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Solute in vibrational ground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A7AF5-79C9-153B-193B-A965812C2EC1}"/>
              </a:ext>
            </a:extLst>
          </p:cNvPr>
          <p:cNvSpPr txBox="1"/>
          <p:nvPr/>
        </p:nvSpPr>
        <p:spPr>
          <a:xfrm>
            <a:off x="9935894" y="5668567"/>
            <a:ext cx="217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Cold incoming solvent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BA1F54F-26FE-1667-EF54-50FA26DFA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744" y="3663965"/>
            <a:ext cx="550328" cy="4032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05803BA-795F-9175-487C-635973102BA9}"/>
              </a:ext>
            </a:extLst>
          </p:cNvPr>
          <p:cNvSpPr txBox="1"/>
          <p:nvPr/>
        </p:nvSpPr>
        <p:spPr>
          <a:xfrm>
            <a:off x="10027945" y="3887370"/>
            <a:ext cx="208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little bump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6532245-0A08-E7DD-E979-91FC62058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794" y="1636356"/>
            <a:ext cx="1656869" cy="148060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C11014-62A1-8F10-CFD6-3A26A4F7F08D}"/>
              </a:ext>
            </a:extLst>
          </p:cNvPr>
          <p:cNvCxnSpPr>
            <a:cxnSpLocks/>
          </p:cNvCxnSpPr>
          <p:nvPr/>
        </p:nvCxnSpPr>
        <p:spPr>
          <a:xfrm flipV="1">
            <a:off x="8947197" y="3020501"/>
            <a:ext cx="0" cy="667830"/>
          </a:xfrm>
          <a:prstGeom prst="straightConnector1">
            <a:avLst/>
          </a:prstGeom>
          <a:ln w="63500"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5E3834-87D3-39A0-DDA9-202D4DAAE440}"/>
              </a:ext>
            </a:extLst>
          </p:cNvPr>
          <p:cNvGrpSpPr/>
          <p:nvPr/>
        </p:nvGrpSpPr>
        <p:grpSpPr>
          <a:xfrm>
            <a:off x="1905039" y="4557496"/>
            <a:ext cx="3901629" cy="543131"/>
            <a:chOff x="1905039" y="4557496"/>
            <a:chExt cx="3901629" cy="543131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EE1EF0-B295-726B-1DF4-786D0664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39" y="4597905"/>
              <a:ext cx="992211" cy="502722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CC79134-8E51-CA9D-42CA-FE281242A8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461" y="4570171"/>
              <a:ext cx="0" cy="27909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7A4800-4C5B-7C5F-4D18-8E54E75C0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4009" y="4557496"/>
              <a:ext cx="832659" cy="50727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A5B82810-252F-D373-1FFA-B90BC3659B78}"/>
              </a:ext>
            </a:extLst>
          </p:cNvPr>
          <p:cNvSpPr/>
          <p:nvPr/>
        </p:nvSpPr>
        <p:spPr>
          <a:xfrm rot="5400000">
            <a:off x="3877210" y="3784126"/>
            <a:ext cx="281805" cy="330399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B88717-042A-9702-06E7-DD759A58E883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B88717-042A-9702-06E7-DD759A58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9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31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22D6BE-E0FA-7AE0-A771-A7809EBD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0" y="658301"/>
            <a:ext cx="5137439" cy="3962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A65C4-946D-70EF-A00F-446ACD4C78CE}"/>
              </a:ext>
            </a:extLst>
          </p:cNvPr>
          <p:cNvSpPr txBox="1"/>
          <p:nvPr/>
        </p:nvSpPr>
        <p:spPr>
          <a:xfrm>
            <a:off x="0" y="-237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If T is too low, molecules can’t get enough energy from collisions to get vibrationally excited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1E0A33-E762-6B98-CF26-141285DD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56" y="5721350"/>
            <a:ext cx="965200" cy="6477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0597A-F153-9BBE-8986-9B3319292C1C}"/>
              </a:ext>
            </a:extLst>
          </p:cNvPr>
          <p:cNvGrpSpPr/>
          <p:nvPr/>
        </p:nvGrpSpPr>
        <p:grpSpPr>
          <a:xfrm>
            <a:off x="406072" y="4712185"/>
            <a:ext cx="2236838" cy="1876825"/>
            <a:chOff x="1017357" y="4615335"/>
            <a:chExt cx="2236838" cy="18768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9FE89-8DB6-4570-1E08-658D7108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357" y="4615335"/>
              <a:ext cx="1760605" cy="14806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A3C63-73C5-6FEF-4BEE-E56B165D1E1D}"/>
                </a:ext>
              </a:extLst>
            </p:cNvPr>
            <p:cNvSpPr txBox="1"/>
            <p:nvPr/>
          </p:nvSpPr>
          <p:spPr>
            <a:xfrm>
              <a:off x="1076479" y="6030495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Compressed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E2ABE-3F9A-066E-015E-81ABD557516D}"/>
              </a:ext>
            </a:extLst>
          </p:cNvPr>
          <p:cNvGrpSpPr/>
          <p:nvPr/>
        </p:nvGrpSpPr>
        <p:grpSpPr>
          <a:xfrm>
            <a:off x="5626495" y="4666076"/>
            <a:ext cx="2177716" cy="1833489"/>
            <a:chOff x="6683419" y="4673376"/>
            <a:chExt cx="2177716" cy="18334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390FAF-7A3E-F535-4F4C-2CCDB831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419" y="4673376"/>
              <a:ext cx="1675572" cy="14466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45A3-A36B-904F-420B-F0AD220C3F16}"/>
                </a:ext>
              </a:extLst>
            </p:cNvPr>
            <p:cNvSpPr txBox="1"/>
            <p:nvPr/>
          </p:nvSpPr>
          <p:spPr>
            <a:xfrm>
              <a:off x="6683419" y="6045200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Stretched-out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3E84BBF-ED12-5008-1986-050BBDC93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238" y="4712185"/>
            <a:ext cx="1656869" cy="1480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1E3FDF-46EB-4085-DE81-8A9E904C2576}"/>
              </a:ext>
            </a:extLst>
          </p:cNvPr>
          <p:cNvSpPr txBox="1"/>
          <p:nvPr/>
        </p:nvSpPr>
        <p:spPr>
          <a:xfrm>
            <a:off x="2955195" y="6120045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Equilibrium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C33CF6-05D0-AA54-5366-D4654DFAB1BA}"/>
              </a:ext>
            </a:extLst>
          </p:cNvPr>
          <p:cNvGrpSpPr/>
          <p:nvPr/>
        </p:nvGrpSpPr>
        <p:grpSpPr>
          <a:xfrm>
            <a:off x="8009267" y="2731639"/>
            <a:ext cx="4104343" cy="2951915"/>
            <a:chOff x="7803098" y="754037"/>
            <a:chExt cx="4104343" cy="29519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4ABA90-738C-29A7-06D7-A390B2455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88375" y="754037"/>
              <a:ext cx="716432" cy="66253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E29114-65C3-C665-BE74-D2EEB112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3098" y="1514781"/>
              <a:ext cx="1656869" cy="1480606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BC5459-5FE6-2BE8-11CC-2D3BA5BBF8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2289" y="1514781"/>
              <a:ext cx="707228" cy="599769"/>
            </a:xfrm>
            <a:prstGeom prst="straightConnector1">
              <a:avLst/>
            </a:prstGeom>
            <a:ln w="63500">
              <a:solidFill>
                <a:schemeClr val="accent1">
                  <a:alpha val="69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E37979-3094-C892-C54B-61E8CD7DA59E}"/>
                </a:ext>
              </a:extLst>
            </p:cNvPr>
            <p:cNvCxnSpPr>
              <a:cxnSpLocks/>
            </p:cNvCxnSpPr>
            <p:nvPr/>
          </p:nvCxnSpPr>
          <p:spPr>
            <a:xfrm>
              <a:off x="9412289" y="2371433"/>
              <a:ext cx="876086" cy="715736"/>
            </a:xfrm>
            <a:prstGeom prst="straightConnector1">
              <a:avLst/>
            </a:prstGeom>
            <a:ln w="63500">
              <a:solidFill>
                <a:schemeClr val="accent1">
                  <a:alpha val="68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A6A5DE-D6DB-0FBE-79DB-53102B16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68953">
              <a:off x="10427598" y="3043421"/>
              <a:ext cx="716432" cy="6625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D161BF-0C50-9A4A-AF19-C49CC9A9A5B7}"/>
                </a:ext>
              </a:extLst>
            </p:cNvPr>
            <p:cNvSpPr txBox="1"/>
            <p:nvPr/>
          </p:nvSpPr>
          <p:spPr>
            <a:xfrm>
              <a:off x="9821776" y="1909768"/>
              <a:ext cx="20856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little bump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6A89B73-DF26-C428-0C3F-F43F1F3638F7}"/>
              </a:ext>
            </a:extLst>
          </p:cNvPr>
          <p:cNvSpPr txBox="1"/>
          <p:nvPr/>
        </p:nvSpPr>
        <p:spPr>
          <a:xfrm>
            <a:off x="7858339" y="4852322"/>
            <a:ext cx="217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Solute in vibrational ground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ACC97A-A69C-7FB5-040B-3D7AFF7295F6}"/>
                  </a:ext>
                </a:extLst>
              </p:cNvPr>
              <p:cNvSpPr txBox="1"/>
              <p:nvPr/>
            </p:nvSpPr>
            <p:spPr>
              <a:xfrm>
                <a:off x="7658637" y="607572"/>
                <a:ext cx="3606424" cy="9839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𝒈𝒂𝒑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so no vibrational excitation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EACC97A-A69C-7FB5-040B-3D7AFF729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37" y="607572"/>
                <a:ext cx="3606424" cy="983987"/>
              </a:xfrm>
              <a:prstGeom prst="rect">
                <a:avLst/>
              </a:prstGeom>
              <a:blipFill>
                <a:blip r:embed="rId9"/>
                <a:stretch>
                  <a:fillRect l="-2448" b="-139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20F758-F3A0-7EE4-5EC4-9959CD498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794" y="1636356"/>
            <a:ext cx="1656869" cy="14806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0E5304-7EA0-988F-EDF9-38CB18EAAD2B}"/>
              </a:ext>
            </a:extLst>
          </p:cNvPr>
          <p:cNvCxnSpPr>
            <a:cxnSpLocks/>
          </p:cNvCxnSpPr>
          <p:nvPr/>
        </p:nvCxnSpPr>
        <p:spPr>
          <a:xfrm flipV="1">
            <a:off x="8947197" y="3020501"/>
            <a:ext cx="0" cy="667830"/>
          </a:xfrm>
          <a:prstGeom prst="straightConnector1">
            <a:avLst/>
          </a:prstGeom>
          <a:ln w="63500"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71A92-76BC-7F71-F2A9-F230EEBEDF14}"/>
              </a:ext>
            </a:extLst>
          </p:cNvPr>
          <p:cNvSpPr txBox="1"/>
          <p:nvPr/>
        </p:nvSpPr>
        <p:spPr>
          <a:xfrm>
            <a:off x="9935894" y="5668567"/>
            <a:ext cx="217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Cold incoming solvent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673D91-54CC-8A19-D858-32855AB6347D}"/>
              </a:ext>
            </a:extLst>
          </p:cNvPr>
          <p:cNvGrpSpPr/>
          <p:nvPr/>
        </p:nvGrpSpPr>
        <p:grpSpPr>
          <a:xfrm>
            <a:off x="1905039" y="4557496"/>
            <a:ext cx="3901629" cy="543131"/>
            <a:chOff x="1905039" y="4557496"/>
            <a:chExt cx="3901629" cy="54313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C6140D9-E5BD-23ED-5E45-B8550DF81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39" y="4597905"/>
              <a:ext cx="992211" cy="502722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6ACFBE5-B3E0-656D-9AA8-E735364FB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461" y="4570171"/>
              <a:ext cx="0" cy="27909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0D79FA1-B784-7804-264E-3D106107E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4009" y="4557496"/>
              <a:ext cx="832659" cy="50727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D20B8-890B-C934-A2EE-C957DE1591EA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D20B8-890B-C934-A2EE-C957DE15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10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20E8DD8-A39D-311D-A9A0-6CCE055C7B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49744" y="3663965"/>
            <a:ext cx="550328" cy="403209"/>
          </a:xfrm>
          <a:prstGeom prst="rect">
            <a:avLst/>
          </a:prstGeom>
        </p:spPr>
      </p:pic>
      <p:sp>
        <p:nvSpPr>
          <p:cNvPr id="26" name="Left Arrow 25">
            <a:extLst>
              <a:ext uri="{FF2B5EF4-FFF2-40B4-BE49-F238E27FC236}">
                <a16:creationId xmlns:a16="http://schemas.microsoft.com/office/drawing/2014/main" id="{232D07D2-5C50-6647-F7A7-5A4FCA124AE4}"/>
              </a:ext>
            </a:extLst>
          </p:cNvPr>
          <p:cNvSpPr/>
          <p:nvPr/>
        </p:nvSpPr>
        <p:spPr>
          <a:xfrm rot="5400000">
            <a:off x="3877210" y="3784126"/>
            <a:ext cx="281805" cy="330399"/>
          </a:xfrm>
          <a:prstGeom prst="lef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8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4416B-4B24-7AFC-9BD1-32165A68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0" y="658301"/>
            <a:ext cx="5137439" cy="3962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A65C4-946D-70EF-A00F-446ACD4C78CE}"/>
              </a:ext>
            </a:extLst>
          </p:cNvPr>
          <p:cNvSpPr txBox="1"/>
          <p:nvPr/>
        </p:nvSpPr>
        <p:spPr>
          <a:xfrm>
            <a:off x="0" y="-237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At high enough T, molecules CAN get enough energy from collisions to get vibrationally excited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1E0A33-E762-6B98-CF26-141285DD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56" y="5721350"/>
            <a:ext cx="965200" cy="6477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0597A-F153-9BBE-8986-9B3319292C1C}"/>
              </a:ext>
            </a:extLst>
          </p:cNvPr>
          <p:cNvGrpSpPr/>
          <p:nvPr/>
        </p:nvGrpSpPr>
        <p:grpSpPr>
          <a:xfrm>
            <a:off x="406072" y="4712185"/>
            <a:ext cx="2236838" cy="1876825"/>
            <a:chOff x="1017357" y="4615335"/>
            <a:chExt cx="2236838" cy="18768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9FE89-8DB6-4570-1E08-658D7108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357" y="4615335"/>
              <a:ext cx="1760605" cy="14806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A3C63-73C5-6FEF-4BEE-E56B165D1E1D}"/>
                </a:ext>
              </a:extLst>
            </p:cNvPr>
            <p:cNvSpPr txBox="1"/>
            <p:nvPr/>
          </p:nvSpPr>
          <p:spPr>
            <a:xfrm>
              <a:off x="1076479" y="6030495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Compressed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E2ABE-3F9A-066E-015E-81ABD557516D}"/>
              </a:ext>
            </a:extLst>
          </p:cNvPr>
          <p:cNvGrpSpPr/>
          <p:nvPr/>
        </p:nvGrpSpPr>
        <p:grpSpPr>
          <a:xfrm>
            <a:off x="5626495" y="4666076"/>
            <a:ext cx="2177716" cy="1833489"/>
            <a:chOff x="6683419" y="4673376"/>
            <a:chExt cx="2177716" cy="18334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390FAF-7A3E-F535-4F4C-2CCDB831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419" y="4673376"/>
              <a:ext cx="1675572" cy="14466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45A3-A36B-904F-420B-F0AD220C3F16}"/>
                </a:ext>
              </a:extLst>
            </p:cNvPr>
            <p:cNvSpPr txBox="1"/>
            <p:nvPr/>
          </p:nvSpPr>
          <p:spPr>
            <a:xfrm>
              <a:off x="6683419" y="6045200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Stretched-out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3E84BBF-ED12-5008-1986-050BBDC93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238" y="4712185"/>
            <a:ext cx="1656869" cy="1480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1E3FDF-46EB-4085-DE81-8A9E904C2576}"/>
              </a:ext>
            </a:extLst>
          </p:cNvPr>
          <p:cNvSpPr txBox="1"/>
          <p:nvPr/>
        </p:nvSpPr>
        <p:spPr>
          <a:xfrm>
            <a:off x="2955195" y="6120045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Equilibrium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C33CF6-05D0-AA54-5366-D4654DFAB1BA}"/>
              </a:ext>
            </a:extLst>
          </p:cNvPr>
          <p:cNvGrpSpPr/>
          <p:nvPr/>
        </p:nvGrpSpPr>
        <p:grpSpPr>
          <a:xfrm>
            <a:off x="8009267" y="3492383"/>
            <a:ext cx="3667165" cy="2191171"/>
            <a:chOff x="7803098" y="1514781"/>
            <a:chExt cx="3667165" cy="21911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E29114-65C3-C665-BE74-D2EEB112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3098" y="1514781"/>
              <a:ext cx="1656869" cy="148060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E37979-3094-C892-C54B-61E8CD7DA59E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9412289" y="2371433"/>
              <a:ext cx="1051972" cy="84538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A6A5DE-D6DB-0FBE-79DB-53102B16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68953">
              <a:off x="10427598" y="3043421"/>
              <a:ext cx="716432" cy="6625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D161BF-0C50-9A4A-AF19-C49CC9A9A5B7}"/>
                </a:ext>
              </a:extLst>
            </p:cNvPr>
            <p:cNvSpPr txBox="1"/>
            <p:nvPr/>
          </p:nvSpPr>
          <p:spPr>
            <a:xfrm>
              <a:off x="9821776" y="1909768"/>
              <a:ext cx="164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Bam!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30-9113-2FC5-9EF7-7FA605C755BE}"/>
              </a:ext>
            </a:extLst>
          </p:cNvPr>
          <p:cNvGrpSpPr/>
          <p:nvPr/>
        </p:nvGrpSpPr>
        <p:grpSpPr>
          <a:xfrm>
            <a:off x="1905039" y="4557496"/>
            <a:ext cx="3901629" cy="543131"/>
            <a:chOff x="1905039" y="4557496"/>
            <a:chExt cx="3901629" cy="54313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674932-CAC8-0AC1-351E-07E732F6A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39" y="4597905"/>
              <a:ext cx="992211" cy="502722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6F28BA-26AF-220C-4466-631433908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461" y="4570171"/>
              <a:ext cx="0" cy="27909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63F83D7-A89F-0516-81E1-2840B1D51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4009" y="4557496"/>
              <a:ext cx="832659" cy="50727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6A89B73-DF26-C428-0C3F-F43F1F3638F7}"/>
              </a:ext>
            </a:extLst>
          </p:cNvPr>
          <p:cNvSpPr txBox="1"/>
          <p:nvPr/>
        </p:nvSpPr>
        <p:spPr>
          <a:xfrm>
            <a:off x="7858339" y="4852322"/>
            <a:ext cx="217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Solute in vibrational ground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A7AF5-79C9-153B-193B-A965812C2EC1}"/>
              </a:ext>
            </a:extLst>
          </p:cNvPr>
          <p:cNvSpPr txBox="1"/>
          <p:nvPr/>
        </p:nvSpPr>
        <p:spPr>
          <a:xfrm>
            <a:off x="10308342" y="5668567"/>
            <a:ext cx="180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Incoming solvent molecule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F91FB660-FF72-6457-47B3-79F9949E8CEF}"/>
              </a:ext>
            </a:extLst>
          </p:cNvPr>
          <p:cNvSpPr/>
          <p:nvPr/>
        </p:nvSpPr>
        <p:spPr>
          <a:xfrm rot="5400000">
            <a:off x="3707553" y="3603452"/>
            <a:ext cx="654995" cy="31855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6DB9E-3A7A-DDCE-926F-B43A481778B2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16DB9E-3A7A-DDCE-926F-B43A48177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8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49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CA65C4-946D-70EF-A00F-446ACD4C78CE}"/>
              </a:ext>
            </a:extLst>
          </p:cNvPr>
          <p:cNvSpPr txBox="1"/>
          <p:nvPr/>
        </p:nvSpPr>
        <p:spPr>
          <a:xfrm>
            <a:off x="0" y="-237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At high enough T, molecules CAN get enough energy from collisions to get vibrationally excited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13A11-323C-270B-74CA-44191D5E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550" y="658301"/>
            <a:ext cx="5137439" cy="39620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E0A33-E762-6B98-CF26-141285DD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56" y="5721350"/>
            <a:ext cx="965200" cy="6477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60597A-F153-9BBE-8986-9B3319292C1C}"/>
              </a:ext>
            </a:extLst>
          </p:cNvPr>
          <p:cNvGrpSpPr/>
          <p:nvPr/>
        </p:nvGrpSpPr>
        <p:grpSpPr>
          <a:xfrm>
            <a:off x="406072" y="4712185"/>
            <a:ext cx="2236838" cy="1876825"/>
            <a:chOff x="1017357" y="4615335"/>
            <a:chExt cx="2236838" cy="18768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9FE89-8DB6-4570-1E08-658D7108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357" y="4615335"/>
              <a:ext cx="1760605" cy="148060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CA3C63-73C5-6FEF-4BEE-E56B165D1E1D}"/>
                </a:ext>
              </a:extLst>
            </p:cNvPr>
            <p:cNvSpPr txBox="1"/>
            <p:nvPr/>
          </p:nvSpPr>
          <p:spPr>
            <a:xfrm>
              <a:off x="1076479" y="6030495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Compressed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AEE2ABE-3F9A-066E-015E-81ABD557516D}"/>
              </a:ext>
            </a:extLst>
          </p:cNvPr>
          <p:cNvGrpSpPr/>
          <p:nvPr/>
        </p:nvGrpSpPr>
        <p:grpSpPr>
          <a:xfrm>
            <a:off x="5626495" y="4666076"/>
            <a:ext cx="2177716" cy="1833489"/>
            <a:chOff x="6683419" y="4673376"/>
            <a:chExt cx="2177716" cy="183348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6390FAF-7A3E-F535-4F4C-2CCDB831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3419" y="4673376"/>
              <a:ext cx="1675572" cy="144666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F445A3-A36B-904F-420B-F0AD220C3F16}"/>
                </a:ext>
              </a:extLst>
            </p:cNvPr>
            <p:cNvSpPr txBox="1"/>
            <p:nvPr/>
          </p:nvSpPr>
          <p:spPr>
            <a:xfrm>
              <a:off x="6683419" y="6045200"/>
              <a:ext cx="2177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Stretched-out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3E84BBF-ED12-5008-1986-050BBDC93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238" y="4712185"/>
            <a:ext cx="1656869" cy="1480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21E3FDF-46EB-4085-DE81-8A9E904C2576}"/>
              </a:ext>
            </a:extLst>
          </p:cNvPr>
          <p:cNvSpPr txBox="1"/>
          <p:nvPr/>
        </p:nvSpPr>
        <p:spPr>
          <a:xfrm>
            <a:off x="2955195" y="6120045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Equilibrium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C33CF6-05D0-AA54-5366-D4654DFAB1BA}"/>
              </a:ext>
            </a:extLst>
          </p:cNvPr>
          <p:cNvGrpSpPr/>
          <p:nvPr/>
        </p:nvGrpSpPr>
        <p:grpSpPr>
          <a:xfrm>
            <a:off x="8009267" y="3492383"/>
            <a:ext cx="3667165" cy="2191171"/>
            <a:chOff x="7803098" y="1514781"/>
            <a:chExt cx="3667165" cy="21911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0E29114-65C3-C665-BE74-D2EEB112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3098" y="1514781"/>
              <a:ext cx="1656869" cy="148060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E37979-3094-C892-C54B-61E8CD7DA59E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9412289" y="2371433"/>
              <a:ext cx="1051972" cy="845384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AA6A5DE-D6DB-0FBE-79DB-53102B16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568953">
              <a:off x="10427598" y="3043421"/>
              <a:ext cx="716432" cy="6625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D161BF-0C50-9A4A-AF19-C49CC9A9A5B7}"/>
                </a:ext>
              </a:extLst>
            </p:cNvPr>
            <p:cNvSpPr txBox="1"/>
            <p:nvPr/>
          </p:nvSpPr>
          <p:spPr>
            <a:xfrm>
              <a:off x="9821776" y="1909768"/>
              <a:ext cx="1648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Bam!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0ADC30-9113-2FC5-9EF7-7FA605C755BE}"/>
              </a:ext>
            </a:extLst>
          </p:cNvPr>
          <p:cNvGrpSpPr/>
          <p:nvPr/>
        </p:nvGrpSpPr>
        <p:grpSpPr>
          <a:xfrm>
            <a:off x="1905039" y="4557496"/>
            <a:ext cx="3901629" cy="543131"/>
            <a:chOff x="1905039" y="4557496"/>
            <a:chExt cx="3901629" cy="54313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4674932-CAC8-0AC1-351E-07E732F6A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39" y="4597905"/>
              <a:ext cx="992211" cy="502722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6F28BA-26AF-220C-4466-631433908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9461" y="4570171"/>
              <a:ext cx="0" cy="27909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63F83D7-A89F-0516-81E1-2840B1D51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4009" y="4557496"/>
              <a:ext cx="832659" cy="507275"/>
            </a:xfrm>
            <a:prstGeom prst="straightConnector1">
              <a:avLst/>
            </a:prstGeom>
            <a:ln w="63500">
              <a:solidFill>
                <a:schemeClr val="tx1">
                  <a:alpha val="46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6A89B73-DF26-C428-0C3F-F43F1F3638F7}"/>
              </a:ext>
            </a:extLst>
          </p:cNvPr>
          <p:cNvSpPr txBox="1"/>
          <p:nvPr/>
        </p:nvSpPr>
        <p:spPr>
          <a:xfrm>
            <a:off x="7858339" y="4852322"/>
            <a:ext cx="2177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Solute in vibrational ground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A7AF5-79C9-153B-193B-A965812C2EC1}"/>
              </a:ext>
            </a:extLst>
          </p:cNvPr>
          <p:cNvSpPr txBox="1"/>
          <p:nvPr/>
        </p:nvSpPr>
        <p:spPr>
          <a:xfrm>
            <a:off x="10308342" y="5668567"/>
            <a:ext cx="1805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Incoming solvent molecule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F91FB660-FF72-6457-47B3-79F9949E8CEF}"/>
              </a:ext>
            </a:extLst>
          </p:cNvPr>
          <p:cNvSpPr/>
          <p:nvPr/>
        </p:nvSpPr>
        <p:spPr>
          <a:xfrm rot="5400000">
            <a:off x="3707553" y="3603452"/>
            <a:ext cx="654995" cy="31855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2C23AB-9A32-2F93-F678-7A395891882D}"/>
              </a:ext>
            </a:extLst>
          </p:cNvPr>
          <p:cNvGrpSpPr/>
          <p:nvPr/>
        </p:nvGrpSpPr>
        <p:grpSpPr>
          <a:xfrm>
            <a:off x="8167279" y="1303172"/>
            <a:ext cx="3895565" cy="2189211"/>
            <a:chOff x="8167279" y="1303172"/>
            <a:chExt cx="3895565" cy="2189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424792C-F31F-1CC5-B7D2-8A54E4F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67279" y="1303172"/>
              <a:ext cx="1675571" cy="1348389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4F051AF-B659-82D9-62E5-16AFFA903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7197" y="2824553"/>
              <a:ext cx="0" cy="66783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481CDA-40C6-2031-0521-5426C54C1576}"/>
                    </a:ext>
                  </a:extLst>
                </p:cNvPr>
                <p:cNvSpPr txBox="1"/>
                <p:nvPr/>
              </p:nvSpPr>
              <p:spPr>
                <a:xfrm>
                  <a:off x="9885128" y="1435817"/>
                  <a:ext cx="2177716" cy="17226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𝒈𝒂𝒑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r>
                    <a:rPr lang="en-US" sz="2400" dirty="0"/>
                    <a:t>so solute emerges vibrationally excited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481CDA-40C6-2031-0521-5426C54C1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5128" y="1435817"/>
                  <a:ext cx="2177716" cy="1722651"/>
                </a:xfrm>
                <a:prstGeom prst="rect">
                  <a:avLst/>
                </a:prstGeom>
                <a:blipFill>
                  <a:blip r:embed="rId10"/>
                  <a:stretch>
                    <a:fillRect l="-2326" r="-6977" b="-80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7C5959-495F-B156-B840-1A6E9B906EA0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7C5959-495F-B156-B840-1A6E9B90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11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Roadmap from vibrations -&gt; partition functions 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75D0A-1FAE-F2EC-59F3-09AE58ED8587}"/>
                  </a:ext>
                </a:extLst>
              </p:cNvPr>
              <p:cNvSpPr txBox="1"/>
              <p:nvPr/>
            </p:nvSpPr>
            <p:spPr>
              <a:xfrm>
                <a:off x="1030602" y="930283"/>
                <a:ext cx="536465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Talk about how vibrations behave at the quantum level (energy quantization)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Introduce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, the unscaled partition function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See how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leads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𝑠𝑜𝑙</m:t>
                        </m:r>
                      </m:sub>
                    </m:sSub>
                  </m:oMath>
                </a14:m>
                <a:r>
                  <a:rPr lang="en-US" sz="2400" dirty="0"/>
                  <a:t> (and therefore predict thermophoresis)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D75D0A-1FAE-F2EC-59F3-09AE58ED8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02" y="930283"/>
                <a:ext cx="5364654" cy="5632311"/>
              </a:xfrm>
              <a:prstGeom prst="rect">
                <a:avLst/>
              </a:prstGeom>
              <a:blipFill>
                <a:blip r:embed="rId3"/>
                <a:stretch>
                  <a:fillRect l="-1891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A18385-2508-AC81-12FB-3314B615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74" y="730984"/>
            <a:ext cx="2385739" cy="18399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8D3E99D-19D8-C86C-92D6-548B8E9D1BB7}"/>
              </a:ext>
            </a:extLst>
          </p:cNvPr>
          <p:cNvGrpSpPr/>
          <p:nvPr/>
        </p:nvGrpSpPr>
        <p:grpSpPr>
          <a:xfrm>
            <a:off x="7085802" y="2880757"/>
            <a:ext cx="2946672" cy="1823723"/>
            <a:chOff x="7085802" y="2880757"/>
            <a:chExt cx="2946672" cy="18237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513B780-815F-115A-3A7C-03578BCF588F}"/>
                </a:ext>
              </a:extLst>
            </p:cNvPr>
            <p:cNvGrpSpPr/>
            <p:nvPr/>
          </p:nvGrpSpPr>
          <p:grpSpPr>
            <a:xfrm>
              <a:off x="7397711" y="2880757"/>
              <a:ext cx="2634763" cy="1823723"/>
              <a:chOff x="6708165" y="2880757"/>
              <a:chExt cx="2634763" cy="1823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D99FEB-FB3E-ECB6-241F-13AD7B19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7556055" y="4335148"/>
                    <a:ext cx="879021" cy="36933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6D99FEB-FB3E-ECB6-241F-13AD7B19E4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6055" y="4335148"/>
                    <a:ext cx="87902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995C2C5-49E2-803E-5186-B200BE286E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744" t="12387" b="8986"/>
              <a:stretch/>
            </p:blipFill>
            <p:spPr>
              <a:xfrm>
                <a:off x="6708165" y="2880757"/>
                <a:ext cx="2634763" cy="147725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849325-EDCE-5BF8-ADC9-917E5BE03B6D}"/>
                    </a:ext>
                  </a:extLst>
                </p:cNvPr>
                <p:cNvSpPr txBox="1"/>
                <p:nvPr/>
              </p:nvSpPr>
              <p:spPr>
                <a:xfrm>
                  <a:off x="7085802" y="3017259"/>
                  <a:ext cx="3343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0849325-EDCE-5BF8-ADC9-917E5BE03B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802" y="3017259"/>
                  <a:ext cx="3343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B65DE1-1885-312F-B3C2-0B284F01866B}"/>
              </a:ext>
            </a:extLst>
          </p:cNvPr>
          <p:cNvGrpSpPr/>
          <p:nvPr/>
        </p:nvGrpSpPr>
        <p:grpSpPr>
          <a:xfrm>
            <a:off x="8435076" y="4777230"/>
            <a:ext cx="2543394" cy="2093221"/>
            <a:chOff x="6769554" y="4764779"/>
            <a:chExt cx="2543394" cy="209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FEFC69-6F7C-F86B-1DA1-D80DDFEE8B2A}"/>
                    </a:ext>
                  </a:extLst>
                </p:cNvPr>
                <p:cNvSpPr txBox="1"/>
                <p:nvPr/>
              </p:nvSpPr>
              <p:spPr>
                <a:xfrm>
                  <a:off x="7431472" y="6488668"/>
                  <a:ext cx="87902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8FEFC69-6F7C-F86B-1DA1-D80DDFEE8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472" y="6488668"/>
                  <a:ext cx="879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5E764C3-14F7-B394-8089-7307F354A6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8" t="11575" b="5893"/>
            <a:stretch/>
          </p:blipFill>
          <p:spPr bwMode="auto">
            <a:xfrm>
              <a:off x="6769554" y="4764779"/>
              <a:ext cx="2543394" cy="1774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15227-6346-ABF5-90D4-D48A1DAB98EF}"/>
                  </a:ext>
                </a:extLst>
              </p:cNvPr>
              <p:cNvSpPr txBox="1"/>
              <p:nvPr/>
            </p:nvSpPr>
            <p:spPr>
              <a:xfrm>
                <a:off x="7595627" y="5091290"/>
                <a:ext cx="8394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𝒔𝒐𝒍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B15227-6346-ABF5-90D4-D48A1DAB9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627" y="5091290"/>
                <a:ext cx="8394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2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Introducing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(the </a:t>
                </a:r>
                <a:r>
                  <a:rPr lang="en-US" sz="2400" b="1" i="1" dirty="0"/>
                  <a:t>unscaled part of the partition function</a:t>
                </a:r>
                <a:r>
                  <a:rPr lang="en-US" sz="2400" b="1" dirty="0"/>
                  <a:t>)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EC69C0-BEC7-AC0A-A93B-9FD8E526009E}"/>
                  </a:ext>
                </a:extLst>
              </p:cNvPr>
              <p:cNvSpPr txBox="1"/>
              <p:nvPr/>
            </p:nvSpPr>
            <p:spPr>
              <a:xfrm>
                <a:off x="6667628" y="2394152"/>
                <a:ext cx="527948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number of vibrational states that are accessible to a molecule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temperature is really low here,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′≈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EC69C0-BEC7-AC0A-A93B-9FD8E5260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8" y="2394152"/>
                <a:ext cx="5279485" cy="1938992"/>
              </a:xfrm>
              <a:prstGeom prst="rect">
                <a:avLst/>
              </a:prstGeom>
              <a:blipFill>
                <a:blip r:embed="rId3"/>
                <a:stretch>
                  <a:fillRect l="-1923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BB13A11-323C-270B-74CA-44191D5EE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189" y="655642"/>
            <a:ext cx="5137439" cy="396205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5884C66-9555-E6CB-E8D1-92DAB056FFC6}"/>
              </a:ext>
            </a:extLst>
          </p:cNvPr>
          <p:cNvGrpSpPr/>
          <p:nvPr/>
        </p:nvGrpSpPr>
        <p:grpSpPr>
          <a:xfrm>
            <a:off x="3181110" y="4044145"/>
            <a:ext cx="1472970" cy="108231"/>
            <a:chOff x="3181110" y="4087689"/>
            <a:chExt cx="1472970" cy="10823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C69BD85-6713-8D5D-05FA-33C949B246ED}"/>
                </a:ext>
              </a:extLst>
            </p:cNvPr>
            <p:cNvSpPr/>
            <p:nvPr/>
          </p:nvSpPr>
          <p:spPr>
            <a:xfrm>
              <a:off x="3181110" y="4093922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9BA1FD-0EA3-DB4C-1C85-2869ABF62ADF}"/>
                </a:ext>
              </a:extLst>
            </p:cNvPr>
            <p:cNvSpPr/>
            <p:nvPr/>
          </p:nvSpPr>
          <p:spPr>
            <a:xfrm>
              <a:off x="3333510" y="40967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0E24A9-49D3-877D-1CEA-35E7D3C893EB}"/>
                </a:ext>
              </a:extLst>
            </p:cNvPr>
            <p:cNvSpPr/>
            <p:nvPr/>
          </p:nvSpPr>
          <p:spPr>
            <a:xfrm>
              <a:off x="3489309" y="409618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0FE4E-381E-6677-1DAA-7323104D44A5}"/>
                </a:ext>
              </a:extLst>
            </p:cNvPr>
            <p:cNvSpPr/>
            <p:nvPr/>
          </p:nvSpPr>
          <p:spPr>
            <a:xfrm>
              <a:off x="3641709" y="40922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7E6C6D0-6D72-6980-1560-0D16C3EE665A}"/>
                </a:ext>
              </a:extLst>
            </p:cNvPr>
            <p:cNvSpPr/>
            <p:nvPr/>
          </p:nvSpPr>
          <p:spPr>
            <a:xfrm>
              <a:off x="3794109" y="40916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99824B-8275-8FB7-5E7B-C80430ACB3B0}"/>
                </a:ext>
              </a:extLst>
            </p:cNvPr>
            <p:cNvSpPr/>
            <p:nvPr/>
          </p:nvSpPr>
          <p:spPr>
            <a:xfrm>
              <a:off x="3946509" y="4087689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76B7E4-B9F6-14E2-946E-04D31F21A4F4}"/>
                </a:ext>
              </a:extLst>
            </p:cNvPr>
            <p:cNvSpPr/>
            <p:nvPr/>
          </p:nvSpPr>
          <p:spPr>
            <a:xfrm>
              <a:off x="4098909" y="40905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F7AC70-2F79-7B42-9447-0885CF911ECE}"/>
                </a:ext>
              </a:extLst>
            </p:cNvPr>
            <p:cNvSpPr/>
            <p:nvPr/>
          </p:nvSpPr>
          <p:spPr>
            <a:xfrm>
              <a:off x="4251309" y="4089954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BA7ABAF-2D7C-7047-8070-15BC262A26EC}"/>
                </a:ext>
              </a:extLst>
            </p:cNvPr>
            <p:cNvSpPr/>
            <p:nvPr/>
          </p:nvSpPr>
          <p:spPr>
            <a:xfrm>
              <a:off x="4403709" y="4092787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F82BFD-1F80-0462-6167-E7085D34A0E1}"/>
                </a:ext>
              </a:extLst>
            </p:cNvPr>
            <p:cNvSpPr/>
            <p:nvPr/>
          </p:nvSpPr>
          <p:spPr>
            <a:xfrm>
              <a:off x="4556109" y="4088821"/>
              <a:ext cx="97971" cy="991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394F6-B5C0-89E8-6332-331298087E8C}"/>
                  </a:ext>
                </a:extLst>
              </p:cNvPr>
              <p:cNvSpPr txBox="1"/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394F6-B5C0-89E8-6332-33129808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84" y="3697916"/>
                <a:ext cx="508729" cy="299569"/>
              </a:xfrm>
              <a:prstGeom prst="rect">
                <a:avLst/>
              </a:prstGeom>
              <a:blipFill>
                <a:blip r:embed="rId7"/>
                <a:stretch>
                  <a:fillRect l="-10000" r="-5000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394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1114</Words>
  <Application>Microsoft Macintosh PowerPoint</Application>
  <PresentationFormat>Widescreen</PresentationFormat>
  <Paragraphs>191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58</cp:revision>
  <dcterms:created xsi:type="dcterms:W3CDTF">2023-11-23T04:22:06Z</dcterms:created>
  <dcterms:modified xsi:type="dcterms:W3CDTF">2023-11-30T05:48:04Z</dcterms:modified>
</cp:coreProperties>
</file>