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55" r:id="rId2"/>
    <p:sldId id="363" r:id="rId3"/>
    <p:sldId id="728" r:id="rId4"/>
    <p:sldId id="717" r:id="rId5"/>
    <p:sldId id="715" r:id="rId6"/>
    <p:sldId id="716" r:id="rId7"/>
    <p:sldId id="729" r:id="rId8"/>
    <p:sldId id="724" r:id="rId9"/>
    <p:sldId id="330" r:id="rId10"/>
    <p:sldId id="721" r:id="rId11"/>
    <p:sldId id="720" r:id="rId12"/>
    <p:sldId id="332" r:id="rId13"/>
    <p:sldId id="297" r:id="rId14"/>
    <p:sldId id="293" r:id="rId15"/>
    <p:sldId id="324" r:id="rId16"/>
    <p:sldId id="343" r:id="rId17"/>
    <p:sldId id="727" r:id="rId18"/>
    <p:sldId id="366" r:id="rId19"/>
    <p:sldId id="726" r:id="rId20"/>
    <p:sldId id="311" r:id="rId21"/>
    <p:sldId id="407" r:id="rId22"/>
    <p:sldId id="7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3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D648C-D522-E446-B263-F7613E315E6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F8E1-D078-1143-9A1A-657540FB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8E28-05EB-634D-B6E7-E4FC0275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F0512-CC4B-754A-9E36-E42860C6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7F6B-79E2-C443-89E6-27BC195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0440-E6DD-654C-90A7-FDCBDA62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3D4F-FF1C-8E40-A5A7-5077DB01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12E-D443-1B43-82C5-2D21436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07098-BF71-934D-A385-A1B4F99B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8283-BAD0-7646-A07B-6561B87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52D7-2A52-E74E-A31B-2803E8FA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9D3D-7FA2-5A42-BEF5-ED1692F2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20557-F9CF-544D-88F2-3F8758E6B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A0D8-CDA9-A046-B642-F4D8893E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987-7800-4D43-B0BC-28E9EC9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C3FC-F910-8344-9D50-5E7F4D7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13F8-12B3-154F-95EA-3EC0229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830B-F095-BE4E-908B-6665DB1E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D960-8A50-D74E-996A-F9499775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99BB-0965-3B4A-9A83-3AE6057B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FF93-3EF1-FF40-A3D7-E7FA326A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78A3-CF0D-6841-B43D-7A6EADC8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0E8-50BB-B84F-9DB1-BDAC1C72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396A4-FBC8-2F4A-86FC-F68B6A62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A087-FBE8-7D48-91AC-5EF386CD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FE11-9082-2F4D-A728-5912BA8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9AB8-774C-F64F-B1D3-9954A63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91D-6478-3044-8505-97D4C5D1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1E39-FB5E-D142-BCCE-94B5021F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9021-DFAE-654F-B334-0C9670BCC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CFEAE-23AC-B046-9DA7-F49E2662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7C5D2-148E-8F41-8C24-0166D55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4854-2F10-754F-A8E3-9F41F0F5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92C-45BE-A644-9DF7-F043F06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3514-DFE6-1A49-9B30-74AEDAE0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BBCB6-6D51-CC43-B3F7-7B7FF773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C671-DD98-154C-A495-F6D97598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4BB7-5236-464A-B2A4-9891E8F3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6FAE9-EA9B-C94D-89CF-49FE1D8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E3898-DE8E-004F-91FD-E39EC14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13A5-20AE-4E4E-B737-A21FD86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8E8D-B5AC-184C-8595-9691516A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01C5-8463-1D48-8AE4-158785AF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B942E-4457-814D-968A-2620594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86BFC-229B-3D41-B157-74F4D8ED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C1E7A-6659-E04A-801D-05B63C2E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E59FE-A0A5-8347-B17D-59BAD96A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DA1F-54B4-F246-A749-97C3F007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835-32FC-2446-9BBD-514AE23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158-8421-F84E-A42E-6DE40ABB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AF95-4B54-944F-B3AC-2FEDB13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AF4B-6443-5E4B-B43A-15F4B869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005FD-4479-7A4A-8661-E325EF66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3680-2F00-8E46-9200-2CD256E9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7D4-760E-A144-9A68-832F0968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6AD51-2AF9-B640-A98D-EFB3AEF3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97674-CEC5-0A40-AA8B-C78E94CA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DE8F-57EA-644E-8C17-BE5B99A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19E4-643F-CB45-A637-889CFB3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3CE42-0164-F74B-8E31-02DE8365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BB82-71B0-5E47-B43F-E62C88BF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7179-3ED3-7B4C-8F64-58326099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3E0D-6A47-2741-8080-3B37A5D9A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0722-873C-0E49-BC0B-6841F0ED0D6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3F50-5B98-724C-A7C3-60F1C78C2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EE31-7789-1D45-A0D7-FBB6A3E3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527184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Across weeks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as a thermodynamic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𝒅𝑯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82884-EA66-E545-ABD0-9C8B7258130C}"/>
                  </a:ext>
                </a:extLst>
              </p:cNvPr>
              <p:cNvSpPr txBox="1"/>
              <p:nvPr/>
            </p:nvSpPr>
            <p:spPr>
              <a:xfrm>
                <a:off x="6657391" y="1143805"/>
                <a:ext cx="4869792" cy="439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Which formula could explain the “twist” evident here?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82884-EA66-E545-ABD0-9C8B725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91" y="1143805"/>
                <a:ext cx="4869792" cy="4397614"/>
              </a:xfrm>
              <a:prstGeom prst="rect">
                <a:avLst/>
              </a:prstGeom>
              <a:blipFill>
                <a:blip r:embed="rId5"/>
                <a:stretch>
                  <a:fillRect l="-2083" t="-1153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B10E18F-A7A2-4F93-C357-047231231E46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6B4EE4-FCFE-7B17-42B1-224F50E5EB02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7172" name="Picture 4">
                <a:extLst>
                  <a:ext uri="{FF2B5EF4-FFF2-40B4-BE49-F238E27FC236}">
                    <a16:creationId xmlns:a16="http://schemas.microsoft.com/office/drawing/2014/main" id="{1F1C3ED5-1F15-5AC6-FDC6-E71543C68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B3B832F-BF3C-BD41-8324-0F857F98E139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E806882-3A0D-6A45-A59C-0DFFEDA95745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CAD908-1793-3448-8976-0DFA73CE5F3D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6A561E-F836-EA16-9F6F-923CB3AC9DCD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6A561E-F836-EA16-9F6F-923CB3AC9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594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Interpreting thermodynamic surfaces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B121C-B8F9-254F-A233-562D09992E4C}"/>
              </a:ext>
            </a:extLst>
          </p:cNvPr>
          <p:cNvSpPr txBox="1"/>
          <p:nvPr/>
        </p:nvSpPr>
        <p:spPr>
          <a:xfrm>
            <a:off x="6096000" y="1211057"/>
            <a:ext cx="6591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Looks like 240 K is the</a:t>
            </a:r>
          </a:p>
          <a:p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Critical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Boyle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Boiling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Inversion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85CE9-50BE-2FF9-BD53-25E9C6F80518}"/>
              </a:ext>
            </a:extLst>
          </p:cNvPr>
          <p:cNvSpPr txBox="1"/>
          <p:nvPr/>
        </p:nvSpPr>
        <p:spPr>
          <a:xfrm>
            <a:off x="2007300" y="1542246"/>
            <a:ext cx="213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6D43B4-3652-BF2A-6E39-02E90FC70E75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30C0E-A559-064F-7907-B00E751A8FEB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0F06D0FA-3786-85A3-2436-0E6153AAA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91F5CFC-A9DB-F68E-7448-7F30B38AA9BF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D6F279-14F2-1137-4728-4914E5BDB74C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5CBE2E0-FCA8-692C-509F-EE2569658C26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9358AE-0B08-9228-F133-66CF186E2C1C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9358AE-0B08-9228-F133-66CF186E2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519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12719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The adiabatic J-T experiment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FF312-85CF-3140-B76B-4E107CED9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43"/>
          <a:stretch/>
        </p:blipFill>
        <p:spPr>
          <a:xfrm>
            <a:off x="6259144" y="887557"/>
            <a:ext cx="3475828" cy="213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38813-6186-1044-9C81-F470C194ED35}"/>
                  </a:ext>
                </a:extLst>
              </p:cNvPr>
              <p:cNvSpPr txBox="1"/>
              <p:nvPr/>
            </p:nvSpPr>
            <p:spPr>
              <a:xfrm>
                <a:off x="6259144" y="3268902"/>
                <a:ext cx="5216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used the temperature of the gas coming out of the tank to calculate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which we equated to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38813-6186-1044-9C81-F470C194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44" y="3268902"/>
                <a:ext cx="5216501" cy="1200329"/>
              </a:xfrm>
              <a:prstGeom prst="rect">
                <a:avLst/>
              </a:prstGeom>
              <a:blipFill>
                <a:blip r:embed="rId3"/>
                <a:stretch>
                  <a:fillRect l="-1699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848477-8755-4842-89E6-A85A34F7B368}"/>
                  </a:ext>
                </a:extLst>
              </p:cNvPr>
              <p:cNvSpPr txBox="1"/>
              <p:nvPr/>
            </p:nvSpPr>
            <p:spPr>
              <a:xfrm>
                <a:off x="6987061" y="4612220"/>
                <a:ext cx="2417240" cy="1894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848477-8755-4842-89E6-A85A34F7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61" y="4612220"/>
                <a:ext cx="2417240" cy="1894749"/>
              </a:xfrm>
              <a:prstGeom prst="rect">
                <a:avLst/>
              </a:prstGeom>
              <a:blipFill>
                <a:blip r:embed="rId4"/>
                <a:stretch>
                  <a:fillRect l="-4188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1F9EA58-420A-93AD-F8A0-926E752ECBCB}"/>
              </a:ext>
            </a:extLst>
          </p:cNvPr>
          <p:cNvSpPr txBox="1"/>
          <p:nvPr/>
        </p:nvSpPr>
        <p:spPr>
          <a:xfrm>
            <a:off x="2007300" y="1542246"/>
            <a:ext cx="213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183E00-ABC2-C919-A6A3-42C819508A35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F0F993-7D9A-213D-504A-06068A85D3CF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83B3425C-3F6A-44E2-1A15-3E0113906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BE8286C-75E8-99DE-3C78-C7D3BC9B5E93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D6C7BD-C04D-A668-8310-4ED5D244BA99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BB7680B-BCB3-9835-B2BB-84FF9EDE30CE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FAE06D7-00EC-3A05-82B5-602F9DCF17AF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FAE06D7-00EC-3A05-82B5-602F9DCF1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415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491C5C1-5FE0-A24D-BAE7-974AEBDF9CE1}"/>
              </a:ext>
            </a:extLst>
          </p:cNvPr>
          <p:cNvGrpSpPr/>
          <p:nvPr/>
        </p:nvGrpSpPr>
        <p:grpSpPr>
          <a:xfrm>
            <a:off x="1387792" y="720166"/>
            <a:ext cx="2894018" cy="2532599"/>
            <a:chOff x="1169015" y="1868552"/>
            <a:chExt cx="3203020" cy="33061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542074-D6C8-0244-825B-5AE5271620EF}"/>
                </a:ext>
              </a:extLst>
            </p:cNvPr>
            <p:cNvGrpSpPr/>
            <p:nvPr/>
          </p:nvGrpSpPr>
          <p:grpSpPr>
            <a:xfrm>
              <a:off x="1169015" y="1868557"/>
              <a:ext cx="976808" cy="3295547"/>
              <a:chOff x="433910" y="1868557"/>
              <a:chExt cx="976808" cy="329554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1911386-6185-4249-A23B-8594806CC756}"/>
                  </a:ext>
                </a:extLst>
              </p:cNvPr>
              <p:cNvGrpSpPr/>
              <p:nvPr/>
            </p:nvGrpSpPr>
            <p:grpSpPr>
              <a:xfrm>
                <a:off x="433910" y="1868557"/>
                <a:ext cx="793020" cy="3295547"/>
                <a:chOff x="2470530" y="1868557"/>
                <a:chExt cx="793020" cy="3295547"/>
              </a:xfrm>
            </p:grpSpPr>
            <p:sp>
              <p:nvSpPr>
                <p:cNvPr id="41" name="Can 40">
                  <a:extLst>
                    <a:ext uri="{FF2B5EF4-FFF2-40B4-BE49-F238E27FC236}">
                      <a16:creationId xmlns:a16="http://schemas.microsoft.com/office/drawing/2014/main" id="{D8BC20EF-9849-F14A-8DE5-3EC783CA1ADB}"/>
                    </a:ext>
                  </a:extLst>
                </p:cNvPr>
                <p:cNvSpPr/>
                <p:nvPr/>
              </p:nvSpPr>
              <p:spPr>
                <a:xfrm>
                  <a:off x="2470530" y="2820880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an 41">
                  <a:extLst>
                    <a:ext uri="{FF2B5EF4-FFF2-40B4-BE49-F238E27FC236}">
                      <a16:creationId xmlns:a16="http://schemas.microsoft.com/office/drawing/2014/main" id="{E0B74EF6-AA60-1548-8E51-924FF3DB5E7A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own Arrow 42">
                  <a:extLst>
                    <a:ext uri="{FF2B5EF4-FFF2-40B4-BE49-F238E27FC236}">
                      <a16:creationId xmlns:a16="http://schemas.microsoft.com/office/drawing/2014/main" id="{954ED917-8D26-1741-9588-A1FE42BE0AB1}"/>
                    </a:ext>
                  </a:extLst>
                </p:cNvPr>
                <p:cNvSpPr/>
                <p:nvPr/>
              </p:nvSpPr>
              <p:spPr>
                <a:xfrm>
                  <a:off x="2771028" y="2649695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1E4740E-BCB7-5E43-A28B-5B59F46F9DB7}"/>
                  </a:ext>
                </a:extLst>
              </p:cNvPr>
              <p:cNvSpPr txBox="1"/>
              <p:nvPr/>
            </p:nvSpPr>
            <p:spPr>
              <a:xfrm>
                <a:off x="482581" y="3865267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F6FE2B-C1F6-C94E-B0A3-8FA2CDB5C689}"/>
                </a:ext>
              </a:extLst>
            </p:cNvPr>
            <p:cNvGrpSpPr/>
            <p:nvPr/>
          </p:nvGrpSpPr>
          <p:grpSpPr>
            <a:xfrm>
              <a:off x="2298294" y="1868552"/>
              <a:ext cx="1071912" cy="3295547"/>
              <a:chOff x="1597695" y="1868552"/>
              <a:chExt cx="1071912" cy="329554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0E91AE3-B784-E74C-8677-12FF5F2A2644}"/>
                  </a:ext>
                </a:extLst>
              </p:cNvPr>
              <p:cNvGrpSpPr/>
              <p:nvPr/>
            </p:nvGrpSpPr>
            <p:grpSpPr>
              <a:xfrm>
                <a:off x="1597695" y="1868552"/>
                <a:ext cx="1071912" cy="3295547"/>
                <a:chOff x="433910" y="1868557"/>
                <a:chExt cx="1071912" cy="329554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A5387BA-5BCC-3047-95AB-E0646468A367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50" name="Can 49">
                    <a:extLst>
                      <a:ext uri="{FF2B5EF4-FFF2-40B4-BE49-F238E27FC236}">
                        <a16:creationId xmlns:a16="http://schemas.microsoft.com/office/drawing/2014/main" id="{807EE12B-0072-3445-9401-8DC0FF07F137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1964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Can 50">
                    <a:extLst>
                      <a:ext uri="{FF2B5EF4-FFF2-40B4-BE49-F238E27FC236}">
                        <a16:creationId xmlns:a16="http://schemas.microsoft.com/office/drawing/2014/main" id="{34D9E0EB-C56F-254F-9E8E-4B31CE8100CE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Down Arrow 51">
                    <a:extLst>
                      <a:ext uri="{FF2B5EF4-FFF2-40B4-BE49-F238E27FC236}">
                        <a16:creationId xmlns:a16="http://schemas.microsoft.com/office/drawing/2014/main" id="{C419BA67-6910-B648-8B2A-1978CD1D3411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076594B-8289-824E-9286-16EC3FDC7D6C}"/>
                    </a:ext>
                  </a:extLst>
                </p:cNvPr>
                <p:cNvSpPr txBox="1"/>
                <p:nvPr/>
              </p:nvSpPr>
              <p:spPr>
                <a:xfrm>
                  <a:off x="577685" y="4043789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F5D38-3FB2-8A4A-A01A-F631016E39C5}"/>
                  </a:ext>
                </a:extLst>
              </p:cNvPr>
              <p:cNvSpPr txBox="1"/>
              <p:nvPr/>
            </p:nvSpPr>
            <p:spPr>
              <a:xfrm>
                <a:off x="1598356" y="4738420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9B4E2E-F18F-A740-A6D0-916CBE15CB1F}"/>
                </a:ext>
              </a:extLst>
            </p:cNvPr>
            <p:cNvGrpSpPr/>
            <p:nvPr/>
          </p:nvGrpSpPr>
          <p:grpSpPr>
            <a:xfrm>
              <a:off x="3435185" y="1868552"/>
              <a:ext cx="936850" cy="3306132"/>
              <a:chOff x="1597695" y="1868552"/>
              <a:chExt cx="936850" cy="3306132"/>
            </a:xfrm>
          </p:grpSpPr>
          <p:sp>
            <p:nvSpPr>
              <p:cNvPr id="59" name="Can 58">
                <a:extLst>
                  <a:ext uri="{FF2B5EF4-FFF2-40B4-BE49-F238E27FC236}">
                    <a16:creationId xmlns:a16="http://schemas.microsoft.com/office/drawing/2014/main" id="{25FA3EAF-8C67-8D4D-B0ED-16619379E3C3}"/>
                  </a:ext>
                </a:extLst>
              </p:cNvPr>
              <p:cNvSpPr/>
              <p:nvPr/>
            </p:nvSpPr>
            <p:spPr>
              <a:xfrm>
                <a:off x="1598006" y="4469430"/>
                <a:ext cx="793020" cy="705254"/>
              </a:xfrm>
              <a:prstGeom prst="can">
                <a:avLst>
                  <a:gd name="adj" fmla="val 2586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69154AE-69FA-1349-BA04-58148B656F2F}"/>
                  </a:ext>
                </a:extLst>
              </p:cNvPr>
              <p:cNvGrpSpPr/>
              <p:nvPr/>
            </p:nvGrpSpPr>
            <p:grpSpPr>
              <a:xfrm>
                <a:off x="1597695" y="1868552"/>
                <a:ext cx="793020" cy="3295547"/>
                <a:chOff x="2470530" y="1868557"/>
                <a:chExt cx="793020" cy="3295547"/>
              </a:xfrm>
            </p:grpSpPr>
            <p:sp>
              <p:nvSpPr>
                <p:cNvPr id="62" name="Can 61">
                  <a:extLst>
                    <a:ext uri="{FF2B5EF4-FFF2-40B4-BE49-F238E27FC236}">
                      <a16:creationId xmlns:a16="http://schemas.microsoft.com/office/drawing/2014/main" id="{B8623419-5583-A84E-AF22-AFA5DEAF8B00}"/>
                    </a:ext>
                  </a:extLst>
                </p:cNvPr>
                <p:cNvSpPr/>
                <p:nvPr/>
              </p:nvSpPr>
              <p:spPr>
                <a:xfrm>
                  <a:off x="2470530" y="4212042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an 62">
                  <a:extLst>
                    <a:ext uri="{FF2B5EF4-FFF2-40B4-BE49-F238E27FC236}">
                      <a16:creationId xmlns:a16="http://schemas.microsoft.com/office/drawing/2014/main" id="{216987FE-4162-7A4D-9982-7B1540BEA528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Down Arrow 63">
                  <a:extLst>
                    <a:ext uri="{FF2B5EF4-FFF2-40B4-BE49-F238E27FC236}">
                      <a16:creationId xmlns:a16="http://schemas.microsoft.com/office/drawing/2014/main" id="{E888A141-D6BA-1B4B-BE23-81AE20326D6D}"/>
                    </a:ext>
                  </a:extLst>
                </p:cNvPr>
                <p:cNvSpPr/>
                <p:nvPr/>
              </p:nvSpPr>
              <p:spPr>
                <a:xfrm>
                  <a:off x="2771028" y="4027002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8B4BDF-72F2-5B4A-95BF-BB60EA72F779}"/>
                  </a:ext>
                </a:extLst>
              </p:cNvPr>
              <p:cNvSpPr txBox="1"/>
              <p:nvPr/>
            </p:nvSpPr>
            <p:spPr>
              <a:xfrm>
                <a:off x="1606408" y="4726408"/>
                <a:ext cx="92813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</p:grp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87E2D-1071-E040-AA0D-B9FC7D1E715C}"/>
              </a:ext>
            </a:extLst>
          </p:cNvPr>
          <p:cNvSpPr/>
          <p:nvPr/>
        </p:nvSpPr>
        <p:spPr>
          <a:xfrm>
            <a:off x="0" y="-6934"/>
            <a:ext cx="4121321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Week 7 – Corresponding states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D2E0E-3F74-0C4B-B2E0-B5F2024663B2}"/>
              </a:ext>
            </a:extLst>
          </p:cNvPr>
          <p:cNvSpPr txBox="1"/>
          <p:nvPr/>
        </p:nvSpPr>
        <p:spPr>
          <a:xfrm>
            <a:off x="1226224" y="3301067"/>
            <a:ext cx="379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Isothermal compression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85B531-E95F-0646-B35B-C2B2A5DCE8BA}"/>
              </a:ext>
            </a:extLst>
          </p:cNvPr>
          <p:cNvGrpSpPr/>
          <p:nvPr/>
        </p:nvGrpSpPr>
        <p:grpSpPr>
          <a:xfrm>
            <a:off x="6578295" y="2167704"/>
            <a:ext cx="5126901" cy="4422393"/>
            <a:chOff x="5856631" y="304682"/>
            <a:chExt cx="5888240" cy="49549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11646A6-A3F9-354E-90D4-8611E7C36A68}"/>
                </a:ext>
              </a:extLst>
            </p:cNvPr>
            <p:cNvGrpSpPr/>
            <p:nvPr/>
          </p:nvGrpSpPr>
          <p:grpSpPr>
            <a:xfrm>
              <a:off x="5856631" y="304682"/>
              <a:ext cx="5888240" cy="4954945"/>
              <a:chOff x="540356" y="1135901"/>
              <a:chExt cx="5888240" cy="495494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E0DB48F-C033-5445-9F04-47A47AD1CE34}"/>
                  </a:ext>
                </a:extLst>
              </p:cNvPr>
              <p:cNvGrpSpPr/>
              <p:nvPr/>
            </p:nvGrpSpPr>
            <p:grpSpPr>
              <a:xfrm>
                <a:off x="540356" y="1135901"/>
                <a:ext cx="5888240" cy="4954945"/>
                <a:chOff x="3460831" y="243067"/>
                <a:chExt cx="5888240" cy="495494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6D8BD395-B11A-014B-B959-4A346AB966C3}"/>
                    </a:ext>
                  </a:extLst>
                </p:cNvPr>
                <p:cNvGrpSpPr/>
                <p:nvPr/>
              </p:nvGrpSpPr>
              <p:grpSpPr>
                <a:xfrm>
                  <a:off x="3460831" y="243067"/>
                  <a:ext cx="5888240" cy="4954945"/>
                  <a:chOff x="3460831" y="277792"/>
                  <a:chExt cx="5888240" cy="4954945"/>
                </a:xfrm>
              </p:grpSpPr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0B462123-7971-C140-A575-ADDE68BC32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0831" y="277792"/>
                    <a:ext cx="5888240" cy="4954945"/>
                  </a:xfrm>
                  <a:prstGeom prst="rect">
                    <a:avLst/>
                  </a:prstGeom>
                </p:spPr>
              </p:pic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EC7EB702-D1D5-AC40-A28C-1EAC8E5EC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60068" y="2457638"/>
                    <a:ext cx="605127" cy="360270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Freeform 96">
                    <a:extLst>
                      <a:ext uri="{FF2B5EF4-FFF2-40B4-BE49-F238E27FC236}">
                        <a16:creationId xmlns:a16="http://schemas.microsoft.com/office/drawing/2014/main" id="{BE72C929-639B-F14C-A421-8F6954A7657D}"/>
                      </a:ext>
                    </a:extLst>
                  </p:cNvPr>
                  <p:cNvSpPr/>
                  <p:nvPr/>
                </p:nvSpPr>
                <p:spPr>
                  <a:xfrm>
                    <a:off x="6284715" y="1104453"/>
                    <a:ext cx="1265535" cy="2431575"/>
                  </a:xfrm>
                  <a:custGeom>
                    <a:avLst/>
                    <a:gdLst>
                      <a:gd name="connsiteX0" fmla="*/ 1265535 w 1265535"/>
                      <a:gd name="connsiteY0" fmla="*/ 2431575 h 2431575"/>
                      <a:gd name="connsiteX1" fmla="*/ 917193 w 1265535"/>
                      <a:gd name="connsiteY1" fmla="*/ 2039690 h 2431575"/>
                      <a:gd name="connsiteX2" fmla="*/ 670450 w 1265535"/>
                      <a:gd name="connsiteY2" fmla="*/ 1749404 h 2431575"/>
                      <a:gd name="connsiteX3" fmla="*/ 467250 w 1265535"/>
                      <a:gd name="connsiteY3" fmla="*/ 1488147 h 2431575"/>
                      <a:gd name="connsiteX4" fmla="*/ 365650 w 1265535"/>
                      <a:gd name="connsiteY4" fmla="*/ 1299461 h 2431575"/>
                      <a:gd name="connsiteX5" fmla="*/ 307593 w 1265535"/>
                      <a:gd name="connsiteY5" fmla="*/ 1183347 h 2431575"/>
                      <a:gd name="connsiteX6" fmla="*/ 235021 w 1265535"/>
                      <a:gd name="connsiteY6" fmla="*/ 1168832 h 2431575"/>
                      <a:gd name="connsiteX7" fmla="*/ 176964 w 1265535"/>
                      <a:gd name="connsiteY7" fmla="*/ 1154318 h 2431575"/>
                      <a:gd name="connsiteX8" fmla="*/ 118907 w 1265535"/>
                      <a:gd name="connsiteY8" fmla="*/ 1038204 h 2431575"/>
                      <a:gd name="connsiteX9" fmla="*/ 60850 w 1265535"/>
                      <a:gd name="connsiteY9" fmla="*/ 849518 h 2431575"/>
                      <a:gd name="connsiteX10" fmla="*/ 31821 w 1265535"/>
                      <a:gd name="connsiteY10" fmla="*/ 544718 h 2431575"/>
                      <a:gd name="connsiteX11" fmla="*/ 31821 w 1265535"/>
                      <a:gd name="connsiteY11" fmla="*/ 297975 h 2431575"/>
                      <a:gd name="connsiteX12" fmla="*/ 2793 w 1265535"/>
                      <a:gd name="connsiteY12" fmla="*/ 22204 h 2431575"/>
                      <a:gd name="connsiteX13" fmla="*/ 2793 w 1265535"/>
                      <a:gd name="connsiteY13" fmla="*/ 36718 h 2431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65535" h="2431575">
                        <a:moveTo>
                          <a:pt x="1265535" y="2431575"/>
                        </a:moveTo>
                        <a:lnTo>
                          <a:pt x="917193" y="2039690"/>
                        </a:lnTo>
                        <a:cubicBezTo>
                          <a:pt x="818012" y="1925995"/>
                          <a:pt x="745440" y="1841328"/>
                          <a:pt x="670450" y="1749404"/>
                        </a:cubicBezTo>
                        <a:cubicBezTo>
                          <a:pt x="595460" y="1657480"/>
                          <a:pt x="518050" y="1563138"/>
                          <a:pt x="467250" y="1488147"/>
                        </a:cubicBezTo>
                        <a:cubicBezTo>
                          <a:pt x="416450" y="1413156"/>
                          <a:pt x="392259" y="1350261"/>
                          <a:pt x="365650" y="1299461"/>
                        </a:cubicBezTo>
                        <a:cubicBezTo>
                          <a:pt x="339041" y="1248661"/>
                          <a:pt x="307593" y="1183347"/>
                          <a:pt x="307593" y="1183347"/>
                        </a:cubicBezTo>
                        <a:cubicBezTo>
                          <a:pt x="285822" y="1161576"/>
                          <a:pt x="235021" y="1168832"/>
                          <a:pt x="235021" y="1168832"/>
                        </a:cubicBezTo>
                        <a:cubicBezTo>
                          <a:pt x="213249" y="1163994"/>
                          <a:pt x="196316" y="1176089"/>
                          <a:pt x="176964" y="1154318"/>
                        </a:cubicBezTo>
                        <a:cubicBezTo>
                          <a:pt x="157612" y="1132547"/>
                          <a:pt x="138259" y="1089004"/>
                          <a:pt x="118907" y="1038204"/>
                        </a:cubicBezTo>
                        <a:cubicBezTo>
                          <a:pt x="99555" y="987404"/>
                          <a:pt x="75364" y="931766"/>
                          <a:pt x="60850" y="849518"/>
                        </a:cubicBezTo>
                        <a:cubicBezTo>
                          <a:pt x="46336" y="767270"/>
                          <a:pt x="36659" y="636642"/>
                          <a:pt x="31821" y="544718"/>
                        </a:cubicBezTo>
                        <a:cubicBezTo>
                          <a:pt x="26983" y="452794"/>
                          <a:pt x="36659" y="385061"/>
                          <a:pt x="31821" y="297975"/>
                        </a:cubicBezTo>
                        <a:cubicBezTo>
                          <a:pt x="26983" y="210889"/>
                          <a:pt x="2793" y="22204"/>
                          <a:pt x="2793" y="22204"/>
                        </a:cubicBezTo>
                        <a:cubicBezTo>
                          <a:pt x="-2045" y="-21339"/>
                          <a:pt x="374" y="7689"/>
                          <a:pt x="2793" y="36718"/>
                        </a:cubicBezTo>
                      </a:path>
                    </a:pathLst>
                  </a:custGeom>
                  <a:noFill/>
                  <a:ln w="127000">
                    <a:solidFill>
                      <a:schemeClr val="accent2">
                        <a:alpha val="6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reeform 97">
                    <a:extLst>
                      <a:ext uri="{FF2B5EF4-FFF2-40B4-BE49-F238E27FC236}">
                        <a16:creationId xmlns:a16="http://schemas.microsoft.com/office/drawing/2014/main" id="{3229F4C7-BBF4-DE4E-82E6-E00734FB9940}"/>
                      </a:ext>
                    </a:extLst>
                  </p:cNvPr>
                  <p:cNvSpPr/>
                  <p:nvPr/>
                </p:nvSpPr>
                <p:spPr>
                  <a:xfrm>
                    <a:off x="6908800" y="1027391"/>
                    <a:ext cx="1219200" cy="2017486"/>
                  </a:xfrm>
                  <a:custGeom>
                    <a:avLst/>
                    <a:gdLst>
                      <a:gd name="connsiteX0" fmla="*/ 1219200 w 1219200"/>
                      <a:gd name="connsiteY0" fmla="*/ 2017486 h 2017486"/>
                      <a:gd name="connsiteX1" fmla="*/ 885371 w 1219200"/>
                      <a:gd name="connsiteY1" fmla="*/ 1698171 h 2017486"/>
                      <a:gd name="connsiteX2" fmla="*/ 667657 w 1219200"/>
                      <a:gd name="connsiteY2" fmla="*/ 1451428 h 2017486"/>
                      <a:gd name="connsiteX3" fmla="*/ 406400 w 1219200"/>
                      <a:gd name="connsiteY3" fmla="*/ 1030514 h 2017486"/>
                      <a:gd name="connsiteX4" fmla="*/ 188686 w 1219200"/>
                      <a:gd name="connsiteY4" fmla="*/ 595086 h 2017486"/>
                      <a:gd name="connsiteX5" fmla="*/ 72571 w 1219200"/>
                      <a:gd name="connsiteY5" fmla="*/ 217714 h 2017486"/>
                      <a:gd name="connsiteX6" fmla="*/ 0 w 1219200"/>
                      <a:gd name="connsiteY6" fmla="*/ 0 h 2017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" h="2017486">
                        <a:moveTo>
                          <a:pt x="1219200" y="2017486"/>
                        </a:moveTo>
                        <a:cubicBezTo>
                          <a:pt x="1098247" y="1905000"/>
                          <a:pt x="977295" y="1792514"/>
                          <a:pt x="885371" y="1698171"/>
                        </a:cubicBezTo>
                        <a:cubicBezTo>
                          <a:pt x="793447" y="1603828"/>
                          <a:pt x="747485" y="1562704"/>
                          <a:pt x="667657" y="1451428"/>
                        </a:cubicBezTo>
                        <a:cubicBezTo>
                          <a:pt x="587829" y="1340152"/>
                          <a:pt x="486228" y="1173238"/>
                          <a:pt x="406400" y="1030514"/>
                        </a:cubicBezTo>
                        <a:cubicBezTo>
                          <a:pt x="326572" y="887790"/>
                          <a:pt x="244324" y="730553"/>
                          <a:pt x="188686" y="595086"/>
                        </a:cubicBezTo>
                        <a:cubicBezTo>
                          <a:pt x="133048" y="459619"/>
                          <a:pt x="104019" y="316895"/>
                          <a:pt x="72571" y="217714"/>
                        </a:cubicBezTo>
                        <a:cubicBezTo>
                          <a:pt x="41123" y="118533"/>
                          <a:pt x="20561" y="59266"/>
                          <a:pt x="0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>
                        <a:alpha val="4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2AE7391-85B8-7C4B-B31A-8DCD0C5FB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8167" y="1272876"/>
                  <a:ext cx="107686" cy="1177658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D9D826E7-34A2-0247-BCFC-797FF8F35029}"/>
                  </a:ext>
                </a:extLst>
              </p:cNvPr>
              <p:cNvSpPr/>
              <p:nvPr/>
            </p:nvSpPr>
            <p:spPr>
              <a:xfrm>
                <a:off x="3676207" y="2127560"/>
                <a:ext cx="1219200" cy="2017486"/>
              </a:xfrm>
              <a:custGeom>
                <a:avLst/>
                <a:gdLst>
                  <a:gd name="connsiteX0" fmla="*/ 1219200 w 1219200"/>
                  <a:gd name="connsiteY0" fmla="*/ 2017486 h 2017486"/>
                  <a:gd name="connsiteX1" fmla="*/ 885371 w 1219200"/>
                  <a:gd name="connsiteY1" fmla="*/ 1698171 h 2017486"/>
                  <a:gd name="connsiteX2" fmla="*/ 667657 w 1219200"/>
                  <a:gd name="connsiteY2" fmla="*/ 1451428 h 2017486"/>
                  <a:gd name="connsiteX3" fmla="*/ 406400 w 1219200"/>
                  <a:gd name="connsiteY3" fmla="*/ 1030514 h 2017486"/>
                  <a:gd name="connsiteX4" fmla="*/ 188686 w 1219200"/>
                  <a:gd name="connsiteY4" fmla="*/ 595086 h 2017486"/>
                  <a:gd name="connsiteX5" fmla="*/ 72571 w 1219200"/>
                  <a:gd name="connsiteY5" fmla="*/ 217714 h 2017486"/>
                  <a:gd name="connsiteX6" fmla="*/ 0 w 1219200"/>
                  <a:gd name="connsiteY6" fmla="*/ 0 h 201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9200" h="2017486">
                    <a:moveTo>
                      <a:pt x="1219200" y="2017486"/>
                    </a:moveTo>
                    <a:cubicBezTo>
                      <a:pt x="1098247" y="1905000"/>
                      <a:pt x="977295" y="1792514"/>
                      <a:pt x="885371" y="1698171"/>
                    </a:cubicBezTo>
                    <a:cubicBezTo>
                      <a:pt x="793447" y="1603828"/>
                      <a:pt x="747485" y="1562704"/>
                      <a:pt x="667657" y="1451428"/>
                    </a:cubicBezTo>
                    <a:cubicBezTo>
                      <a:pt x="587829" y="1340152"/>
                      <a:pt x="486228" y="1173238"/>
                      <a:pt x="406400" y="1030514"/>
                    </a:cubicBezTo>
                    <a:cubicBezTo>
                      <a:pt x="326572" y="887790"/>
                      <a:pt x="244324" y="730553"/>
                      <a:pt x="188686" y="595086"/>
                    </a:cubicBezTo>
                    <a:cubicBezTo>
                      <a:pt x="133048" y="459619"/>
                      <a:pt x="104019" y="316895"/>
                      <a:pt x="72571" y="217714"/>
                    </a:cubicBezTo>
                    <a:cubicBezTo>
                      <a:pt x="41123" y="118533"/>
                      <a:pt x="20561" y="59266"/>
                      <a:pt x="0" y="0"/>
                    </a:cubicBezTo>
                  </a:path>
                </a:pathLst>
              </a:custGeom>
              <a:noFill/>
              <a:ln w="127000">
                <a:solidFill>
                  <a:schemeClr val="accent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2147D5E-70A6-754E-AE63-48E9E1A6C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0642" y="1054281"/>
              <a:ext cx="1781761" cy="560419"/>
            </a:xfrm>
            <a:prstGeom prst="line">
              <a:avLst/>
            </a:prstGeom>
            <a:ln w="127000">
              <a:solidFill>
                <a:schemeClr val="tx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26D3487-536B-7040-9786-2A598DB17FBE}"/>
              </a:ext>
            </a:extLst>
          </p:cNvPr>
          <p:cNvSpPr txBox="1"/>
          <p:nvPr/>
        </p:nvSpPr>
        <p:spPr>
          <a:xfrm>
            <a:off x="5645593" y="723332"/>
            <a:ext cx="6223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process at left corresponds to which curve?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Red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rgbClr val="0070C0"/>
                </a:solidFill>
              </a:rPr>
              <a:t>Blue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accent2"/>
                </a:solidFill>
              </a:rPr>
              <a:t>Orange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92C04947-E39E-444D-9641-F6ADF3471D45}"/>
              </a:ext>
            </a:extLst>
          </p:cNvPr>
          <p:cNvSpPr/>
          <p:nvPr/>
        </p:nvSpPr>
        <p:spPr>
          <a:xfrm>
            <a:off x="2408408" y="2836443"/>
            <a:ext cx="716515" cy="404892"/>
          </a:xfrm>
          <a:prstGeom prst="can">
            <a:avLst>
              <a:gd name="adj" fmla="val 38571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FEE23A-C547-204F-872F-1C6183954D8A}"/>
              </a:ext>
            </a:extLst>
          </p:cNvPr>
          <p:cNvCxnSpPr/>
          <p:nvPr/>
        </p:nvCxnSpPr>
        <p:spPr>
          <a:xfrm>
            <a:off x="1431768" y="3762732"/>
            <a:ext cx="2594800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EF9094-522F-0CE3-AE6F-35CF31BFF85A}"/>
              </a:ext>
            </a:extLst>
          </p:cNvPr>
          <p:cNvCxnSpPr>
            <a:cxnSpLocks/>
          </p:cNvCxnSpPr>
          <p:nvPr/>
        </p:nvCxnSpPr>
        <p:spPr>
          <a:xfrm flipH="1" flipV="1">
            <a:off x="9368340" y="4540057"/>
            <a:ext cx="610050" cy="778883"/>
          </a:xfrm>
          <a:prstGeom prst="line">
            <a:avLst/>
          </a:prstGeom>
          <a:ln w="127000">
            <a:solidFill>
              <a:srgbClr val="00B05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5486400" y="1769616"/>
                <a:ext cx="607375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 p</a:t>
                </a:r>
                <a:r>
                  <a:rPr lang="en-US" sz="2400" b="0" dirty="0">
                    <a:ea typeface="Cambria Math" panose="02040503050406030204" pitchFamily="18" charset="0"/>
                  </a:rPr>
                  <a:t>hysical property of the liquid and vapor responsible for the reduction in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at higher temperatures can be ascribed to their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Deviation from ideal behavior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Difference in entropies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Difference in heat capacities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Difference in Gibbs energies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769616"/>
                <a:ext cx="6073750" cy="3046988"/>
              </a:xfrm>
              <a:prstGeom prst="rect">
                <a:avLst/>
              </a:prstGeom>
              <a:blipFill>
                <a:blip r:embed="rId2"/>
                <a:stretch>
                  <a:fillRect l="-1670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6E82BE5-148A-C545-9156-BF3A1E6177F5}"/>
              </a:ext>
            </a:extLst>
          </p:cNvPr>
          <p:cNvGrpSpPr/>
          <p:nvPr/>
        </p:nvGrpSpPr>
        <p:grpSpPr>
          <a:xfrm>
            <a:off x="389610" y="1941491"/>
            <a:ext cx="4367818" cy="3647779"/>
            <a:chOff x="7558432" y="3507294"/>
            <a:chExt cx="3449154" cy="27185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CFB11A-70B0-9A4C-9B96-9206F5E8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32" y="3507294"/>
              <a:ext cx="3449154" cy="271858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963B5E-C7C2-7D41-B5D5-02CBEB4CD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019" y="4656982"/>
              <a:ext cx="0" cy="834178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A4ECA9D-B74B-F54D-9D17-216D75E3E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58" y="3712936"/>
              <a:ext cx="0" cy="528270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84A5B-BFAA-0849-8251-4D1E75CEC85B}"/>
              </a:ext>
            </a:extLst>
          </p:cNvPr>
          <p:cNvSpPr txBox="1"/>
          <p:nvPr/>
        </p:nvSpPr>
        <p:spPr>
          <a:xfrm>
            <a:off x="886566" y="1390095"/>
            <a:ext cx="447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Upper surface is vapor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08B3F-9D82-034F-A192-AFA54C32DB2E}"/>
                  </a:ext>
                </a:extLst>
              </p:cNvPr>
              <p:cNvSpPr txBox="1"/>
              <p:nvPr/>
            </p:nvSpPr>
            <p:spPr>
              <a:xfrm>
                <a:off x="0" y="0"/>
                <a:ext cx="839449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8 -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08B3F-9D82-034F-A192-AFA54C32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394492" cy="461665"/>
              </a:xfrm>
              <a:prstGeom prst="rect">
                <a:avLst/>
              </a:prstGeom>
              <a:blipFill>
                <a:blip r:embed="rId4"/>
                <a:stretch>
                  <a:fillRect l="-12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FFC7E07-A42B-984A-9E0D-919CD3B2A088}"/>
              </a:ext>
            </a:extLst>
          </p:cNvPr>
          <p:cNvSpPr txBox="1"/>
          <p:nvPr/>
        </p:nvSpPr>
        <p:spPr>
          <a:xfrm>
            <a:off x="886566" y="5674284"/>
            <a:ext cx="447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surface is liquid</a:t>
            </a:r>
          </a:p>
        </p:txBody>
      </p:sp>
    </p:spTree>
    <p:extLst>
      <p:ext uri="{BB962C8B-B14F-4D97-AF65-F5344CB8AC3E}">
        <p14:creationId xmlns:p14="http://schemas.microsoft.com/office/powerpoint/2010/main" val="75351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0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9 – Expansivity and compressibility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3125008" y="637641"/>
                <a:ext cx="5611906" cy="693138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08" y="637641"/>
                <a:ext cx="5611906" cy="693138"/>
              </a:xfrm>
              <a:prstGeom prst="rect">
                <a:avLst/>
              </a:prstGeom>
              <a:blipFill>
                <a:blip r:embed="rId2"/>
                <a:stretch>
                  <a:fillRect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/>
              <p:nvPr/>
            </p:nvSpPr>
            <p:spPr>
              <a:xfrm>
                <a:off x="89648" y="1365697"/>
                <a:ext cx="11682627" cy="994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said that for liquids and solids we can estimate the relative volume change associated with </a:t>
                </a:r>
                <a:r>
                  <a:rPr lang="en-US" sz="2400" b="1" dirty="0"/>
                  <a:t>sea level rise due to climate change</a:t>
                </a:r>
                <a:r>
                  <a:rPr lang="en-US" sz="2400" dirty="0"/>
                  <a:t>. Which is the relevant equation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8" y="1365697"/>
                <a:ext cx="11682627" cy="994183"/>
              </a:xfrm>
              <a:prstGeom prst="rect">
                <a:avLst/>
              </a:prstGeom>
              <a:blipFill>
                <a:blip r:embed="rId3"/>
                <a:stretch>
                  <a:fillRect l="-870" t="-5063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5485A44-2904-1249-86B0-B270CD23A971}"/>
              </a:ext>
            </a:extLst>
          </p:cNvPr>
          <p:cNvGrpSpPr/>
          <p:nvPr/>
        </p:nvGrpSpPr>
        <p:grpSpPr>
          <a:xfrm>
            <a:off x="8592423" y="2591204"/>
            <a:ext cx="2917588" cy="4114396"/>
            <a:chOff x="7140812" y="1696649"/>
            <a:chExt cx="3503351" cy="5008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CAFFE4-FBB5-3A4D-AC1C-5E03BFC575B2}"/>
                </a:ext>
              </a:extLst>
            </p:cNvPr>
            <p:cNvSpPr/>
            <p:nvPr/>
          </p:nvSpPr>
          <p:spPr>
            <a:xfrm>
              <a:off x="8086165" y="2133600"/>
              <a:ext cx="594697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6C1172-E2F3-4C4F-B6B5-0302ACCD8E86}"/>
                </a:ext>
              </a:extLst>
            </p:cNvPr>
            <p:cNvSpPr/>
            <p:nvPr/>
          </p:nvSpPr>
          <p:spPr>
            <a:xfrm>
              <a:off x="9271019" y="1828800"/>
              <a:ext cx="594697" cy="4876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8693B-D9D5-404F-8F62-F41B9484A163}"/>
                    </a:ext>
                  </a:extLst>
                </p:cNvPr>
                <p:cNvSpPr txBox="1"/>
                <p:nvPr/>
              </p:nvSpPr>
              <p:spPr>
                <a:xfrm>
                  <a:off x="7140812" y="3701533"/>
                  <a:ext cx="13005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8693B-D9D5-404F-8F62-F41B9484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812" y="3701533"/>
                  <a:ext cx="130054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1C398A-86C9-1248-A6E1-87F37D7DA401}"/>
                    </a:ext>
                  </a:extLst>
                </p:cNvPr>
                <p:cNvSpPr txBox="1"/>
                <p:nvPr/>
              </p:nvSpPr>
              <p:spPr>
                <a:xfrm>
                  <a:off x="9825528" y="1696649"/>
                  <a:ext cx="81863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1C398A-86C9-1248-A6E1-87F37D7DA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528" y="1696649"/>
                  <a:ext cx="81863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A568C3-66A6-7C4F-B2B0-B9CDC5E18419}"/>
                </a:ext>
              </a:extLst>
            </p:cNvPr>
            <p:cNvCxnSpPr/>
            <p:nvPr/>
          </p:nvCxnSpPr>
          <p:spPr>
            <a:xfrm>
              <a:off x="9106930" y="2133600"/>
              <a:ext cx="9638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9FCF7D-2B65-2540-8183-FD584F807E7D}"/>
                  </a:ext>
                </a:extLst>
              </p:cNvPr>
              <p:cNvSpPr/>
              <p:nvPr/>
            </p:nvSpPr>
            <p:spPr>
              <a:xfrm>
                <a:off x="1918191" y="2970420"/>
                <a:ext cx="558662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9FCF7D-2B65-2540-8183-FD584F807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91" y="2970420"/>
                <a:ext cx="5586627" cy="1938992"/>
              </a:xfrm>
              <a:prstGeom prst="rect">
                <a:avLst/>
              </a:prstGeom>
              <a:blipFill>
                <a:blip r:embed="rId6"/>
                <a:stretch>
                  <a:fillRect l="-1818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0"/>
            <a:ext cx="1096789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9 – Phase diagrams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B99CD9-472E-274C-B6AC-2D88E1B4392D}"/>
              </a:ext>
            </a:extLst>
          </p:cNvPr>
          <p:cNvGrpSpPr/>
          <p:nvPr/>
        </p:nvGrpSpPr>
        <p:grpSpPr>
          <a:xfrm>
            <a:off x="523125" y="717394"/>
            <a:ext cx="4272107" cy="4812665"/>
            <a:chOff x="523125" y="717394"/>
            <a:chExt cx="4272107" cy="481266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B46F46-EDDD-C84F-9CDC-FFFA6278BD52}"/>
                </a:ext>
              </a:extLst>
            </p:cNvPr>
            <p:cNvGrpSpPr/>
            <p:nvPr/>
          </p:nvGrpSpPr>
          <p:grpSpPr>
            <a:xfrm>
              <a:off x="523125" y="828967"/>
              <a:ext cx="4272107" cy="4701092"/>
              <a:chOff x="1376696" y="1157097"/>
              <a:chExt cx="4272107" cy="470109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8F5859A-CC48-0A4F-80AF-D3C4BC0DD843}"/>
                  </a:ext>
                </a:extLst>
              </p:cNvPr>
              <p:cNvGrpSpPr/>
              <p:nvPr/>
            </p:nvGrpSpPr>
            <p:grpSpPr>
              <a:xfrm>
                <a:off x="1376696" y="1157097"/>
                <a:ext cx="4209912" cy="4701092"/>
                <a:chOff x="4270170" y="240930"/>
                <a:chExt cx="2836556" cy="29889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FE1D576-C15D-C245-9B22-35165BF3A9AC}"/>
                    </a:ext>
                  </a:extLst>
                </p:cNvPr>
                <p:cNvGrpSpPr/>
                <p:nvPr/>
              </p:nvGrpSpPr>
              <p:grpSpPr>
                <a:xfrm>
                  <a:off x="4270170" y="240930"/>
                  <a:ext cx="2836556" cy="2988982"/>
                  <a:chOff x="8122016" y="738525"/>
                  <a:chExt cx="3254354" cy="3372641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27B2E3B6-58D5-944A-9D66-645714CA441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254354" cy="3372641"/>
                    <a:chOff x="223734" y="1499666"/>
                    <a:chExt cx="2769884" cy="3352100"/>
                  </a:xfrm>
                </p:grpSpPr>
                <p:pic>
                  <p:nvPicPr>
                    <p:cNvPr id="13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33F047FA-E354-3143-B016-CA8A24FC15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2" r="9075" b="5795"/>
                    <a:stretch/>
                  </p:blipFill>
                  <p:spPr bwMode="auto">
                    <a:xfrm>
                      <a:off x="406438" y="1828307"/>
                      <a:ext cx="2587180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A8441AD0-8078-A745-9FA6-7DD9B18D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36DFADF5-BE49-FB4F-AD0D-F64D01A73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052925E9-5A9D-4B46-8554-057BF5AA15F9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8F1B4F3-46FC-084F-B42C-7003876AF998}"/>
                    </a:ext>
                  </a:extLst>
                </p:cNvPr>
                <p:cNvCxnSpPr>
                  <a:cxnSpLocks/>
                  <a:stCxn id="13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F68C923-0EC1-FB4D-B3F7-CEE70C840068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0549BC4-8DCE-3548-80D4-ECEB4912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4E633502-EB70-DB48-9FD7-1DC05D15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BE45568-7AB6-C449-B369-077EE1392D10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5B9DA0-10B5-8F48-A590-1004AE64D09C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8598EC8-01A4-D546-9F5E-EA1A4FB9C1D1}"/>
              </a:ext>
            </a:extLst>
          </p:cNvPr>
          <p:cNvSpPr txBox="1"/>
          <p:nvPr/>
        </p:nvSpPr>
        <p:spPr>
          <a:xfrm>
            <a:off x="7003733" y="1331785"/>
            <a:ext cx="45177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Clapeyron</a:t>
            </a:r>
          </a:p>
          <a:p>
            <a:r>
              <a:rPr lang="en-US" sz="2400" dirty="0"/>
              <a:t>Clausius-Clapeyron</a:t>
            </a:r>
          </a:p>
          <a:p>
            <a:r>
              <a:rPr lang="en-US" sz="2400" dirty="0" err="1"/>
              <a:t>Raoult</a:t>
            </a:r>
            <a:endParaRPr lang="en-US" sz="2400" dirty="0"/>
          </a:p>
          <a:p>
            <a:r>
              <a:rPr lang="en-US" sz="2400" dirty="0"/>
              <a:t>Thomson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Clapeyron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7030A0"/>
                </a:solidFill>
              </a:rPr>
              <a:t>…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…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F0"/>
                </a:solidFill>
              </a:rPr>
              <a:t>…</a:t>
            </a:r>
          </a:p>
          <a:p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9C290-AC56-BD4D-86FD-B9C23E802222}"/>
              </a:ext>
            </a:extLst>
          </p:cNvPr>
          <p:cNvCxnSpPr>
            <a:cxnSpLocks/>
          </p:cNvCxnSpPr>
          <p:nvPr/>
        </p:nvCxnSpPr>
        <p:spPr>
          <a:xfrm>
            <a:off x="1879137" y="1380624"/>
            <a:ext cx="312953" cy="2829911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E414F2-1723-CC4D-AE95-C9FA2A550C4E}"/>
              </a:ext>
            </a:extLst>
          </p:cNvPr>
          <p:cNvSpPr txBox="1"/>
          <p:nvPr/>
        </p:nvSpPr>
        <p:spPr>
          <a:xfrm>
            <a:off x="1915488" y="1449577"/>
            <a:ext cx="163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B (line)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F75F0-8AA8-8D48-9F1E-C43A9C6EECD9}"/>
              </a:ext>
            </a:extLst>
          </p:cNvPr>
          <p:cNvSpPr txBox="1"/>
          <p:nvPr/>
        </p:nvSpPr>
        <p:spPr>
          <a:xfrm>
            <a:off x="3383178" y="2409440"/>
            <a:ext cx="18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 (line)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08051F-4BC7-CB46-ADD3-26C6642BF2D0}"/>
              </a:ext>
            </a:extLst>
          </p:cNvPr>
          <p:cNvSpPr txBox="1"/>
          <p:nvPr/>
        </p:nvSpPr>
        <p:spPr>
          <a:xfrm>
            <a:off x="4616323" y="2886841"/>
            <a:ext cx="15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 (line)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CE3A9-7699-ED41-89A7-BCB3A6328601}"/>
              </a:ext>
            </a:extLst>
          </p:cNvPr>
          <p:cNvSpPr txBox="1"/>
          <p:nvPr/>
        </p:nvSpPr>
        <p:spPr>
          <a:xfrm>
            <a:off x="929110" y="4975499"/>
            <a:ext cx="16426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 (slope)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37475-A2FE-D24E-BE9B-622CC0D03254}"/>
              </a:ext>
            </a:extLst>
          </p:cNvPr>
          <p:cNvCxnSpPr>
            <a:cxnSpLocks/>
          </p:cNvCxnSpPr>
          <p:nvPr/>
        </p:nvCxnSpPr>
        <p:spPr>
          <a:xfrm flipV="1">
            <a:off x="951971" y="4720591"/>
            <a:ext cx="728239" cy="23829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2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188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Weeks 10 &amp; 11 – Entropy and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417320" y="3776365"/>
                <a:ext cx="6252210" cy="270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spontaneous processes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3776365"/>
                <a:ext cx="6252210" cy="2702535"/>
              </a:xfrm>
              <a:prstGeom prst="rect">
                <a:avLst/>
              </a:prstGeom>
              <a:blipFill>
                <a:blip r:embed="rId3"/>
                <a:stretch>
                  <a:fillRect l="-1420" t="-2336"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987609-FBC0-EE48-BCCC-65E147C88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91" y="2986262"/>
            <a:ext cx="3204099" cy="2644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AADA7-2A5B-644C-825C-5E984319FF6B}"/>
              </a:ext>
            </a:extLst>
          </p:cNvPr>
          <p:cNvSpPr txBox="1"/>
          <p:nvPr/>
        </p:nvSpPr>
        <p:spPr>
          <a:xfrm>
            <a:off x="228599" y="835194"/>
            <a:ext cx="109812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Matching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</a:t>
            </a:r>
            <a:r>
              <a:rPr lang="en-US" sz="2400" b="1" dirty="0"/>
              <a:t>Thermodynamic Definition of Entropy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</a:t>
            </a:r>
            <a:r>
              <a:rPr lang="en-US" sz="2400" b="1" dirty="0"/>
              <a:t> 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One of the </a:t>
            </a:r>
            <a:r>
              <a:rPr lang="en-US" sz="2400" b="1" dirty="0"/>
              <a:t>four fundamental differential equations </a:t>
            </a:r>
            <a:r>
              <a:rPr lang="en-US" sz="2400" dirty="0"/>
              <a:t>of Thermodynamics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 </a:t>
            </a:r>
            <a:r>
              <a:rPr lang="en-US" sz="2400" b="1" dirty="0"/>
              <a:t>Maxwell 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57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188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Weeks 10 &amp; 11 – Entropy and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4CA00-2CFF-7D1A-C5BA-573282F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4" y="1204588"/>
            <a:ext cx="9046214" cy="1877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E4C18-4755-7148-EA5A-1A1BB2F7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3212015"/>
            <a:ext cx="6337300" cy="34544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75DF910-ABDF-C82F-9013-23E745E8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2" y="3081866"/>
            <a:ext cx="4777740" cy="35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603A8-2396-B4C1-DCE7-9A0325DA12E0}"/>
              </a:ext>
            </a:extLst>
          </p:cNvPr>
          <p:cNvSpPr txBox="1"/>
          <p:nvPr/>
        </p:nvSpPr>
        <p:spPr>
          <a:xfrm>
            <a:off x="2383623" y="619554"/>
            <a:ext cx="599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Something is dreadfully wrong here … what?</a:t>
            </a:r>
          </a:p>
        </p:txBody>
      </p:sp>
    </p:spTree>
    <p:extLst>
      <p:ext uri="{BB962C8B-B14F-4D97-AF65-F5344CB8AC3E}">
        <p14:creationId xmlns:p14="http://schemas.microsoft.com/office/powerpoint/2010/main" val="6967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B1F0E-4B0A-4143-9DAF-543DE9CBDF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6096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12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thermodynamic surface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B1F0E-4B0A-4143-9DAF-543DE9CB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l="-16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6231354-035E-3826-CC6D-B272480A3953}"/>
              </a:ext>
            </a:extLst>
          </p:cNvPr>
          <p:cNvGrpSpPr/>
          <p:nvPr/>
        </p:nvGrpSpPr>
        <p:grpSpPr>
          <a:xfrm>
            <a:off x="220212" y="1354728"/>
            <a:ext cx="5420360" cy="4148544"/>
            <a:chOff x="5947089" y="511909"/>
            <a:chExt cx="5420360" cy="41485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1F096-759A-8A60-24E6-F75B8FC24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089" y="511909"/>
              <a:ext cx="5420360" cy="4148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A17AC-D1D5-73AA-73EC-9944E7577C5C}"/>
                </a:ext>
              </a:extLst>
            </p:cNvPr>
            <p:cNvSpPr txBox="1"/>
            <p:nvPr/>
          </p:nvSpPr>
          <p:spPr>
            <a:xfrm>
              <a:off x="8295898" y="226873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88C5-C594-90B6-7279-289EADD8C3C6}"/>
                </a:ext>
              </a:extLst>
            </p:cNvPr>
            <p:cNvSpPr txBox="1"/>
            <p:nvPr/>
          </p:nvSpPr>
          <p:spPr>
            <a:xfrm>
              <a:off x="8295898" y="2887403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8200C-4954-3448-94A0-B6903807D898}"/>
              </a:ext>
            </a:extLst>
          </p:cNvPr>
          <p:cNvSpPr txBox="1"/>
          <p:nvPr/>
        </p:nvSpPr>
        <p:spPr>
          <a:xfrm>
            <a:off x="4786441" y="1772721"/>
            <a:ext cx="72393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Compared to the liquid surface, how do we know that the </a:t>
            </a:r>
            <a:r>
              <a:rPr lang="en-US" sz="2400" b="1" dirty="0"/>
              <a:t>gas</a:t>
            </a:r>
            <a:r>
              <a:rPr lang="en-US" sz="2400" dirty="0"/>
              <a:t> surface must be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steeper</a:t>
            </a:r>
            <a:r>
              <a:rPr lang="en-US" sz="2400" dirty="0"/>
              <a:t> in the </a:t>
            </a:r>
            <a:r>
              <a:rPr lang="en-US" sz="2400" b="1" dirty="0"/>
              <a:t>pressure</a:t>
            </a:r>
            <a:r>
              <a:rPr lang="en-US" sz="2400" dirty="0"/>
              <a:t> direction?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steeper</a:t>
            </a:r>
            <a:r>
              <a:rPr lang="en-US" sz="2400" dirty="0"/>
              <a:t> in the </a:t>
            </a:r>
            <a:r>
              <a:rPr lang="en-US" sz="2400" b="1" dirty="0"/>
              <a:t>temperature</a:t>
            </a:r>
            <a:r>
              <a:rPr lang="en-US" sz="2400" dirty="0"/>
              <a:t>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3735A-6FB4-6665-2F28-63D9A1642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880" y="3996415"/>
            <a:ext cx="3204099" cy="26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2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3FBF59-F93C-A545-8AED-8CE0BCCAE095}"/>
              </a:ext>
            </a:extLst>
          </p:cNvPr>
          <p:cNvGrpSpPr>
            <a:grpSpLocks noChangeAspect="1"/>
          </p:cNvGrpSpPr>
          <p:nvPr/>
        </p:nvGrpSpPr>
        <p:grpSpPr>
          <a:xfrm>
            <a:off x="178737" y="1122852"/>
            <a:ext cx="6424106" cy="4883512"/>
            <a:chOff x="2417784" y="213696"/>
            <a:chExt cx="8555016" cy="6503398"/>
          </a:xfrm>
        </p:grpSpPr>
        <p:pic>
          <p:nvPicPr>
            <p:cNvPr id="1028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<a:extLst>
                <a:ext uri="{FF2B5EF4-FFF2-40B4-BE49-F238E27FC236}">
                  <a16:creationId xmlns:a16="http://schemas.microsoft.com/office/drawing/2014/main" id="{5F32EA3B-DF0D-924D-B9C9-CDBCA68317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6" t="20606" r="15108" b="13593"/>
            <a:stretch/>
          </p:blipFill>
          <p:spPr bwMode="auto">
            <a:xfrm>
              <a:off x="2417784" y="213696"/>
              <a:ext cx="8555016" cy="6503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7599A9-F9DD-7147-97EC-9FCB4B3417A3}"/>
                </a:ext>
              </a:extLst>
            </p:cNvPr>
            <p:cNvSpPr/>
            <p:nvPr/>
          </p:nvSpPr>
          <p:spPr>
            <a:xfrm>
              <a:off x="8101805" y="2438204"/>
              <a:ext cx="128888" cy="1255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465719-63E0-CE40-B266-EEC0EADA0167}"/>
              </a:ext>
            </a:extLst>
          </p:cNvPr>
          <p:cNvSpPr txBox="1"/>
          <p:nvPr/>
        </p:nvSpPr>
        <p:spPr>
          <a:xfrm>
            <a:off x="0" y="-11771"/>
            <a:ext cx="118650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12 – Gibbs energy of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AC892-0691-7746-8080-3C0F41443BF8}"/>
                  </a:ext>
                </a:extLst>
              </p:cNvPr>
              <p:cNvSpPr txBox="1"/>
              <p:nvPr/>
            </p:nvSpPr>
            <p:spPr>
              <a:xfrm>
                <a:off x="6622731" y="1328593"/>
                <a:ext cx="556926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 reaction mixture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had the composition shown by the red dot, we would predict that the reaction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Would spontaneously go “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” (make more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Would spontaneously go “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” (make more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Would be at equilibrium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AC892-0691-7746-8080-3C0F4144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31" y="1328593"/>
                <a:ext cx="5569269" cy="3416320"/>
              </a:xfrm>
              <a:prstGeom prst="rect">
                <a:avLst/>
              </a:prstGeom>
              <a:blipFill>
                <a:blip r:embed="rId3"/>
                <a:stretch>
                  <a:fillRect l="-1591" t="-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Across weeks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as a thermodynamic surface 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EABC16F-61C6-A545-B7B7-16F21FDB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69" y="508366"/>
            <a:ext cx="4931226" cy="4164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D6788E-D07F-FD42-9440-3DEF471C9319}"/>
                  </a:ext>
                </a:extLst>
              </p:cNvPr>
              <p:cNvSpPr txBox="1"/>
              <p:nvPr/>
            </p:nvSpPr>
            <p:spPr>
              <a:xfrm>
                <a:off x="2278036" y="5101297"/>
                <a:ext cx="84433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related to what we’re seeing here?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? (most pronounced at low volumes)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D6788E-D07F-FD42-9440-3DEF471C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6" y="5101297"/>
                <a:ext cx="8443304" cy="830997"/>
              </a:xfrm>
              <a:prstGeom prst="rect">
                <a:avLst/>
              </a:prstGeom>
              <a:blipFill>
                <a:blip r:embed="rId4"/>
                <a:stretch>
                  <a:fillRect l="-1201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31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180687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12 – Chemical potentials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/>
              <p:nvPr/>
            </p:nvSpPr>
            <p:spPr>
              <a:xfrm>
                <a:off x="192561" y="748534"/>
                <a:ext cx="11806878" cy="146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1" y="748534"/>
                <a:ext cx="11806878" cy="146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ame 5">
            <a:extLst>
              <a:ext uri="{FF2B5EF4-FFF2-40B4-BE49-F238E27FC236}">
                <a16:creationId xmlns:a16="http://schemas.microsoft.com/office/drawing/2014/main" id="{F42E42CB-CF88-F547-A0F9-2460D57C2EA5}"/>
              </a:ext>
            </a:extLst>
          </p:cNvPr>
          <p:cNvSpPr/>
          <p:nvPr/>
        </p:nvSpPr>
        <p:spPr>
          <a:xfrm>
            <a:off x="4386819" y="691154"/>
            <a:ext cx="3645725" cy="866898"/>
          </a:xfrm>
          <a:prstGeom prst="frame">
            <a:avLst>
              <a:gd name="adj1" fmla="val 2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A66D8-5487-F946-95A8-2827B2F18F1F}"/>
              </a:ext>
            </a:extLst>
          </p:cNvPr>
          <p:cNvSpPr txBox="1"/>
          <p:nvPr/>
        </p:nvSpPr>
        <p:spPr>
          <a:xfrm>
            <a:off x="674370" y="2250048"/>
            <a:ext cx="9123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A is a </a:t>
            </a:r>
            <a:r>
              <a:rPr lang="en-US" sz="2400" b="1" dirty="0"/>
              <a:t>solvent</a:t>
            </a:r>
            <a:r>
              <a:rPr lang="en-US" sz="2400" dirty="0"/>
              <a:t>, then</a:t>
            </a:r>
            <a:endParaRPr lang="en-US" sz="240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D6D2D4-E055-7047-9CBE-1C3C147E8C1F}"/>
                  </a:ext>
                </a:extLst>
              </p:cNvPr>
              <p:cNvSpPr txBox="1"/>
              <p:nvPr/>
            </p:nvSpPr>
            <p:spPr>
              <a:xfrm>
                <a:off x="1165860" y="2945959"/>
                <a:ext cx="91239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concentration (molarity) of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u="sng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partial pressure of A (bar),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D6D2D4-E055-7047-9CBE-1C3C147E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0" y="2945959"/>
                <a:ext cx="9123997" cy="1200329"/>
              </a:xfrm>
              <a:prstGeom prst="rect">
                <a:avLst/>
              </a:prstGeom>
              <a:blipFill>
                <a:blip r:embed="rId3"/>
                <a:stretch>
                  <a:fillRect l="-972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20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13 – non-PV work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60574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2A11B2-BF05-624C-B977-7EF0BE9BB8F9}"/>
              </a:ext>
            </a:extLst>
          </p:cNvPr>
          <p:cNvSpPr txBox="1"/>
          <p:nvPr/>
        </p:nvSpPr>
        <p:spPr>
          <a:xfrm>
            <a:off x="446057" y="4010578"/>
            <a:ext cx="112326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Assuming constant T, P, which statement is </a:t>
            </a:r>
            <a:r>
              <a:rPr lang="en-US" sz="2400" b="1" dirty="0"/>
              <a:t>true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Gibbs energy of “X” is greater than that of “Y”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Gibbs energy of “Y” is greater than that “X”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Gibbs energy of “X” equals that of “Y”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CCB30B-D22C-5ADD-EE3F-64ABB5BA820D}"/>
              </a:ext>
            </a:extLst>
          </p:cNvPr>
          <p:cNvGrpSpPr/>
          <p:nvPr/>
        </p:nvGrpSpPr>
        <p:grpSpPr>
          <a:xfrm>
            <a:off x="8642959" y="745492"/>
            <a:ext cx="2502836" cy="2608047"/>
            <a:chOff x="8642959" y="745492"/>
            <a:chExt cx="2502836" cy="260804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6D5B68C-8B84-A485-792E-9A5FE5D779AE}"/>
                </a:ext>
              </a:extLst>
            </p:cNvPr>
            <p:cNvSpPr/>
            <p:nvPr/>
          </p:nvSpPr>
          <p:spPr>
            <a:xfrm>
              <a:off x="8642959" y="745492"/>
              <a:ext cx="425885" cy="2608047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334A64-991F-D631-FE52-A9D0FC8EE37A}"/>
                </a:ext>
              </a:extLst>
            </p:cNvPr>
            <p:cNvSpPr txBox="1"/>
            <p:nvPr/>
          </p:nvSpPr>
          <p:spPr>
            <a:xfrm>
              <a:off x="9242855" y="1818682"/>
              <a:ext cx="1902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61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13 – non-PV work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60574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>
            <a:off x="2409078" y="1014386"/>
            <a:ext cx="1231855" cy="2339153"/>
          </a:xfrm>
          <a:prstGeom prst="arc">
            <a:avLst>
              <a:gd name="adj1" fmla="val 16526283"/>
              <a:gd name="adj2" fmla="val 5144983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969583" y="1773844"/>
                <a:ext cx="1232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83" y="1773844"/>
                <a:ext cx="123245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/>
              <p:nvPr/>
            </p:nvSpPr>
            <p:spPr>
              <a:xfrm>
                <a:off x="161365" y="4010578"/>
                <a:ext cx="1196335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Assuming constant T, P, which statement is </a:t>
                </a:r>
                <a:r>
                  <a:rPr lang="en-US" sz="2400" b="1" dirty="0"/>
                  <a:t>definitely</a:t>
                </a:r>
                <a:r>
                  <a:rPr lang="en-US" sz="2400" dirty="0"/>
                  <a:t> 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4010578"/>
                <a:ext cx="11963353" cy="1938992"/>
              </a:xfrm>
              <a:prstGeom prst="rect">
                <a:avLst/>
              </a:prstGeom>
              <a:blipFill>
                <a:blip r:embed="rId4"/>
                <a:stretch>
                  <a:fillRect l="-742" t="-1948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FA1BDE7-1EBF-4F24-B9D6-F2754504C55B}"/>
              </a:ext>
            </a:extLst>
          </p:cNvPr>
          <p:cNvGrpSpPr/>
          <p:nvPr/>
        </p:nvGrpSpPr>
        <p:grpSpPr>
          <a:xfrm>
            <a:off x="8642959" y="745492"/>
            <a:ext cx="2502836" cy="2608047"/>
            <a:chOff x="8642959" y="745492"/>
            <a:chExt cx="2502836" cy="260804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47E794D-CB3C-4D83-AD7D-6DFF1469DCD9}"/>
                </a:ext>
              </a:extLst>
            </p:cNvPr>
            <p:cNvSpPr/>
            <p:nvPr/>
          </p:nvSpPr>
          <p:spPr>
            <a:xfrm>
              <a:off x="8642959" y="745492"/>
              <a:ext cx="425885" cy="2608047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08284-8996-31CE-6121-C1D698FB2616}"/>
                </a:ext>
              </a:extLst>
            </p:cNvPr>
            <p:cNvSpPr txBox="1"/>
            <p:nvPr/>
          </p:nvSpPr>
          <p:spPr>
            <a:xfrm>
              <a:off x="9242855" y="1818682"/>
              <a:ext cx="1902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9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Across weeks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as a thermodynamic surface 2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EABC16F-61C6-A545-B7B7-16F21FDB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69" y="508366"/>
            <a:ext cx="4931226" cy="4164655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AA0B0C44-A5CA-324A-8972-597A90F41CDF}"/>
              </a:ext>
            </a:extLst>
          </p:cNvPr>
          <p:cNvSpPr/>
          <p:nvPr/>
        </p:nvSpPr>
        <p:spPr>
          <a:xfrm rot="17346277" flipH="1">
            <a:off x="6219967" y="3258122"/>
            <a:ext cx="1524765" cy="1400932"/>
          </a:xfrm>
          <a:custGeom>
            <a:avLst/>
            <a:gdLst>
              <a:gd name="connsiteX0" fmla="*/ 527252 w 4104936"/>
              <a:gd name="connsiteY0" fmla="*/ 0 h 2251710"/>
              <a:gd name="connsiteX1" fmla="*/ 161492 w 4104936"/>
              <a:gd name="connsiteY1" fmla="*/ 342900 h 2251710"/>
              <a:gd name="connsiteX2" fmla="*/ 12902 w 4104936"/>
              <a:gd name="connsiteY2" fmla="*/ 697230 h 2251710"/>
              <a:gd name="connsiteX3" fmla="*/ 12902 w 4104936"/>
              <a:gd name="connsiteY3" fmla="*/ 948690 h 2251710"/>
              <a:gd name="connsiteX4" fmla="*/ 58622 w 4104936"/>
              <a:gd name="connsiteY4" fmla="*/ 1188720 h 2251710"/>
              <a:gd name="connsiteX5" fmla="*/ 252932 w 4104936"/>
              <a:gd name="connsiteY5" fmla="*/ 1485900 h 2251710"/>
              <a:gd name="connsiteX6" fmla="*/ 630122 w 4104936"/>
              <a:gd name="connsiteY6" fmla="*/ 1725930 h 2251710"/>
              <a:gd name="connsiteX7" fmla="*/ 1350212 w 4104936"/>
              <a:gd name="connsiteY7" fmla="*/ 1863090 h 2251710"/>
              <a:gd name="connsiteX8" fmla="*/ 2378912 w 4104936"/>
              <a:gd name="connsiteY8" fmla="*/ 1908810 h 2251710"/>
              <a:gd name="connsiteX9" fmla="*/ 3693362 w 4104936"/>
              <a:gd name="connsiteY9" fmla="*/ 1943100 h 2251710"/>
              <a:gd name="connsiteX10" fmla="*/ 4024832 w 4104936"/>
              <a:gd name="connsiteY10" fmla="*/ 2045970 h 2251710"/>
              <a:gd name="connsiteX11" fmla="*/ 4093412 w 4104936"/>
              <a:gd name="connsiteY11" fmla="*/ 2171700 h 2251710"/>
              <a:gd name="connsiteX12" fmla="*/ 4104842 w 4104936"/>
              <a:gd name="connsiteY12" fmla="*/ 2251710 h 2251710"/>
              <a:gd name="connsiteX13" fmla="*/ 4104842 w 4104936"/>
              <a:gd name="connsiteY13" fmla="*/ 2251710 h 225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04936" h="2251710">
                <a:moveTo>
                  <a:pt x="527252" y="0"/>
                </a:moveTo>
                <a:cubicBezTo>
                  <a:pt x="387234" y="113347"/>
                  <a:pt x="247217" y="226695"/>
                  <a:pt x="161492" y="342900"/>
                </a:cubicBezTo>
                <a:cubicBezTo>
                  <a:pt x="75767" y="459105"/>
                  <a:pt x="37667" y="596265"/>
                  <a:pt x="12902" y="697230"/>
                </a:cubicBezTo>
                <a:cubicBezTo>
                  <a:pt x="-11863" y="798195"/>
                  <a:pt x="5282" y="866775"/>
                  <a:pt x="12902" y="948690"/>
                </a:cubicBezTo>
                <a:cubicBezTo>
                  <a:pt x="20522" y="1030605"/>
                  <a:pt x="18617" y="1099185"/>
                  <a:pt x="58622" y="1188720"/>
                </a:cubicBezTo>
                <a:cubicBezTo>
                  <a:pt x="98627" y="1278255"/>
                  <a:pt x="157682" y="1396365"/>
                  <a:pt x="252932" y="1485900"/>
                </a:cubicBezTo>
                <a:cubicBezTo>
                  <a:pt x="348182" y="1575435"/>
                  <a:pt x="447242" y="1663065"/>
                  <a:pt x="630122" y="1725930"/>
                </a:cubicBezTo>
                <a:cubicBezTo>
                  <a:pt x="813002" y="1788795"/>
                  <a:pt x="1058747" y="1832610"/>
                  <a:pt x="1350212" y="1863090"/>
                </a:cubicBezTo>
                <a:cubicBezTo>
                  <a:pt x="1641677" y="1893570"/>
                  <a:pt x="2378912" y="1908810"/>
                  <a:pt x="2378912" y="1908810"/>
                </a:cubicBezTo>
                <a:cubicBezTo>
                  <a:pt x="2769437" y="1922145"/>
                  <a:pt x="3419042" y="1920240"/>
                  <a:pt x="3693362" y="1943100"/>
                </a:cubicBezTo>
                <a:cubicBezTo>
                  <a:pt x="3967682" y="1965960"/>
                  <a:pt x="3958157" y="2007870"/>
                  <a:pt x="4024832" y="2045970"/>
                </a:cubicBezTo>
                <a:cubicBezTo>
                  <a:pt x="4091507" y="2084070"/>
                  <a:pt x="4080077" y="2137410"/>
                  <a:pt x="4093412" y="2171700"/>
                </a:cubicBezTo>
                <a:cubicBezTo>
                  <a:pt x="4106747" y="2205990"/>
                  <a:pt x="4104842" y="2251710"/>
                  <a:pt x="4104842" y="2251710"/>
                </a:cubicBezTo>
                <a:lnTo>
                  <a:pt x="4104842" y="2251710"/>
                </a:ln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0DF44-4B84-0940-A98E-66C85F8907A5}"/>
                  </a:ext>
                </a:extLst>
              </p:cNvPr>
              <p:cNvSpPr txBox="1"/>
              <p:nvPr/>
            </p:nvSpPr>
            <p:spPr>
              <a:xfrm>
                <a:off x="8114502" y="4843251"/>
                <a:ext cx="3304068" cy="1899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0DF44-4B84-0940-A98E-66C85F89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502" y="4843251"/>
                <a:ext cx="3304068" cy="1899302"/>
              </a:xfrm>
              <a:prstGeom prst="rect">
                <a:avLst/>
              </a:prstGeom>
              <a:blipFill>
                <a:blip r:embed="rId4"/>
                <a:stretch>
                  <a:fillRect l="-2672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D6788E-D07F-FD42-9440-3DEF471C9319}"/>
              </a:ext>
            </a:extLst>
          </p:cNvPr>
          <p:cNvSpPr txBox="1"/>
          <p:nvPr/>
        </p:nvSpPr>
        <p:spPr>
          <a:xfrm>
            <a:off x="3032416" y="5238457"/>
            <a:ext cx="462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is the correct description of the slopes of these lines? </a:t>
            </a:r>
          </a:p>
        </p:txBody>
      </p:sp>
    </p:spTree>
    <p:extLst>
      <p:ext uri="{BB962C8B-B14F-4D97-AF65-F5344CB8AC3E}">
        <p14:creationId xmlns:p14="http://schemas.microsoft.com/office/powerpoint/2010/main" val="3295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6 - 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114" y="4161584"/>
                <a:ext cx="105180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D2D1A6-76BD-DB4A-9DBF-34141BAB9DF8}"/>
              </a:ext>
            </a:extLst>
          </p:cNvPr>
          <p:cNvGrpSpPr/>
          <p:nvPr/>
        </p:nvGrpSpPr>
        <p:grpSpPr>
          <a:xfrm>
            <a:off x="889237" y="681603"/>
            <a:ext cx="4251328" cy="4340907"/>
            <a:chOff x="9173981" y="-842097"/>
            <a:chExt cx="4251328" cy="4340907"/>
          </a:xfrm>
        </p:grpSpPr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B300B8E-A9CA-9D4D-9A5F-9C353D4E6DA7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0F77F6-0DF9-EC4A-92C5-E40C4EF70E1C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3CDAFC-4588-2246-9E7A-DF4085048834}"/>
                </a:ext>
              </a:extLst>
            </p:cNvPr>
            <p:cNvGrpSpPr/>
            <p:nvPr/>
          </p:nvGrpSpPr>
          <p:grpSpPr>
            <a:xfrm>
              <a:off x="10058041" y="-842097"/>
              <a:ext cx="3367268" cy="3120602"/>
              <a:chOff x="10058041" y="-842097"/>
              <a:chExt cx="3367268" cy="3120602"/>
            </a:xfrm>
          </p:grpSpPr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F37D7A4E-F605-5F4B-AE73-DBBF9E320118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/>
                  <p:nvPr/>
                </p:nvSpPr>
                <p:spPr>
                  <a:xfrm>
                    <a:off x="10058041" y="-842097"/>
                    <a:ext cx="336726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a14:m>
                    <a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a14:m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 of heat go in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,</a:t>
                    </a:r>
                  </a:p>
                  <a:p>
                    <a:r>
                      <a:rPr lang="en-US" sz="2400" dirty="0"/>
                      <a:t>k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eeping the </a:t>
                    </a:r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volume fixed</a:t>
                    </a: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8041" y="-842097"/>
                    <a:ext cx="336726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32" r="-1880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1BD232-F49D-5D48-8FA4-83DD20E7BB67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This would be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Isobaric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heating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sochoric </a:t>
                </a:r>
                <a:r>
                  <a:rPr lang="en-US" sz="2400" dirty="0"/>
                  <a:t>heating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Isothermal heating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 err="1"/>
                  <a:t>Isergonic</a:t>
                </a:r>
                <a:r>
                  <a:rPr lang="en-US" sz="2400" dirty="0"/>
                  <a:t> heating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  <a:p>
                <a:r>
                  <a:rPr lang="en-US" sz="2400" b="1" dirty="0"/>
                  <a:t>The values of these quantities would be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1BD232-F49D-5D48-8FA4-83DD20E7B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3785652"/>
              </a:xfrm>
              <a:prstGeom prst="rect">
                <a:avLst/>
              </a:prstGeom>
              <a:blipFill>
                <a:blip r:embed="rId4"/>
                <a:stretch>
                  <a:fillRect l="-1146" t="-1338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B2B6E7-8A4B-044B-BD9B-7BCC56ED76EC}"/>
                  </a:ext>
                </a:extLst>
              </p:cNvPr>
              <p:cNvSpPr txBox="1"/>
              <p:nvPr/>
            </p:nvSpPr>
            <p:spPr>
              <a:xfrm>
                <a:off x="-75833" y="2000614"/>
                <a:ext cx="61490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B2B6E7-8A4B-044B-BD9B-7BCC56ED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833" y="2000614"/>
                <a:ext cx="614900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9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Week 6 – Compressing an ideal gas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/>
              <p:nvPr/>
            </p:nvSpPr>
            <p:spPr>
              <a:xfrm>
                <a:off x="6911340" y="1191625"/>
                <a:ext cx="50863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starting point is a gas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298 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Compressing</a:t>
                </a:r>
                <a:r>
                  <a:rPr lang="en-US" sz="2400" dirty="0"/>
                  <a:t>, one curve is </a:t>
                </a:r>
                <a:r>
                  <a:rPr lang="en-US" sz="2400" b="1" dirty="0"/>
                  <a:t>isothermal</a:t>
                </a:r>
                <a:r>
                  <a:rPr lang="en-US" sz="2400" dirty="0"/>
                  <a:t>, the other is </a:t>
                </a:r>
                <a:r>
                  <a:rPr lang="en-US" sz="2400" b="1" dirty="0"/>
                  <a:t>adiabatic</a:t>
                </a:r>
                <a:r>
                  <a:rPr lang="en-US" sz="2400" dirty="0"/>
                  <a:t>. Say which is which (and how you know).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40" y="1191625"/>
                <a:ext cx="5086350" cy="2308324"/>
              </a:xfrm>
              <a:prstGeom prst="rect">
                <a:avLst/>
              </a:prstGeom>
              <a:blipFill>
                <a:blip r:embed="rId2"/>
                <a:stretch>
                  <a:fillRect l="-1995" t="-1639" r="-349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8DD9562-B90E-FD0D-7C1B-B3F06044ADDF}"/>
              </a:ext>
            </a:extLst>
          </p:cNvPr>
          <p:cNvGrpSpPr/>
          <p:nvPr/>
        </p:nvGrpSpPr>
        <p:grpSpPr>
          <a:xfrm>
            <a:off x="379973" y="839987"/>
            <a:ext cx="6601707" cy="4953000"/>
            <a:chOff x="379973" y="839987"/>
            <a:chExt cx="6601707" cy="4953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2887145-66F8-8D03-0133-6F35C44A0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73" y="839987"/>
              <a:ext cx="6601707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21DF7B-CD6A-9D4D-A358-689F72BCD0C5}"/>
                </a:ext>
              </a:extLst>
            </p:cNvPr>
            <p:cNvSpPr/>
            <p:nvPr/>
          </p:nvSpPr>
          <p:spPr>
            <a:xfrm>
              <a:off x="5970270" y="4953000"/>
              <a:ext cx="251460" cy="251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0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Week 6 – Compressing an ideal gas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/>
              <p:nvPr/>
            </p:nvSpPr>
            <p:spPr>
              <a:xfrm>
                <a:off x="6911340" y="1177290"/>
                <a:ext cx="5086350" cy="529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starting point is a gas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298 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Which equation would best predict </a:t>
                </a:r>
                <a:r>
                  <a:rPr lang="en-US" sz="2400" b="1" dirty="0"/>
                  <a:t>adiabatic</a:t>
                </a:r>
                <a:r>
                  <a:rPr lang="en-US" sz="2400" dirty="0"/>
                  <a:t> </a:t>
                </a:r>
                <a:r>
                  <a:rPr lang="en-US" sz="2400" b="1" dirty="0"/>
                  <a:t>compression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𝑠𝑡𝑎𝑟𝑡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40" y="1177290"/>
                <a:ext cx="5086350" cy="5293500"/>
              </a:xfrm>
              <a:prstGeom prst="rect">
                <a:avLst/>
              </a:prstGeom>
              <a:blipFill>
                <a:blip r:embed="rId2"/>
                <a:stretch>
                  <a:fillRect l="-1995" t="-718" r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74D6517-F845-1AB8-A721-FB7E92DA0E07}"/>
              </a:ext>
            </a:extLst>
          </p:cNvPr>
          <p:cNvGrpSpPr/>
          <p:nvPr/>
        </p:nvGrpSpPr>
        <p:grpSpPr>
          <a:xfrm>
            <a:off x="379973" y="839987"/>
            <a:ext cx="6601707" cy="4953000"/>
            <a:chOff x="379973" y="839987"/>
            <a:chExt cx="6601707" cy="495300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E4F79C6C-872A-D761-75D5-01CBDF428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73" y="839987"/>
              <a:ext cx="6601707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C67536-0CD5-6C7B-30E4-F55C1F4A5436}"/>
                </a:ext>
              </a:extLst>
            </p:cNvPr>
            <p:cNvSpPr/>
            <p:nvPr/>
          </p:nvSpPr>
          <p:spPr>
            <a:xfrm>
              <a:off x="5970270" y="4953000"/>
              <a:ext cx="251460" cy="251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2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4B6D-7FBE-6F79-B30F-E6AEAD2D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to here in Week 14 review</a:t>
            </a:r>
          </a:p>
        </p:txBody>
      </p:sp>
    </p:spTree>
    <p:extLst>
      <p:ext uri="{BB962C8B-B14F-4D97-AF65-F5344CB8AC3E}">
        <p14:creationId xmlns:p14="http://schemas.microsoft.com/office/powerpoint/2010/main" val="362081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201028" y="1929615"/>
            <a:ext cx="606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/>
              <a:t>efficiency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this heat engine is …</a:t>
            </a:r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/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CE81C6-6BBB-3540-8853-97EB494A38E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0292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Week 6 – Heat engines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2DF6F-029C-C73C-C20A-70578E92C672}"/>
              </a:ext>
            </a:extLst>
          </p:cNvPr>
          <p:cNvSpPr txBox="1"/>
          <p:nvPr/>
        </p:nvSpPr>
        <p:spPr>
          <a:xfrm>
            <a:off x="7120890" y="254889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(Need image)</a:t>
            </a:r>
          </a:p>
        </p:txBody>
      </p:sp>
    </p:spTree>
    <p:extLst>
      <p:ext uri="{BB962C8B-B14F-4D97-AF65-F5344CB8AC3E}">
        <p14:creationId xmlns:p14="http://schemas.microsoft.com/office/powerpoint/2010/main" val="390561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Interpreting thermodynamic surfaces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B121C-B8F9-254F-A233-562D09992E4C}"/>
              </a:ext>
            </a:extLst>
          </p:cNvPr>
          <p:cNvSpPr txBox="1"/>
          <p:nvPr/>
        </p:nvSpPr>
        <p:spPr>
          <a:xfrm>
            <a:off x="6096000" y="1211057"/>
            <a:ext cx="34785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contours </a:t>
            </a:r>
            <a:r>
              <a:rPr lang="en-US" sz="2400" dirty="0"/>
              <a:t>are called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/>
              <a:t>Isentropes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Isochores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Isobars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/>
              <a:t>Isenthalps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Isotherms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94B7C-79EB-2F4B-A10E-701A26939D62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E13506-D07F-63A7-74B3-6FE8039665B3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D4F0B7EA-3406-BA9C-BBEC-10F4477F4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E6A95E7-F189-26D4-E517-7EF4789632C6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9C6456-3A07-7823-6D88-BB493D80AD31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FC254A-2096-CE2F-ECC9-EC701841F73F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06ED0B-5F27-3BF4-CCEB-DE8B050761CE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06ED0B-5F27-3BF4-CCEB-DE8B05076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719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928</Words>
  <Application>Microsoft Macintosh PowerPoint</Application>
  <PresentationFormat>Widescreen</PresentationFormat>
  <Paragraphs>197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Week 6 – Compressing an ideal gas 1</vt:lpstr>
      <vt:lpstr>Week 6 – Compressing an ideal gas 2</vt:lpstr>
      <vt:lpstr>Got to here in Week 14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165</cp:revision>
  <dcterms:created xsi:type="dcterms:W3CDTF">2021-09-27T08:57:52Z</dcterms:created>
  <dcterms:modified xsi:type="dcterms:W3CDTF">2023-12-01T17:58:34Z</dcterms:modified>
</cp:coreProperties>
</file>