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5" r:id="rId2"/>
    <p:sldId id="281" r:id="rId3"/>
    <p:sldId id="279" r:id="rId4"/>
    <p:sldId id="280" r:id="rId5"/>
    <p:sldId id="283" r:id="rId6"/>
    <p:sldId id="272" r:id="rId7"/>
    <p:sldId id="282" r:id="rId8"/>
    <p:sldId id="273" r:id="rId9"/>
    <p:sldId id="285" r:id="rId10"/>
    <p:sldId id="286" r:id="rId11"/>
    <p:sldId id="277" r:id="rId12"/>
    <p:sldId id="278" r:id="rId13"/>
    <p:sldId id="28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2"/>
    <p:restoredTop sz="94674"/>
  </p:normalViewPr>
  <p:slideViewPr>
    <p:cSldViewPr snapToGrid="0" snapToObjects="1">
      <p:cViewPr>
        <p:scale>
          <a:sx n="106" d="100"/>
          <a:sy n="106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67C8-E5FB-E848-8920-090EDD8D5E8B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B582-E189-B548-BA53-2EACDF9B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B17E9B6-4297-DB40-9F49-A9BED0C0B8F1}"/>
              </a:ext>
            </a:extLst>
          </p:cNvPr>
          <p:cNvGrpSpPr/>
          <p:nvPr/>
        </p:nvGrpSpPr>
        <p:grpSpPr>
          <a:xfrm>
            <a:off x="350928" y="415355"/>
            <a:ext cx="11604763" cy="4981928"/>
            <a:chOff x="2659438" y="344430"/>
            <a:chExt cx="11604763" cy="49819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6DC07E8-FE72-FE44-A701-2020D769D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5827"/>
            <a:stretch/>
          </p:blipFill>
          <p:spPr>
            <a:xfrm>
              <a:off x="2659438" y="951537"/>
              <a:ext cx="3628406" cy="437482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A78821-40CA-2948-BC7A-90DEE3DA1477}"/>
                </a:ext>
              </a:extLst>
            </p:cNvPr>
            <p:cNvSpPr/>
            <p:nvPr/>
          </p:nvSpPr>
          <p:spPr>
            <a:xfrm>
              <a:off x="8412688" y="344430"/>
              <a:ext cx="5851513" cy="8547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If A is more volatile than B, then the </a:t>
              </a:r>
              <a:r>
                <a:rPr lang="en-US" sz="2400" b="1" dirty="0"/>
                <a:t>gas</a:t>
              </a:r>
              <a:r>
                <a:rPr lang="en-US" sz="2400" dirty="0"/>
                <a:t> will be </a:t>
              </a:r>
              <a:r>
                <a:rPr lang="en-US" sz="2400" b="1" dirty="0"/>
                <a:t>enriched in A</a:t>
              </a:r>
              <a:r>
                <a:rPr lang="en-US" sz="2400" dirty="0"/>
                <a:t>, compared to the </a:t>
              </a:r>
              <a:r>
                <a:rPr lang="en-US" sz="2400" b="1" dirty="0"/>
                <a:t>liquid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126C54-A2EA-9844-8D91-CFD444AE4D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373" y="945280"/>
              <a:ext cx="2533113" cy="231278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Vapor enrichment of volatile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3"/>
                <a:stretch>
                  <a:fillRect l="-187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E27A-00AE-974E-8C60-1D66E6F6FEEF}"/>
              </a:ext>
            </a:extLst>
          </p:cNvPr>
          <p:cNvGrpSpPr/>
          <p:nvPr/>
        </p:nvGrpSpPr>
        <p:grpSpPr>
          <a:xfrm>
            <a:off x="3471862" y="2463038"/>
            <a:ext cx="8483828" cy="1362570"/>
            <a:chOff x="2800350" y="367631"/>
            <a:chExt cx="9285414" cy="13625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BB47FF-EC76-144E-8573-FB7C314A8254}"/>
                </a:ext>
              </a:extLst>
            </p:cNvPr>
            <p:cNvSpPr/>
            <p:nvPr/>
          </p:nvSpPr>
          <p:spPr>
            <a:xfrm>
              <a:off x="6157376" y="367631"/>
              <a:ext cx="5928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That means the </a:t>
              </a:r>
              <a:r>
                <a:rPr lang="en-US" sz="2400" b="1" dirty="0"/>
                <a:t>liquid</a:t>
              </a:r>
              <a:r>
                <a:rPr lang="en-US" sz="2400" dirty="0"/>
                <a:t> will be enriched in </a:t>
              </a:r>
              <a:r>
                <a:rPr lang="en-US" sz="2400" b="1" dirty="0"/>
                <a:t>B</a:t>
              </a:r>
              <a:r>
                <a:rPr lang="en-US" sz="2400" dirty="0"/>
                <a:t>, compared to the </a:t>
              </a:r>
              <a:r>
                <a:rPr lang="en-US" sz="2400" b="1" dirty="0"/>
                <a:t>gas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13478D-E373-734F-8CE3-8ADD1B2A4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350" y="998951"/>
              <a:ext cx="3127489" cy="7312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72171E-778B-A573-723C-2D441BC1C4EE}"/>
              </a:ext>
            </a:extLst>
          </p:cNvPr>
          <p:cNvSpPr/>
          <p:nvPr/>
        </p:nvSpPr>
        <p:spPr>
          <a:xfrm>
            <a:off x="2499223" y="3088101"/>
            <a:ext cx="1094870" cy="532846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019120-D594-8614-3925-E24CF2838FC5}"/>
              </a:ext>
            </a:extLst>
          </p:cNvPr>
          <p:cNvSpPr/>
          <p:nvPr/>
        </p:nvSpPr>
        <p:spPr>
          <a:xfrm>
            <a:off x="520256" y="3620947"/>
            <a:ext cx="1094870" cy="663674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02B967-291B-A043-41C5-90106EAA3078}"/>
              </a:ext>
            </a:extLst>
          </p:cNvPr>
          <p:cNvSpPr/>
          <p:nvPr/>
        </p:nvSpPr>
        <p:spPr>
          <a:xfrm>
            <a:off x="2499223" y="3746762"/>
            <a:ext cx="1094870" cy="53284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A8C5E6-ACC2-3F42-8E74-2F17A4868DE8}"/>
              </a:ext>
            </a:extLst>
          </p:cNvPr>
          <p:cNvGrpSpPr/>
          <p:nvPr/>
        </p:nvGrpSpPr>
        <p:grpSpPr>
          <a:xfrm>
            <a:off x="350927" y="415355"/>
            <a:ext cx="11604764" cy="6192871"/>
            <a:chOff x="350927" y="415355"/>
            <a:chExt cx="11604764" cy="61928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7E9B6-4297-DB40-9F49-A9BED0C0B8F1}"/>
                </a:ext>
              </a:extLst>
            </p:cNvPr>
            <p:cNvGrpSpPr/>
            <p:nvPr/>
          </p:nvGrpSpPr>
          <p:grpSpPr>
            <a:xfrm>
              <a:off x="350927" y="415355"/>
              <a:ext cx="11604764" cy="4981928"/>
              <a:chOff x="2659437" y="344430"/>
              <a:chExt cx="11604764" cy="498192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6DC07E8-FE72-FE44-A701-2020D769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9437" y="951537"/>
                <a:ext cx="5654049" cy="437482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FA78821-40CA-2948-BC7A-90DEE3DA1477}"/>
                  </a:ext>
                </a:extLst>
              </p:cNvPr>
              <p:cNvSpPr/>
              <p:nvPr/>
            </p:nvSpPr>
            <p:spPr>
              <a:xfrm>
                <a:off x="8412688" y="344430"/>
                <a:ext cx="5851513" cy="85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A is more volatile than B, then the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 will be </a:t>
                </a:r>
                <a:r>
                  <a:rPr lang="en-US" sz="2400" b="1" dirty="0"/>
                  <a:t>enriched in A</a:t>
                </a:r>
                <a:r>
                  <a:rPr lang="en-US" sz="2400" dirty="0"/>
                  <a:t>, compared to the </a:t>
                </a:r>
                <a:r>
                  <a:rPr lang="en-US" sz="2400" b="1" dirty="0"/>
                  <a:t>liquid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6126C54-A2EA-9844-8D91-CFD444AE4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0373" y="945280"/>
                <a:ext cx="2533113" cy="231278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583775-3606-D54B-A790-FFDAE87F8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8250" y="3906727"/>
              <a:ext cx="1653806" cy="170826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03DE47-C9F6-9345-AD33-A1CBF6BEA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056" y="3906728"/>
              <a:ext cx="2026205" cy="17082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DA98D5-1564-E34F-A71B-C829735E0073}"/>
                </a:ext>
              </a:extLst>
            </p:cNvPr>
            <p:cNvSpPr/>
            <p:nvPr/>
          </p:nvSpPr>
          <p:spPr>
            <a:xfrm>
              <a:off x="856489" y="5777229"/>
              <a:ext cx="45727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composition whether it’s liquid mixture or gas mixture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Vapor enrichment of volatile components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3"/>
                <a:stretch>
                  <a:fillRect l="-187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E27A-00AE-974E-8C60-1D66E6F6FEEF}"/>
              </a:ext>
            </a:extLst>
          </p:cNvPr>
          <p:cNvGrpSpPr/>
          <p:nvPr/>
        </p:nvGrpSpPr>
        <p:grpSpPr>
          <a:xfrm>
            <a:off x="3471862" y="2463038"/>
            <a:ext cx="8483828" cy="1362570"/>
            <a:chOff x="2800350" y="367631"/>
            <a:chExt cx="9285414" cy="13625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BB47FF-EC76-144E-8573-FB7C314A8254}"/>
                </a:ext>
              </a:extLst>
            </p:cNvPr>
            <p:cNvSpPr/>
            <p:nvPr/>
          </p:nvSpPr>
          <p:spPr>
            <a:xfrm>
              <a:off x="6157376" y="367631"/>
              <a:ext cx="5928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That means the </a:t>
              </a:r>
              <a:r>
                <a:rPr lang="en-US" sz="2400" b="1" dirty="0"/>
                <a:t>liquid</a:t>
              </a:r>
              <a:r>
                <a:rPr lang="en-US" sz="2400" dirty="0"/>
                <a:t> will be enriched in </a:t>
              </a:r>
              <a:r>
                <a:rPr lang="en-US" sz="2400" b="1" dirty="0"/>
                <a:t>B</a:t>
              </a:r>
              <a:r>
                <a:rPr lang="en-US" sz="2400" dirty="0"/>
                <a:t>, compared to the </a:t>
              </a:r>
              <a:r>
                <a:rPr lang="en-US" sz="2400" b="1" dirty="0"/>
                <a:t>gas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13478D-E373-734F-8CE3-8ADD1B2A4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350" y="998951"/>
              <a:ext cx="3127489" cy="7312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8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2"/>
                <a:stretch>
                  <a:fillRect l="-187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6DC07E8-FE72-FE44-A701-2020D769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7" y="1022462"/>
            <a:ext cx="5654049" cy="437482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181FD37-EFD8-3140-862A-68F350D008E0}"/>
              </a:ext>
            </a:extLst>
          </p:cNvPr>
          <p:cNvSpPr/>
          <p:nvPr/>
        </p:nvSpPr>
        <p:spPr>
          <a:xfrm>
            <a:off x="3269641" y="3267966"/>
            <a:ext cx="247973" cy="232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54EBC6-2E1D-A245-A4AD-1215F69E0F97}"/>
              </a:ext>
            </a:extLst>
          </p:cNvPr>
          <p:cNvSpPr/>
          <p:nvPr/>
        </p:nvSpPr>
        <p:spPr>
          <a:xfrm>
            <a:off x="2947099" y="3753748"/>
            <a:ext cx="247973" cy="232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F51877-AC16-CF4E-9308-5F0F6D3853E6}"/>
              </a:ext>
            </a:extLst>
          </p:cNvPr>
          <p:cNvSpPr/>
          <p:nvPr/>
        </p:nvSpPr>
        <p:spPr>
          <a:xfrm>
            <a:off x="913863" y="3673102"/>
            <a:ext cx="288606" cy="28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29E2EC-1223-3E40-8DDC-DFC1AC9A7FE4}"/>
              </a:ext>
            </a:extLst>
          </p:cNvPr>
          <p:cNvSpPr/>
          <p:nvPr/>
        </p:nvSpPr>
        <p:spPr>
          <a:xfrm>
            <a:off x="4936151" y="3673102"/>
            <a:ext cx="288606" cy="2834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21AF1-D5EB-444A-9E20-4F0486D5CDFD}"/>
              </a:ext>
            </a:extLst>
          </p:cNvPr>
          <p:cNvGrpSpPr/>
          <p:nvPr/>
        </p:nvGrpSpPr>
        <p:grpSpPr>
          <a:xfrm>
            <a:off x="7106531" y="1137278"/>
            <a:ext cx="4729028" cy="4493849"/>
            <a:chOff x="1667332" y="1609753"/>
            <a:chExt cx="4729028" cy="44938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A7F882-FBF4-264A-84F5-41E97E6B68DD}"/>
                </a:ext>
              </a:extLst>
            </p:cNvPr>
            <p:cNvGrpSpPr/>
            <p:nvPr/>
          </p:nvGrpSpPr>
          <p:grpSpPr>
            <a:xfrm>
              <a:off x="2106536" y="1628775"/>
              <a:ext cx="4289824" cy="4474827"/>
              <a:chOff x="2106536" y="1628775"/>
              <a:chExt cx="4289824" cy="447482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116756-B509-A24D-BB94-472717FDDE51}"/>
                  </a:ext>
                </a:extLst>
              </p:cNvPr>
              <p:cNvCxnSpPr/>
              <p:nvPr/>
            </p:nvCxnSpPr>
            <p:spPr>
              <a:xfrm flipV="1">
                <a:off x="2128838" y="1628775"/>
                <a:ext cx="0" cy="33718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ED3D689-90D0-E543-AC6F-B153709A4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6536" y="5000625"/>
                <a:ext cx="4289824" cy="116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05380A-5F52-DD46-A2A6-04E0609973C3}"/>
                  </a:ext>
                </a:extLst>
              </p:cNvPr>
              <p:cNvGrpSpPr/>
              <p:nvPr/>
            </p:nvGrpSpPr>
            <p:grpSpPr>
              <a:xfrm>
                <a:off x="2984193" y="3053654"/>
                <a:ext cx="2592494" cy="232474"/>
                <a:chOff x="2254664" y="3053155"/>
                <a:chExt cx="2592494" cy="23247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AD1555E-5795-2544-901E-069848D5B3F2}"/>
                    </a:ext>
                  </a:extLst>
                </p:cNvPr>
                <p:cNvSpPr/>
                <p:nvPr/>
              </p:nvSpPr>
              <p:spPr>
                <a:xfrm>
                  <a:off x="4599185" y="3053155"/>
                  <a:ext cx="247973" cy="232474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473F145-AD7A-BD4E-98A0-D84894D4BC19}"/>
                    </a:ext>
                  </a:extLst>
                </p:cNvPr>
                <p:cNvSpPr/>
                <p:nvPr/>
              </p:nvSpPr>
              <p:spPr>
                <a:xfrm>
                  <a:off x="2254664" y="3053155"/>
                  <a:ext cx="247973" cy="232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A566D4E-681D-324C-8E1F-2796509BAC97}"/>
                  </a:ext>
                </a:extLst>
              </p:cNvPr>
              <p:cNvCxnSpPr/>
              <p:nvPr/>
            </p:nvCxnSpPr>
            <p:spPr>
              <a:xfrm flipV="1">
                <a:off x="6396360" y="1652232"/>
                <a:ext cx="0" cy="33718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F2C0FE-7E2F-664F-9A94-E3D280416183}"/>
                  </a:ext>
                </a:extLst>
              </p:cNvPr>
              <p:cNvSpPr txBox="1"/>
              <p:nvPr/>
            </p:nvSpPr>
            <p:spPr>
              <a:xfrm>
                <a:off x="3023956" y="5092744"/>
                <a:ext cx="285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Mole fraction of A -&gt;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68E74-6DF5-0542-A2FF-B0D5647DCCD2}"/>
                  </a:ext>
                </a:extLst>
              </p:cNvPr>
              <p:cNvSpPr txBox="1"/>
              <p:nvPr/>
            </p:nvSpPr>
            <p:spPr>
              <a:xfrm>
                <a:off x="3166831" y="5641937"/>
                <a:ext cx="285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&lt;- Mole fraction of B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EC83B8-612B-2148-A602-6662FF9E3F91}"/>
                </a:ext>
              </a:extLst>
            </p:cNvPr>
            <p:cNvSpPr txBox="1"/>
            <p:nvPr/>
          </p:nvSpPr>
          <p:spPr>
            <a:xfrm>
              <a:off x="1667332" y="2082995"/>
              <a:ext cx="657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A9E9F83-E513-E647-B5A3-206022A31BE6}"/>
                </a:ext>
              </a:extLst>
            </p:cNvPr>
            <p:cNvSpPr/>
            <p:nvPr/>
          </p:nvSpPr>
          <p:spPr>
            <a:xfrm>
              <a:off x="4220434" y="4347493"/>
              <a:ext cx="288606" cy="28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A5E700C-32E6-4048-8063-DF38D13CEC08}"/>
                </a:ext>
              </a:extLst>
            </p:cNvPr>
            <p:cNvSpPr/>
            <p:nvPr/>
          </p:nvSpPr>
          <p:spPr>
            <a:xfrm>
              <a:off x="4220434" y="1609753"/>
              <a:ext cx="288606" cy="28345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82EF2E-6EE7-BAB7-8543-4A4AE4DE3B2F}"/>
              </a:ext>
            </a:extLst>
          </p:cNvPr>
          <p:cNvSpPr txBox="1"/>
          <p:nvPr/>
        </p:nvSpPr>
        <p:spPr>
          <a:xfrm>
            <a:off x="1840471" y="5745944"/>
            <a:ext cx="3412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is more volatile than B </a:t>
            </a:r>
          </a:p>
        </p:txBody>
      </p:sp>
    </p:spTree>
    <p:extLst>
      <p:ext uri="{BB962C8B-B14F-4D97-AF65-F5344CB8AC3E}">
        <p14:creationId xmlns:p14="http://schemas.microsoft.com/office/powerpoint/2010/main" val="365724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CE02A8-0FF2-F94D-8C9E-62F487046F04}"/>
              </a:ext>
            </a:extLst>
          </p:cNvPr>
          <p:cNvGrpSpPr/>
          <p:nvPr/>
        </p:nvGrpSpPr>
        <p:grpSpPr>
          <a:xfrm>
            <a:off x="-3048000" y="-6153630"/>
            <a:ext cx="18396474" cy="19088333"/>
            <a:chOff x="-3048000" y="-6153630"/>
            <a:chExt cx="18396474" cy="190883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021AF1-D5EB-444A-9E20-4F0486D5CDFD}"/>
                </a:ext>
              </a:extLst>
            </p:cNvPr>
            <p:cNvGrpSpPr/>
            <p:nvPr/>
          </p:nvGrpSpPr>
          <p:grpSpPr>
            <a:xfrm>
              <a:off x="3347517" y="1865941"/>
              <a:ext cx="4729028" cy="4493849"/>
              <a:chOff x="1667332" y="1609753"/>
              <a:chExt cx="4729028" cy="44938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3A7F882-FBF4-264A-84F5-41E97E6B68DD}"/>
                  </a:ext>
                </a:extLst>
              </p:cNvPr>
              <p:cNvGrpSpPr/>
              <p:nvPr/>
            </p:nvGrpSpPr>
            <p:grpSpPr>
              <a:xfrm>
                <a:off x="2106536" y="1628775"/>
                <a:ext cx="4289824" cy="4474827"/>
                <a:chOff x="2106536" y="1628775"/>
                <a:chExt cx="4289824" cy="447482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D116756-B509-A24D-BB94-472717FDDE51}"/>
                    </a:ext>
                  </a:extLst>
                </p:cNvPr>
                <p:cNvCxnSpPr/>
                <p:nvPr/>
              </p:nvCxnSpPr>
              <p:spPr>
                <a:xfrm flipV="1">
                  <a:off x="2128838" y="1628775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ED3D689-90D0-E543-AC6F-B153709A4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6536" y="5000625"/>
                  <a:ext cx="4289824" cy="116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605380A-5F52-DD46-A2A6-04E0609973C3}"/>
                    </a:ext>
                  </a:extLst>
                </p:cNvPr>
                <p:cNvGrpSpPr/>
                <p:nvPr/>
              </p:nvGrpSpPr>
              <p:grpSpPr>
                <a:xfrm>
                  <a:off x="3156542" y="3040480"/>
                  <a:ext cx="2408074" cy="319869"/>
                  <a:chOff x="2427013" y="3039981"/>
                  <a:chExt cx="2408074" cy="31986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AD1555E-5795-2544-901E-069848D5B3F2}"/>
                      </a:ext>
                    </a:extLst>
                  </p:cNvPr>
                  <p:cNvSpPr/>
                  <p:nvPr/>
                </p:nvSpPr>
                <p:spPr>
                  <a:xfrm>
                    <a:off x="4587114" y="3127376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B473F145-AD7A-BD4E-98A0-D84894D4BC19}"/>
                      </a:ext>
                    </a:extLst>
                  </p:cNvPr>
                  <p:cNvSpPr/>
                  <p:nvPr/>
                </p:nvSpPr>
                <p:spPr>
                  <a:xfrm>
                    <a:off x="2427013" y="3039981"/>
                    <a:ext cx="247973" cy="232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566D4E-681D-324C-8E1F-2796509BAC97}"/>
                    </a:ext>
                  </a:extLst>
                </p:cNvPr>
                <p:cNvCxnSpPr/>
                <p:nvPr/>
              </p:nvCxnSpPr>
              <p:spPr>
                <a:xfrm flipV="1">
                  <a:off x="6396360" y="1652232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AF2C0FE-7E2F-664F-9A94-E3D280416183}"/>
                    </a:ext>
                  </a:extLst>
                </p:cNvPr>
                <p:cNvSpPr txBox="1"/>
                <p:nvPr/>
              </p:nvSpPr>
              <p:spPr>
                <a:xfrm>
                  <a:off x="3023956" y="5092744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Mole fraction of A -&gt;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468E74-6DF5-0542-A2FF-B0D5647DCCD2}"/>
                    </a:ext>
                  </a:extLst>
                </p:cNvPr>
                <p:cNvSpPr txBox="1"/>
                <p:nvPr/>
              </p:nvSpPr>
              <p:spPr>
                <a:xfrm>
                  <a:off x="3166831" y="5641937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&lt;- Mole fraction of B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C83B8-612B-2148-A602-6662FF9E3F91}"/>
                  </a:ext>
                </a:extLst>
              </p:cNvPr>
              <p:cNvSpPr txBox="1"/>
              <p:nvPr/>
            </p:nvSpPr>
            <p:spPr>
              <a:xfrm>
                <a:off x="1667332" y="2082995"/>
                <a:ext cx="65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A9E9F83-E513-E647-B5A3-206022A31BE6}"/>
                  </a:ext>
                </a:extLst>
              </p:cNvPr>
              <p:cNvSpPr/>
              <p:nvPr/>
            </p:nvSpPr>
            <p:spPr>
              <a:xfrm>
                <a:off x="4220434" y="4347493"/>
                <a:ext cx="288606" cy="2834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A5E700C-32E6-4048-8063-DF38D13CEC08}"/>
                  </a:ext>
                </a:extLst>
              </p:cNvPr>
              <p:cNvSpPr/>
              <p:nvPr/>
            </p:nvSpPr>
            <p:spPr>
              <a:xfrm>
                <a:off x="4220434" y="1609753"/>
                <a:ext cx="288606" cy="28345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23C0A7-6AFC-4445-8BD1-4E7B076660ED}"/>
                </a:ext>
              </a:extLst>
            </p:cNvPr>
            <p:cNvSpPr/>
            <p:nvPr/>
          </p:nvSpPr>
          <p:spPr>
            <a:xfrm>
              <a:off x="-3048000" y="2800848"/>
              <a:ext cx="13472160" cy="10133855"/>
            </a:xfrm>
            <a:prstGeom prst="arc">
              <a:avLst>
                <a:gd name="adj1" fmla="val 16318739"/>
                <a:gd name="adj2" fmla="val 190706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6B51D1E-DCB3-0D47-B6C8-ED31F896BF19}"/>
                </a:ext>
              </a:extLst>
            </p:cNvPr>
            <p:cNvSpPr/>
            <p:nvPr/>
          </p:nvSpPr>
          <p:spPr>
            <a:xfrm flipH="1" flipV="1">
              <a:off x="1109960" y="-6153630"/>
              <a:ext cx="14238514" cy="10117160"/>
            </a:xfrm>
            <a:prstGeom prst="arc">
              <a:avLst>
                <a:gd name="adj1" fmla="val 16318739"/>
                <a:gd name="adj2" fmla="val 1909328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8A3B80-5B92-7C84-2811-D46E329152CE}"/>
              </a:ext>
            </a:extLst>
          </p:cNvPr>
          <p:cNvSpPr txBox="1"/>
          <p:nvPr/>
        </p:nvSpPr>
        <p:spPr>
          <a:xfrm rot="895488">
            <a:off x="5568109" y="3369430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72FF8-0247-947B-A3FD-C5E0B59B75BC}"/>
              </a:ext>
            </a:extLst>
          </p:cNvPr>
          <p:cNvSpPr txBox="1"/>
          <p:nvPr/>
        </p:nvSpPr>
        <p:spPr>
          <a:xfrm rot="895488">
            <a:off x="5692073" y="2801804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</a:t>
            </a:r>
          </a:p>
        </p:txBody>
      </p:sp>
    </p:spTree>
    <p:extLst>
      <p:ext uri="{BB962C8B-B14F-4D97-AF65-F5344CB8AC3E}">
        <p14:creationId xmlns:p14="http://schemas.microsoft.com/office/powerpoint/2010/main" val="105007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E02A8-0FF2-F94D-8C9E-62F487046F04}"/>
              </a:ext>
            </a:extLst>
          </p:cNvPr>
          <p:cNvGrpSpPr/>
          <p:nvPr/>
        </p:nvGrpSpPr>
        <p:grpSpPr>
          <a:xfrm>
            <a:off x="-3048000" y="-6153630"/>
            <a:ext cx="18396474" cy="19088333"/>
            <a:chOff x="-3048000" y="-6153630"/>
            <a:chExt cx="18396474" cy="190883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021AF1-D5EB-444A-9E20-4F0486D5CDFD}"/>
                </a:ext>
              </a:extLst>
            </p:cNvPr>
            <p:cNvGrpSpPr/>
            <p:nvPr/>
          </p:nvGrpSpPr>
          <p:grpSpPr>
            <a:xfrm>
              <a:off x="3347517" y="1865941"/>
              <a:ext cx="4729028" cy="4493849"/>
              <a:chOff x="1667332" y="1609753"/>
              <a:chExt cx="4729028" cy="44938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3A7F882-FBF4-264A-84F5-41E97E6B68DD}"/>
                  </a:ext>
                </a:extLst>
              </p:cNvPr>
              <p:cNvGrpSpPr/>
              <p:nvPr/>
            </p:nvGrpSpPr>
            <p:grpSpPr>
              <a:xfrm>
                <a:off x="2106536" y="1628775"/>
                <a:ext cx="4289824" cy="4474827"/>
                <a:chOff x="2106536" y="1628775"/>
                <a:chExt cx="4289824" cy="447482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D116756-B509-A24D-BB94-472717FDDE51}"/>
                    </a:ext>
                  </a:extLst>
                </p:cNvPr>
                <p:cNvCxnSpPr/>
                <p:nvPr/>
              </p:nvCxnSpPr>
              <p:spPr>
                <a:xfrm flipV="1">
                  <a:off x="2128838" y="1628775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ED3D689-90D0-E543-AC6F-B153709A4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6536" y="5000625"/>
                  <a:ext cx="4289824" cy="116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605380A-5F52-DD46-A2A6-04E0609973C3}"/>
                    </a:ext>
                  </a:extLst>
                </p:cNvPr>
                <p:cNvGrpSpPr/>
                <p:nvPr/>
              </p:nvGrpSpPr>
              <p:grpSpPr>
                <a:xfrm>
                  <a:off x="3156542" y="3040480"/>
                  <a:ext cx="2408074" cy="319869"/>
                  <a:chOff x="2427013" y="3039981"/>
                  <a:chExt cx="2408074" cy="31986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AD1555E-5795-2544-901E-069848D5B3F2}"/>
                      </a:ext>
                    </a:extLst>
                  </p:cNvPr>
                  <p:cNvSpPr/>
                  <p:nvPr/>
                </p:nvSpPr>
                <p:spPr>
                  <a:xfrm>
                    <a:off x="4587114" y="3127376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B473F145-AD7A-BD4E-98A0-D84894D4BC19}"/>
                      </a:ext>
                    </a:extLst>
                  </p:cNvPr>
                  <p:cNvSpPr/>
                  <p:nvPr/>
                </p:nvSpPr>
                <p:spPr>
                  <a:xfrm>
                    <a:off x="2427013" y="3039981"/>
                    <a:ext cx="247973" cy="232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566D4E-681D-324C-8E1F-2796509BAC97}"/>
                    </a:ext>
                  </a:extLst>
                </p:cNvPr>
                <p:cNvCxnSpPr/>
                <p:nvPr/>
              </p:nvCxnSpPr>
              <p:spPr>
                <a:xfrm flipV="1">
                  <a:off x="6396360" y="1652232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AF2C0FE-7E2F-664F-9A94-E3D280416183}"/>
                    </a:ext>
                  </a:extLst>
                </p:cNvPr>
                <p:cNvSpPr txBox="1"/>
                <p:nvPr/>
              </p:nvSpPr>
              <p:spPr>
                <a:xfrm>
                  <a:off x="3023956" y="5092744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Mole fraction of A -&gt;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468E74-6DF5-0542-A2FF-B0D5647DCCD2}"/>
                    </a:ext>
                  </a:extLst>
                </p:cNvPr>
                <p:cNvSpPr txBox="1"/>
                <p:nvPr/>
              </p:nvSpPr>
              <p:spPr>
                <a:xfrm>
                  <a:off x="3166831" y="5641937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&lt;- Mole fraction of B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C83B8-612B-2148-A602-6662FF9E3F91}"/>
                  </a:ext>
                </a:extLst>
              </p:cNvPr>
              <p:cNvSpPr txBox="1"/>
              <p:nvPr/>
            </p:nvSpPr>
            <p:spPr>
              <a:xfrm>
                <a:off x="1667332" y="2082995"/>
                <a:ext cx="65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A9E9F83-E513-E647-B5A3-206022A31BE6}"/>
                  </a:ext>
                </a:extLst>
              </p:cNvPr>
              <p:cNvSpPr/>
              <p:nvPr/>
            </p:nvSpPr>
            <p:spPr>
              <a:xfrm>
                <a:off x="4220434" y="4347493"/>
                <a:ext cx="288606" cy="2834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A5E700C-32E6-4048-8063-DF38D13CEC08}"/>
                  </a:ext>
                </a:extLst>
              </p:cNvPr>
              <p:cNvSpPr/>
              <p:nvPr/>
            </p:nvSpPr>
            <p:spPr>
              <a:xfrm>
                <a:off x="4220434" y="1609753"/>
                <a:ext cx="288606" cy="28345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23C0A7-6AFC-4445-8BD1-4E7B076660ED}"/>
                </a:ext>
              </a:extLst>
            </p:cNvPr>
            <p:cNvSpPr/>
            <p:nvPr/>
          </p:nvSpPr>
          <p:spPr>
            <a:xfrm>
              <a:off x="-3048000" y="2800848"/>
              <a:ext cx="13472160" cy="10133855"/>
            </a:xfrm>
            <a:prstGeom prst="arc">
              <a:avLst>
                <a:gd name="adj1" fmla="val 16318739"/>
                <a:gd name="adj2" fmla="val 190706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6B51D1E-DCB3-0D47-B6C8-ED31F896BF19}"/>
                </a:ext>
              </a:extLst>
            </p:cNvPr>
            <p:cNvSpPr/>
            <p:nvPr/>
          </p:nvSpPr>
          <p:spPr>
            <a:xfrm flipH="1" flipV="1">
              <a:off x="1109960" y="-6153630"/>
              <a:ext cx="14238514" cy="10117160"/>
            </a:xfrm>
            <a:prstGeom prst="arc">
              <a:avLst>
                <a:gd name="adj1" fmla="val 16318739"/>
                <a:gd name="adj2" fmla="val 1909328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2399C1-76EC-AF4B-A25B-31DD79FA681C}"/>
              </a:ext>
            </a:extLst>
          </p:cNvPr>
          <p:cNvSpPr txBox="1"/>
          <p:nvPr/>
        </p:nvSpPr>
        <p:spPr>
          <a:xfrm>
            <a:off x="4316939" y="282204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2B49C-388A-F247-A2A7-21951483401D}"/>
              </a:ext>
            </a:extLst>
          </p:cNvPr>
          <p:cNvSpPr txBox="1"/>
          <p:nvPr/>
        </p:nvSpPr>
        <p:spPr>
          <a:xfrm>
            <a:off x="4620290" y="220472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6CF33-466C-7446-BC72-ED98BD23F55B}"/>
              </a:ext>
            </a:extLst>
          </p:cNvPr>
          <p:cNvSpPr txBox="1"/>
          <p:nvPr/>
        </p:nvSpPr>
        <p:spPr>
          <a:xfrm>
            <a:off x="4013053" y="3500300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A3B80-5B92-7C84-2811-D46E329152CE}"/>
              </a:ext>
            </a:extLst>
          </p:cNvPr>
          <p:cNvSpPr txBox="1"/>
          <p:nvPr/>
        </p:nvSpPr>
        <p:spPr>
          <a:xfrm rot="895488">
            <a:off x="5568109" y="3369430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72FF8-0247-947B-A3FD-C5E0B59B75BC}"/>
              </a:ext>
            </a:extLst>
          </p:cNvPr>
          <p:cNvSpPr txBox="1"/>
          <p:nvPr/>
        </p:nvSpPr>
        <p:spPr>
          <a:xfrm rot="895488">
            <a:off x="5692073" y="2801804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6B470-A209-0BBC-F247-DEA360AF5026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302681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8348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Temperature-composition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85DCF-7FEF-A44A-B39A-BEB45AF6220F}"/>
                  </a:ext>
                </a:extLst>
              </p:cNvPr>
              <p:cNvSpPr txBox="1"/>
              <p:nvPr/>
            </p:nvSpPr>
            <p:spPr>
              <a:xfrm>
                <a:off x="5895550" y="874989"/>
                <a:ext cx="365485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describe normal boiling temperatures of pure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more is volatile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 the mole fraction of A in the </a:t>
                </a:r>
                <a:r>
                  <a:rPr lang="en-US" sz="2400" b="1" dirty="0"/>
                  <a:t>liquid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 the mole fraction of A in the </a:t>
                </a:r>
                <a:r>
                  <a:rPr lang="en-US" sz="2400" b="1" dirty="0"/>
                  <a:t>gas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At the temperature indicated, if two phases are present, what must be their composition?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85DCF-7FEF-A44A-B39A-BEB45AF6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50" y="874989"/>
                <a:ext cx="3654850" cy="5262979"/>
              </a:xfrm>
              <a:prstGeom prst="rect">
                <a:avLst/>
              </a:prstGeom>
              <a:blipFill>
                <a:blip r:embed="rId2"/>
                <a:stretch>
                  <a:fillRect l="-2422" t="-482" r="-3460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77D1718-83B8-4F42-A0A7-83F205E069E3}"/>
              </a:ext>
            </a:extLst>
          </p:cNvPr>
          <p:cNvSpPr/>
          <p:nvPr/>
        </p:nvSpPr>
        <p:spPr>
          <a:xfrm>
            <a:off x="2654414" y="3104029"/>
            <a:ext cx="247973" cy="232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CF8504-340E-3E4E-9CBA-90262AA2F41B}"/>
              </a:ext>
            </a:extLst>
          </p:cNvPr>
          <p:cNvSpPr/>
          <p:nvPr/>
        </p:nvSpPr>
        <p:spPr>
          <a:xfrm>
            <a:off x="4274982" y="3164665"/>
            <a:ext cx="247973" cy="232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93C2B9-4222-4D41-A38F-62CFE4A96F4A}"/>
              </a:ext>
            </a:extLst>
          </p:cNvPr>
          <p:cNvGrpSpPr/>
          <p:nvPr/>
        </p:nvGrpSpPr>
        <p:grpSpPr>
          <a:xfrm>
            <a:off x="22167" y="836472"/>
            <a:ext cx="5877518" cy="5770830"/>
            <a:chOff x="266007" y="836472"/>
            <a:chExt cx="5877518" cy="57708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037CB5-2CB2-EB47-ABC1-AAD5CC5E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07" y="836472"/>
              <a:ext cx="5877518" cy="577083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62A7E4-8B5C-DF41-A575-8801C45123BC}"/>
                </a:ext>
              </a:extLst>
            </p:cNvPr>
            <p:cNvSpPr/>
            <p:nvPr/>
          </p:nvSpPr>
          <p:spPr>
            <a:xfrm>
              <a:off x="3352800" y="1613211"/>
              <a:ext cx="447039" cy="45942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2B58B10-F8BB-B447-98B8-B1A2CFBA4451}"/>
                </a:ext>
              </a:extLst>
            </p:cNvPr>
            <p:cNvSpPr/>
            <p:nvPr/>
          </p:nvSpPr>
          <p:spPr>
            <a:xfrm>
              <a:off x="3342640" y="4041451"/>
              <a:ext cx="447039" cy="45942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F3131-FB8A-0A47-834C-D3F96442BE72}"/>
              </a:ext>
            </a:extLst>
          </p:cNvPr>
          <p:cNvGrpSpPr/>
          <p:nvPr/>
        </p:nvGrpSpPr>
        <p:grpSpPr>
          <a:xfrm>
            <a:off x="9529643" y="874989"/>
            <a:ext cx="2669045" cy="5583272"/>
            <a:chOff x="9231066" y="874989"/>
            <a:chExt cx="2669045" cy="558327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7DDF0B-712B-7D4C-976F-C5BCA237B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9231066" y="874989"/>
              <a:ext cx="2669045" cy="55832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E842F8-8654-7842-A96E-7EDB113A8A62}"/>
                    </a:ext>
                  </a:extLst>
                </p:cNvPr>
                <p:cNvSpPr/>
                <p:nvPr/>
              </p:nvSpPr>
              <p:spPr>
                <a:xfrm>
                  <a:off x="10344752" y="5168472"/>
                  <a:ext cx="5933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E842F8-8654-7842-A96E-7EDB113A8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752" y="5168472"/>
                  <a:ext cx="59336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263282D-E311-184E-A63F-78A832FDC7B6}"/>
                    </a:ext>
                  </a:extLst>
                </p:cNvPr>
                <p:cNvSpPr/>
                <p:nvPr/>
              </p:nvSpPr>
              <p:spPr>
                <a:xfrm>
                  <a:off x="10172032" y="4061032"/>
                  <a:ext cx="599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263282D-E311-184E-A63F-78A832FDC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032" y="4061032"/>
                  <a:ext cx="5997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041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587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Increasing the temperature from pure liquid … what happens?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DA5343-7A6E-9A4C-90C4-9B9E4394A717}"/>
              </a:ext>
            </a:extLst>
          </p:cNvPr>
          <p:cNvGrpSpPr/>
          <p:nvPr/>
        </p:nvGrpSpPr>
        <p:grpSpPr>
          <a:xfrm>
            <a:off x="1847" y="836472"/>
            <a:ext cx="5877518" cy="5770830"/>
            <a:chOff x="266007" y="836472"/>
            <a:chExt cx="5877518" cy="57708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F671E7-78CB-3D47-AE03-85247D6C0CD9}"/>
                </a:ext>
              </a:extLst>
            </p:cNvPr>
            <p:cNvGrpSpPr/>
            <p:nvPr/>
          </p:nvGrpSpPr>
          <p:grpSpPr>
            <a:xfrm>
              <a:off x="266007" y="836472"/>
              <a:ext cx="5877518" cy="5770830"/>
              <a:chOff x="266007" y="836472"/>
              <a:chExt cx="5877518" cy="577083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73A45-F5CB-7C44-9DE5-9F6AAB732C91}"/>
                  </a:ext>
                </a:extLst>
              </p:cNvPr>
              <p:cNvGrpSpPr/>
              <p:nvPr/>
            </p:nvGrpSpPr>
            <p:grpSpPr>
              <a:xfrm>
                <a:off x="266007" y="836472"/>
                <a:ext cx="5877518" cy="5770830"/>
                <a:chOff x="266007" y="836472"/>
                <a:chExt cx="5877518" cy="577083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B09B3CB-4FB8-1C4A-8537-F1E38CD67865}"/>
                    </a:ext>
                  </a:extLst>
                </p:cNvPr>
                <p:cNvGrpSpPr/>
                <p:nvPr/>
              </p:nvGrpSpPr>
              <p:grpSpPr>
                <a:xfrm>
                  <a:off x="266007" y="836472"/>
                  <a:ext cx="5877518" cy="5770830"/>
                  <a:chOff x="266007" y="768232"/>
                  <a:chExt cx="5877518" cy="577083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454B46C-18CB-284A-A093-23D6C82EE310}"/>
                      </a:ext>
                    </a:extLst>
                  </p:cNvPr>
                  <p:cNvGrpSpPr/>
                  <p:nvPr/>
                </p:nvGrpSpPr>
                <p:grpSpPr>
                  <a:xfrm>
                    <a:off x="266007" y="768232"/>
                    <a:ext cx="5877518" cy="5770830"/>
                    <a:chOff x="266007" y="768232"/>
                    <a:chExt cx="5877518" cy="5770830"/>
                  </a:xfrm>
                </p:grpSpPr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0E0ACAB3-40F9-4C45-83CA-D863805BA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007" y="768232"/>
                      <a:ext cx="5877518" cy="5770830"/>
                      <a:chOff x="631770" y="768232"/>
                      <a:chExt cx="5877518" cy="5770830"/>
                    </a:xfrm>
                  </p:grpSpPr>
                  <p:pic>
                    <p:nvPicPr>
                      <p:cNvPr id="4" name="Picture 3">
                        <a:extLst>
                          <a:ext uri="{FF2B5EF4-FFF2-40B4-BE49-F238E27FC236}">
                            <a16:creationId xmlns:a16="http://schemas.microsoft.com/office/drawing/2014/main" id="{7CD3F295-C439-CD45-8996-A6265D2FAF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1770" y="768232"/>
                        <a:ext cx="5877518" cy="577083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" name="Oval 7">
                        <a:extLst>
                          <a:ext uri="{FF2B5EF4-FFF2-40B4-BE49-F238E27FC236}">
                            <a16:creationId xmlns:a16="http://schemas.microsoft.com/office/drawing/2014/main" id="{62286B07-C6C2-CB4D-AE7B-45A8015A8C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4032" y="3081581"/>
                        <a:ext cx="247973" cy="232474"/>
                      </a:xfrm>
                      <a:prstGeom prst="ellipse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B7AFF68A-81C9-DB4A-901D-CA70060D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649" y="3397755"/>
                      <a:ext cx="247973" cy="23247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C6CAE51D-7CB9-1442-9E05-6A006AA6D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21729" y="3513992"/>
                      <a:ext cx="1223113" cy="0"/>
                    </a:xfrm>
                    <a:prstGeom prst="line">
                      <a:avLst/>
                    </a:prstGeom>
                    <a:ln w="38100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83554C2-C29B-1345-8769-6489477E221F}"/>
                      </a:ext>
                    </a:extLst>
                  </p:cNvPr>
                  <p:cNvSpPr/>
                  <p:nvPr/>
                </p:nvSpPr>
                <p:spPr>
                  <a:xfrm>
                    <a:off x="1911290" y="2653473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B9C148FB-ACF4-F749-9654-9E204C3FA0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01755" y="2766897"/>
                    <a:ext cx="1435472" cy="2813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AF47745-5678-8D44-838A-28E5068B20E5}"/>
                    </a:ext>
                  </a:extLst>
                </p:cNvPr>
                <p:cNvSpPr/>
                <p:nvPr/>
              </p:nvSpPr>
              <p:spPr>
                <a:xfrm>
                  <a:off x="4653912" y="3489413"/>
                  <a:ext cx="247973" cy="232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10AC3A-60FE-264F-B001-F8278903EF03}"/>
                  </a:ext>
                </a:extLst>
              </p:cNvPr>
              <p:cNvSpPr/>
              <p:nvPr/>
            </p:nvSpPr>
            <p:spPr>
              <a:xfrm>
                <a:off x="4301343" y="3164137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0901A5-C9BA-DB4B-82FF-5E67CA2AB24B}"/>
                </a:ext>
              </a:extLst>
            </p:cNvPr>
            <p:cNvSpPr/>
            <p:nvPr/>
          </p:nvSpPr>
          <p:spPr>
            <a:xfrm>
              <a:off x="3525692" y="2716032"/>
              <a:ext cx="247973" cy="232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5DD9A0-88FF-BE4F-AA7D-6844B1AA5324}"/>
              </a:ext>
            </a:extLst>
          </p:cNvPr>
          <p:cNvGrpSpPr/>
          <p:nvPr/>
        </p:nvGrpSpPr>
        <p:grpSpPr>
          <a:xfrm>
            <a:off x="6528291" y="464218"/>
            <a:ext cx="5208911" cy="5632311"/>
            <a:chOff x="6705585" y="75388"/>
            <a:chExt cx="5208911" cy="5632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885DCF-7FEF-A44A-B39A-BEB45AF6220F}"/>
                    </a:ext>
                  </a:extLst>
                </p:cNvPr>
                <p:cNvSpPr txBox="1"/>
                <p:nvPr/>
              </p:nvSpPr>
              <p:spPr>
                <a:xfrm>
                  <a:off x="6705585" y="75388"/>
                  <a:ext cx="5208911" cy="563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Tiny amount of liquid, left, so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dirty="0"/>
                    <a:t> still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dirty="0"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≈0.25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Gas gets less </a:t>
                  </a:r>
                  <a:r>
                    <a:rPr lang="en-US" i="1" dirty="0"/>
                    <a:t>A</a:t>
                  </a:r>
                  <a:r>
                    <a:rPr lang="en-US" dirty="0"/>
                    <a:t>-rich, so does liquid</a:t>
                  </a:r>
                </a:p>
                <a:p>
                  <a:pPr algn="ctr"/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Tiny amount of gas appears, so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ctr"/>
                  <a:r>
                    <a:rPr lang="en-US" dirty="0"/>
                    <a:t>1</a:t>
                  </a:r>
                  <a:r>
                    <a:rPr lang="en-US" baseline="30000" dirty="0"/>
                    <a:t>st</a:t>
                  </a:r>
                  <a:r>
                    <a:rPr lang="en-US" dirty="0"/>
                    <a:t> gas is rich in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885DCF-7FEF-A44A-B39A-BEB45AF62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585" y="75388"/>
                  <a:ext cx="5208911" cy="56323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5818AA-5540-774F-A7C2-0D386504919F}"/>
                </a:ext>
              </a:extLst>
            </p:cNvPr>
            <p:cNvGrpSpPr/>
            <p:nvPr/>
          </p:nvGrpSpPr>
          <p:grpSpPr>
            <a:xfrm>
              <a:off x="11306145" y="4228022"/>
              <a:ext cx="552451" cy="232474"/>
              <a:chOff x="9736638" y="4514629"/>
              <a:chExt cx="552451" cy="23247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E30D10-A2C6-7249-BCF1-5572518C7B81}"/>
                  </a:ext>
                </a:extLst>
              </p:cNvPr>
              <p:cNvSpPr/>
              <p:nvPr/>
            </p:nvSpPr>
            <p:spPr>
              <a:xfrm>
                <a:off x="9736638" y="4514629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6D2141-EAE3-AC49-8569-302AB975AF8D}"/>
                  </a:ext>
                </a:extLst>
              </p:cNvPr>
              <p:cNvSpPr/>
              <p:nvPr/>
            </p:nvSpPr>
            <p:spPr>
              <a:xfrm>
                <a:off x="10041116" y="4514629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78CB9A-C9FE-2343-9CB7-5E6F225188DC}"/>
                </a:ext>
              </a:extLst>
            </p:cNvPr>
            <p:cNvGrpSpPr/>
            <p:nvPr/>
          </p:nvGrpSpPr>
          <p:grpSpPr>
            <a:xfrm>
              <a:off x="11209995" y="3402794"/>
              <a:ext cx="560252" cy="232474"/>
              <a:chOff x="10486660" y="3703047"/>
              <a:chExt cx="560252" cy="23247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8258C63-6316-134F-AD97-49ADC4627247}"/>
                  </a:ext>
                </a:extLst>
              </p:cNvPr>
              <p:cNvSpPr/>
              <p:nvPr/>
            </p:nvSpPr>
            <p:spPr>
              <a:xfrm>
                <a:off x="10486660" y="3703047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F38CF3-EAB2-804A-818F-565E1747B554}"/>
                  </a:ext>
                </a:extLst>
              </p:cNvPr>
              <p:cNvSpPr/>
              <p:nvPr/>
            </p:nvSpPr>
            <p:spPr>
              <a:xfrm>
                <a:off x="10798939" y="3703047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06D96E-E5CA-164B-8FEA-0E9ADE38B36B}"/>
                </a:ext>
              </a:extLst>
            </p:cNvPr>
            <p:cNvGrpSpPr/>
            <p:nvPr/>
          </p:nvGrpSpPr>
          <p:grpSpPr>
            <a:xfrm>
              <a:off x="10749252" y="2086731"/>
              <a:ext cx="575123" cy="232474"/>
              <a:chOff x="9957679" y="2373336"/>
              <a:chExt cx="575123" cy="23247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37BC51-4AC6-7749-8871-F730AAC65624}"/>
                  </a:ext>
                </a:extLst>
              </p:cNvPr>
              <p:cNvSpPr/>
              <p:nvPr/>
            </p:nvSpPr>
            <p:spPr>
              <a:xfrm>
                <a:off x="9957679" y="2373336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2D8400-E1E7-9746-AD43-6949AB36CFA1}"/>
                  </a:ext>
                </a:extLst>
              </p:cNvPr>
              <p:cNvSpPr/>
              <p:nvPr/>
            </p:nvSpPr>
            <p:spPr>
              <a:xfrm>
                <a:off x="10284829" y="2373336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22A4CF6-E138-7B49-A30C-418110EAA068}"/>
              </a:ext>
            </a:extLst>
          </p:cNvPr>
          <p:cNvSpPr/>
          <p:nvPr/>
        </p:nvSpPr>
        <p:spPr>
          <a:xfrm>
            <a:off x="3149600" y="1613211"/>
            <a:ext cx="447039" cy="45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A8C1A2F-9B26-B643-9283-8184CCBA8203}"/>
              </a:ext>
            </a:extLst>
          </p:cNvPr>
          <p:cNvSpPr/>
          <p:nvPr/>
        </p:nvSpPr>
        <p:spPr>
          <a:xfrm>
            <a:off x="9713967" y="836472"/>
            <a:ext cx="447039" cy="45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2D3C6A-2E63-7E4C-9951-C7D6E134B482}"/>
              </a:ext>
            </a:extLst>
          </p:cNvPr>
          <p:cNvSpPr/>
          <p:nvPr/>
        </p:nvSpPr>
        <p:spPr>
          <a:xfrm>
            <a:off x="3108960" y="4096800"/>
            <a:ext cx="447039" cy="459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BEF515-7670-B743-BCAC-B4C9D4211C52}"/>
              </a:ext>
            </a:extLst>
          </p:cNvPr>
          <p:cNvSpPr/>
          <p:nvPr/>
        </p:nvSpPr>
        <p:spPr>
          <a:xfrm>
            <a:off x="9678740" y="5712240"/>
            <a:ext cx="447039" cy="459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you could take the A-enriched gas, and turn it into a liquid?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1244060" y="856327"/>
            <a:ext cx="2669045" cy="558327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1244060" y="4497355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5812033" y="5203871"/>
            <a:ext cx="640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have liquid that’s more rich in A than we started with. Called simple, or </a:t>
            </a:r>
            <a:r>
              <a:rPr lang="en-US" sz="2400" b="1" dirty="0"/>
              <a:t>1-plate distillation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348383-CB14-1F56-83CE-1DBFB26A2E55}"/>
              </a:ext>
            </a:extLst>
          </p:cNvPr>
          <p:cNvSpPr/>
          <p:nvPr/>
        </p:nvSpPr>
        <p:spPr>
          <a:xfrm>
            <a:off x="4404139" y="5203871"/>
            <a:ext cx="1407894" cy="830997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AB31B8-D6ED-91BE-2CC9-777F3A67EF5C}"/>
              </a:ext>
            </a:extLst>
          </p:cNvPr>
          <p:cNvSpPr/>
          <p:nvPr/>
        </p:nvSpPr>
        <p:spPr>
          <a:xfrm>
            <a:off x="1655790" y="4099312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96A00CC-3758-4EAB-8591-37E87B7E9BA4}"/>
              </a:ext>
            </a:extLst>
          </p:cNvPr>
          <p:cNvSpPr/>
          <p:nvPr/>
        </p:nvSpPr>
        <p:spPr>
          <a:xfrm>
            <a:off x="1655790" y="5113422"/>
            <a:ext cx="1881491" cy="995470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95DD2-8347-DEFF-BAF4-4DD644B59E6E}"/>
              </a:ext>
            </a:extLst>
          </p:cNvPr>
          <p:cNvSpPr txBox="1"/>
          <p:nvPr/>
        </p:nvSpPr>
        <p:spPr>
          <a:xfrm rot="859104">
            <a:off x="3736326" y="4256964"/>
            <a:ext cx="1440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Condense</a:t>
            </a:r>
          </a:p>
        </p:txBody>
      </p:sp>
    </p:spTree>
    <p:extLst>
      <p:ext uri="{BB962C8B-B14F-4D97-AF65-F5344CB8AC3E}">
        <p14:creationId xmlns:p14="http://schemas.microsoft.com/office/powerpoint/2010/main" val="20618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1-plate distillation apparatuses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hooch distillation apparatus">
            <a:extLst>
              <a:ext uri="{FF2B5EF4-FFF2-40B4-BE49-F238E27FC236}">
                <a16:creationId xmlns:a16="http://schemas.microsoft.com/office/drawing/2014/main" id="{A6F08A29-EDB6-2144-9846-E08BF5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67" y="1845196"/>
            <a:ext cx="3936280" cy="30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3F52EB3-3450-394A-AF32-DA44C218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0" y="1845196"/>
            <a:ext cx="3900227" cy="33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7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you could take the A-enriched gas, and let it equilibrate with </a:t>
            </a:r>
            <a:r>
              <a:rPr lang="en-US" sz="2400" b="1" i="1" dirty="0"/>
              <a:t>its </a:t>
            </a:r>
            <a:r>
              <a:rPr lang="en-US" sz="2400" b="1" dirty="0"/>
              <a:t>vapor?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3CC100-A6A9-9843-83F8-CBF454A9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2711186" y="856327"/>
            <a:ext cx="2669045" cy="558327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-115762" y="449735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7395515" y="4706591"/>
            <a:ext cx="458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collect this liquid, it would be a </a:t>
            </a:r>
            <a:r>
              <a:rPr lang="en-US" sz="2400" b="1" dirty="0"/>
              <a:t>2-plate distillation</a:t>
            </a:r>
            <a:r>
              <a:rPr lang="en-US" sz="2400" dirty="0"/>
              <a:t>.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C5A65B1-1FDB-C849-BBEA-8A56E352CB3B}"/>
              </a:ext>
            </a:extLst>
          </p:cNvPr>
          <p:cNvSpPr/>
          <p:nvPr/>
        </p:nvSpPr>
        <p:spPr>
          <a:xfrm>
            <a:off x="3132954" y="453746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14C713C-E769-B943-5240-224C179DBE5B}"/>
              </a:ext>
            </a:extLst>
          </p:cNvPr>
          <p:cNvSpPr/>
          <p:nvPr/>
        </p:nvSpPr>
        <p:spPr>
          <a:xfrm>
            <a:off x="455515" y="409138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26F5A2-50AC-1AC8-5BF3-9094E912A6D6}"/>
              </a:ext>
            </a:extLst>
          </p:cNvPr>
          <p:cNvSpPr/>
          <p:nvPr/>
        </p:nvSpPr>
        <p:spPr>
          <a:xfrm>
            <a:off x="3108040" y="408727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268A0A-BED8-FC3B-0B7D-C973C8367724}"/>
              </a:ext>
            </a:extLst>
          </p:cNvPr>
          <p:cNvSpPr/>
          <p:nvPr/>
        </p:nvSpPr>
        <p:spPr>
          <a:xfrm>
            <a:off x="3154239" y="5170676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6710ED2-C82B-E38B-8B2F-F3D4EFC9F968}"/>
              </a:ext>
            </a:extLst>
          </p:cNvPr>
          <p:cNvSpPr/>
          <p:nvPr/>
        </p:nvSpPr>
        <p:spPr>
          <a:xfrm>
            <a:off x="5797128" y="5203854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Every time you do this, you get more enrichment of component A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262425-D0F4-494F-8DBB-453B2D9B25BD}"/>
              </a:ext>
            </a:extLst>
          </p:cNvPr>
          <p:cNvGrpSpPr/>
          <p:nvPr/>
        </p:nvGrpSpPr>
        <p:grpSpPr>
          <a:xfrm>
            <a:off x="-115762" y="856327"/>
            <a:ext cx="5495993" cy="5885058"/>
            <a:chOff x="-115762" y="856327"/>
            <a:chExt cx="5495993" cy="58850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C3CC100-A6A9-9843-83F8-CBF454A97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0A3E917-5533-1C4D-B585-A64514A6DB5D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673B1-8995-684D-8E6F-2077CA664C0C}"/>
              </a:ext>
            </a:extLst>
          </p:cNvPr>
          <p:cNvGrpSpPr/>
          <p:nvPr/>
        </p:nvGrpSpPr>
        <p:grpSpPr>
          <a:xfrm>
            <a:off x="2711186" y="972942"/>
            <a:ext cx="5495993" cy="5885058"/>
            <a:chOff x="-115762" y="856327"/>
            <a:chExt cx="5495993" cy="588505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4A4727-49F6-894D-9B49-F9B8537E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F7AFE11-15E8-7647-B1B5-A12DABFDFE1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14C7E5-9F03-DD4A-B260-E399E3B50660}"/>
              </a:ext>
            </a:extLst>
          </p:cNvPr>
          <p:cNvGrpSpPr/>
          <p:nvPr/>
        </p:nvGrpSpPr>
        <p:grpSpPr>
          <a:xfrm>
            <a:off x="5438062" y="972942"/>
            <a:ext cx="5495993" cy="5885058"/>
            <a:chOff x="-115762" y="856327"/>
            <a:chExt cx="5495993" cy="58850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3A661-6DB5-834F-B1E5-E748BAF1F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6DB48AA-C6FC-0C47-A7D8-AB1C14183B6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c 33">
            <a:extLst>
              <a:ext uri="{FF2B5EF4-FFF2-40B4-BE49-F238E27FC236}">
                <a16:creationId xmlns:a16="http://schemas.microsoft.com/office/drawing/2014/main" id="{3E53A76F-106C-664C-A6E4-B89A8418F9BB}"/>
              </a:ext>
            </a:extLst>
          </p:cNvPr>
          <p:cNvSpPr/>
          <p:nvPr/>
        </p:nvSpPr>
        <p:spPr>
          <a:xfrm>
            <a:off x="8027692" y="4631988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59C25BF-B6EA-A98C-BE49-ABAA503B3CBB}"/>
              </a:ext>
            </a:extLst>
          </p:cNvPr>
          <p:cNvSpPr/>
          <p:nvPr/>
        </p:nvSpPr>
        <p:spPr>
          <a:xfrm>
            <a:off x="3154239" y="5170676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D052D3-3E8A-8BF6-04A1-BF21A9716D31}"/>
              </a:ext>
            </a:extLst>
          </p:cNvPr>
          <p:cNvSpPr/>
          <p:nvPr/>
        </p:nvSpPr>
        <p:spPr>
          <a:xfrm>
            <a:off x="5979127" y="5280359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67D574-7EDF-B102-9634-7B3C1F3B161B}"/>
              </a:ext>
            </a:extLst>
          </p:cNvPr>
          <p:cNvSpPr/>
          <p:nvPr/>
        </p:nvSpPr>
        <p:spPr>
          <a:xfrm>
            <a:off x="8720841" y="5293475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CB69C58-94C2-B51F-4E07-ED120994081B}"/>
              </a:ext>
            </a:extLst>
          </p:cNvPr>
          <p:cNvSpPr/>
          <p:nvPr/>
        </p:nvSpPr>
        <p:spPr>
          <a:xfrm>
            <a:off x="455515" y="4091389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39508FF-A35A-F151-7CEE-05E7EB79F582}"/>
              </a:ext>
            </a:extLst>
          </p:cNvPr>
          <p:cNvSpPr/>
          <p:nvPr/>
        </p:nvSpPr>
        <p:spPr>
          <a:xfrm>
            <a:off x="3124560" y="4142812"/>
            <a:ext cx="1881491" cy="911249"/>
          </a:xfrm>
          <a:prstGeom prst="roundRect">
            <a:avLst/>
          </a:prstGeom>
          <a:solidFill>
            <a:srgbClr val="00B05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BD1C778-3DBC-53AA-AA0C-BB2B703FA721}"/>
              </a:ext>
            </a:extLst>
          </p:cNvPr>
          <p:cNvSpPr/>
          <p:nvPr/>
        </p:nvSpPr>
        <p:spPr>
          <a:xfrm>
            <a:off x="502731" y="5154373"/>
            <a:ext cx="1787057" cy="911249"/>
          </a:xfrm>
          <a:prstGeom prst="roundRect">
            <a:avLst/>
          </a:prstGeom>
          <a:solidFill>
            <a:schemeClr val="accent1"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96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Fractional distillation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F97FC-690C-E84F-8378-5EC07B69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056" y="554540"/>
            <a:ext cx="5073101" cy="57716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871974B-6848-5146-ADD4-1299945C7F47}"/>
              </a:ext>
            </a:extLst>
          </p:cNvPr>
          <p:cNvGrpSpPr/>
          <p:nvPr/>
        </p:nvGrpSpPr>
        <p:grpSpPr>
          <a:xfrm>
            <a:off x="261083" y="554540"/>
            <a:ext cx="6089879" cy="6234959"/>
            <a:chOff x="5564337" y="323707"/>
            <a:chExt cx="6089879" cy="62349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63BC97-2C31-E84E-A417-FB51D2C4DC78}"/>
                </a:ext>
              </a:extLst>
            </p:cNvPr>
            <p:cNvGrpSpPr/>
            <p:nvPr/>
          </p:nvGrpSpPr>
          <p:grpSpPr>
            <a:xfrm>
              <a:off x="5564337" y="323707"/>
              <a:ext cx="6089879" cy="6234959"/>
              <a:chOff x="5650836" y="323707"/>
              <a:chExt cx="6089879" cy="6234959"/>
            </a:xfrm>
          </p:grpSpPr>
          <p:pic>
            <p:nvPicPr>
              <p:cNvPr id="1026" name="Picture 2" descr="Image result for image distillation apparatus">
                <a:extLst>
                  <a:ext uri="{FF2B5EF4-FFF2-40B4-BE49-F238E27FC236}">
                    <a16:creationId xmlns:a16="http://schemas.microsoft.com/office/drawing/2014/main" id="{66CA2667-F188-9D43-9D61-D6E470DEA3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85" y="323707"/>
                <a:ext cx="5157530" cy="623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2229CC70-5C40-1248-81A1-25D14E5F5810}"/>
                  </a:ext>
                </a:extLst>
              </p:cNvPr>
              <p:cNvCxnSpPr/>
              <p:nvPr/>
            </p:nvCxnSpPr>
            <p:spPr>
              <a:xfrm flipV="1">
                <a:off x="6445045" y="1177414"/>
                <a:ext cx="0" cy="271370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F8AEC-9A96-D246-8399-FEF2940C6A0F}"/>
                  </a:ext>
                </a:extLst>
              </p:cNvPr>
              <p:cNvSpPr txBox="1"/>
              <p:nvPr/>
            </p:nvSpPr>
            <p:spPr>
              <a:xfrm>
                <a:off x="5650836" y="3405960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hot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526465-8A2A-9444-B6C6-A19C6527EC0F}"/>
                  </a:ext>
                </a:extLst>
              </p:cNvPr>
              <p:cNvSpPr txBox="1"/>
              <p:nvPr/>
            </p:nvSpPr>
            <p:spPr>
              <a:xfrm>
                <a:off x="5650836" y="1449302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cold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E0F76D-3495-C543-A7B1-8E7B1BE50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t="9181" r="5411"/>
            <a:stretch/>
          </p:blipFill>
          <p:spPr>
            <a:xfrm>
              <a:off x="6834752" y="4564088"/>
              <a:ext cx="274228" cy="32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971381-B658-7A46-B448-551E9DCA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151" y="4138932"/>
              <a:ext cx="286829" cy="3183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06C1F-6AD1-1544-AC25-5346D880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297" y="2688335"/>
              <a:ext cx="361620" cy="386933"/>
            </a:xfrm>
            <a:prstGeom prst="rect">
              <a:avLst/>
            </a:prstGeom>
          </p:spPr>
        </p:pic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B191D440-978F-3D48-869F-7BED9B8008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54892" y="3428258"/>
              <a:ext cx="1049891" cy="37145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72546B5-EE7A-57C1-589F-0F31FA1E2564}"/>
              </a:ext>
            </a:extLst>
          </p:cNvPr>
          <p:cNvSpPr txBox="1"/>
          <p:nvPr/>
        </p:nvSpPr>
        <p:spPr>
          <a:xfrm>
            <a:off x="8994178" y="1934101"/>
            <a:ext cx="2142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vapor 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41823-E109-D068-D8B3-FEBFC3E8C493}"/>
              </a:ext>
            </a:extLst>
          </p:cNvPr>
          <p:cNvSpPr txBox="1"/>
          <p:nvPr/>
        </p:nvSpPr>
        <p:spPr>
          <a:xfrm>
            <a:off x="8982289" y="3891117"/>
            <a:ext cx="191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liquid composition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45FDF28-9A41-9453-A229-6D14512B7E52}"/>
              </a:ext>
            </a:extLst>
          </p:cNvPr>
          <p:cNvSpPr/>
          <p:nvPr/>
        </p:nvSpPr>
        <p:spPr>
          <a:xfrm>
            <a:off x="7447547" y="2334126"/>
            <a:ext cx="252664" cy="96318"/>
          </a:xfrm>
          <a:custGeom>
            <a:avLst/>
            <a:gdLst>
              <a:gd name="connsiteX0" fmla="*/ 0 w 252664"/>
              <a:gd name="connsiteY0" fmla="*/ 0 h 96318"/>
              <a:gd name="connsiteX1" fmla="*/ 156411 w 252664"/>
              <a:gd name="connsiteY1" fmla="*/ 72190 h 96318"/>
              <a:gd name="connsiteX2" fmla="*/ 252664 w 252664"/>
              <a:gd name="connsiteY2" fmla="*/ 96253 h 9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664" h="96318">
                <a:moveTo>
                  <a:pt x="0" y="0"/>
                </a:moveTo>
                <a:cubicBezTo>
                  <a:pt x="74178" y="37089"/>
                  <a:pt x="87868" y="47265"/>
                  <a:pt x="156411" y="72190"/>
                </a:cubicBezTo>
                <a:cubicBezTo>
                  <a:pt x="229560" y="98790"/>
                  <a:pt x="205338" y="96253"/>
                  <a:pt x="252664" y="96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04ECEBD-3F55-E96F-0210-23F880586598}"/>
              </a:ext>
            </a:extLst>
          </p:cNvPr>
          <p:cNvSpPr/>
          <p:nvPr/>
        </p:nvSpPr>
        <p:spPr>
          <a:xfrm>
            <a:off x="7435516" y="2334126"/>
            <a:ext cx="372979" cy="132380"/>
          </a:xfrm>
          <a:custGeom>
            <a:avLst/>
            <a:gdLst>
              <a:gd name="connsiteX0" fmla="*/ 0 w 372979"/>
              <a:gd name="connsiteY0" fmla="*/ 0 h 132380"/>
              <a:gd name="connsiteX1" fmla="*/ 84221 w 372979"/>
              <a:gd name="connsiteY1" fmla="*/ 48127 h 132380"/>
              <a:gd name="connsiteX2" fmla="*/ 120316 w 372979"/>
              <a:gd name="connsiteY2" fmla="*/ 60158 h 132380"/>
              <a:gd name="connsiteX3" fmla="*/ 156410 w 372979"/>
              <a:gd name="connsiteY3" fmla="*/ 84221 h 132380"/>
              <a:gd name="connsiteX4" fmla="*/ 252663 w 372979"/>
              <a:gd name="connsiteY4" fmla="*/ 108285 h 132380"/>
              <a:gd name="connsiteX5" fmla="*/ 372979 w 372979"/>
              <a:gd name="connsiteY5" fmla="*/ 132348 h 13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979" h="132380">
                <a:moveTo>
                  <a:pt x="0" y="0"/>
                </a:moveTo>
                <a:cubicBezTo>
                  <a:pt x="28074" y="16042"/>
                  <a:pt x="55301" y="33667"/>
                  <a:pt x="84221" y="48127"/>
                </a:cubicBezTo>
                <a:cubicBezTo>
                  <a:pt x="95565" y="53799"/>
                  <a:pt x="108972" y="54486"/>
                  <a:pt x="120316" y="60158"/>
                </a:cubicBezTo>
                <a:cubicBezTo>
                  <a:pt x="133249" y="66625"/>
                  <a:pt x="143477" y="77754"/>
                  <a:pt x="156410" y="84221"/>
                </a:cubicBezTo>
                <a:cubicBezTo>
                  <a:pt x="182697" y="97364"/>
                  <a:pt x="227166" y="102401"/>
                  <a:pt x="252663" y="108285"/>
                </a:cubicBezTo>
                <a:cubicBezTo>
                  <a:pt x="365365" y="134293"/>
                  <a:pt x="313742" y="132348"/>
                  <a:pt x="372979" y="1323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C4C5975-F505-3007-B237-862DFED4E121}"/>
              </a:ext>
            </a:extLst>
          </p:cNvPr>
          <p:cNvSpPr/>
          <p:nvPr/>
        </p:nvSpPr>
        <p:spPr>
          <a:xfrm>
            <a:off x="7447547" y="2322095"/>
            <a:ext cx="3874169" cy="1949116"/>
          </a:xfrm>
          <a:custGeom>
            <a:avLst/>
            <a:gdLst>
              <a:gd name="connsiteX0" fmla="*/ 0 w 3874169"/>
              <a:gd name="connsiteY0" fmla="*/ 0 h 1949116"/>
              <a:gd name="connsiteX1" fmla="*/ 481264 w 3874169"/>
              <a:gd name="connsiteY1" fmla="*/ 156410 h 1949116"/>
              <a:gd name="connsiteX2" fmla="*/ 493295 w 3874169"/>
              <a:gd name="connsiteY2" fmla="*/ 156410 h 1949116"/>
              <a:gd name="connsiteX3" fmla="*/ 902369 w 3874169"/>
              <a:gd name="connsiteY3" fmla="*/ 324852 h 1949116"/>
              <a:gd name="connsiteX4" fmla="*/ 1660358 w 3874169"/>
              <a:gd name="connsiteY4" fmla="*/ 685800 h 1949116"/>
              <a:gd name="connsiteX5" fmla="*/ 2237874 w 3874169"/>
              <a:gd name="connsiteY5" fmla="*/ 986589 h 1949116"/>
              <a:gd name="connsiteX6" fmla="*/ 2586790 w 3874169"/>
              <a:gd name="connsiteY6" fmla="*/ 1203158 h 1949116"/>
              <a:gd name="connsiteX7" fmla="*/ 2971800 w 3874169"/>
              <a:gd name="connsiteY7" fmla="*/ 1431758 h 1949116"/>
              <a:gd name="connsiteX8" fmla="*/ 3356811 w 3874169"/>
              <a:gd name="connsiteY8" fmla="*/ 1612231 h 1949116"/>
              <a:gd name="connsiteX9" fmla="*/ 3693695 w 3874169"/>
              <a:gd name="connsiteY9" fmla="*/ 1804737 h 1949116"/>
              <a:gd name="connsiteX10" fmla="*/ 3874169 w 3874169"/>
              <a:gd name="connsiteY10" fmla="*/ 1949116 h 1949116"/>
              <a:gd name="connsiteX11" fmla="*/ 3874169 w 3874169"/>
              <a:gd name="connsiteY11" fmla="*/ 1949116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4169" h="1949116">
                <a:moveTo>
                  <a:pt x="0" y="0"/>
                </a:moveTo>
                <a:lnTo>
                  <a:pt x="481264" y="156410"/>
                </a:lnTo>
                <a:cubicBezTo>
                  <a:pt x="563480" y="182478"/>
                  <a:pt x="423111" y="128336"/>
                  <a:pt x="493295" y="156410"/>
                </a:cubicBezTo>
                <a:cubicBezTo>
                  <a:pt x="563479" y="184484"/>
                  <a:pt x="707859" y="236620"/>
                  <a:pt x="902369" y="324852"/>
                </a:cubicBezTo>
                <a:cubicBezTo>
                  <a:pt x="1096879" y="413084"/>
                  <a:pt x="1437774" y="575511"/>
                  <a:pt x="1660358" y="685800"/>
                </a:cubicBezTo>
                <a:cubicBezTo>
                  <a:pt x="1882942" y="796089"/>
                  <a:pt x="2083469" y="900363"/>
                  <a:pt x="2237874" y="986589"/>
                </a:cubicBezTo>
                <a:cubicBezTo>
                  <a:pt x="2392279" y="1072815"/>
                  <a:pt x="2464469" y="1128963"/>
                  <a:pt x="2586790" y="1203158"/>
                </a:cubicBezTo>
                <a:cubicBezTo>
                  <a:pt x="2709111" y="1277353"/>
                  <a:pt x="2843463" y="1363579"/>
                  <a:pt x="2971800" y="1431758"/>
                </a:cubicBezTo>
                <a:cubicBezTo>
                  <a:pt x="3100137" y="1499937"/>
                  <a:pt x="3236495" y="1550068"/>
                  <a:pt x="3356811" y="1612231"/>
                </a:cubicBezTo>
                <a:cubicBezTo>
                  <a:pt x="3477127" y="1674394"/>
                  <a:pt x="3607469" y="1748590"/>
                  <a:pt x="3693695" y="1804737"/>
                </a:cubicBezTo>
                <a:cubicBezTo>
                  <a:pt x="3779921" y="1860884"/>
                  <a:pt x="3874169" y="1949116"/>
                  <a:pt x="3874169" y="1949116"/>
                </a:cubicBezTo>
                <a:lnTo>
                  <a:pt x="3874169" y="1949116"/>
                </a:lnTo>
              </a:path>
            </a:pathLst>
          </a:cu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65CF27-DEDD-96F6-6776-6A5164F3D496}"/>
              </a:ext>
            </a:extLst>
          </p:cNvPr>
          <p:cNvSpPr/>
          <p:nvPr/>
        </p:nvSpPr>
        <p:spPr>
          <a:xfrm>
            <a:off x="7447547" y="2334126"/>
            <a:ext cx="3862137" cy="2004371"/>
          </a:xfrm>
          <a:custGeom>
            <a:avLst/>
            <a:gdLst>
              <a:gd name="connsiteX0" fmla="*/ 0 w 3862137"/>
              <a:gd name="connsiteY0" fmla="*/ 0 h 2004371"/>
              <a:gd name="connsiteX1" fmla="*/ 252664 w 3862137"/>
              <a:gd name="connsiteY1" fmla="*/ 312821 h 2004371"/>
              <a:gd name="connsiteX2" fmla="*/ 517358 w 3862137"/>
              <a:gd name="connsiteY2" fmla="*/ 577516 h 2004371"/>
              <a:gd name="connsiteX3" fmla="*/ 830179 w 3862137"/>
              <a:gd name="connsiteY3" fmla="*/ 818148 h 2004371"/>
              <a:gd name="connsiteX4" fmla="*/ 1239253 w 3862137"/>
              <a:gd name="connsiteY4" fmla="*/ 1094874 h 2004371"/>
              <a:gd name="connsiteX5" fmla="*/ 1864895 w 3862137"/>
              <a:gd name="connsiteY5" fmla="*/ 1383632 h 2004371"/>
              <a:gd name="connsiteX6" fmla="*/ 2671011 w 3862137"/>
              <a:gd name="connsiteY6" fmla="*/ 1672390 h 2004371"/>
              <a:gd name="connsiteX7" fmla="*/ 3344779 w 3862137"/>
              <a:gd name="connsiteY7" fmla="*/ 1900990 h 2004371"/>
              <a:gd name="connsiteX8" fmla="*/ 3765885 w 3862137"/>
              <a:gd name="connsiteY8" fmla="*/ 1997242 h 2004371"/>
              <a:gd name="connsiteX9" fmla="*/ 3862137 w 3862137"/>
              <a:gd name="connsiteY9" fmla="*/ 1997242 h 2004371"/>
              <a:gd name="connsiteX10" fmla="*/ 3862137 w 3862137"/>
              <a:gd name="connsiteY10" fmla="*/ 1997242 h 200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2137" h="2004371">
                <a:moveTo>
                  <a:pt x="0" y="0"/>
                </a:moveTo>
                <a:cubicBezTo>
                  <a:pt x="83219" y="108284"/>
                  <a:pt x="166438" y="216568"/>
                  <a:pt x="252664" y="312821"/>
                </a:cubicBezTo>
                <a:cubicBezTo>
                  <a:pt x="338890" y="409074"/>
                  <a:pt x="421106" y="493295"/>
                  <a:pt x="517358" y="577516"/>
                </a:cubicBezTo>
                <a:cubicBezTo>
                  <a:pt x="613611" y="661737"/>
                  <a:pt x="709863" y="731922"/>
                  <a:pt x="830179" y="818148"/>
                </a:cubicBezTo>
                <a:cubicBezTo>
                  <a:pt x="950495" y="904374"/>
                  <a:pt x="1066800" y="1000627"/>
                  <a:pt x="1239253" y="1094874"/>
                </a:cubicBezTo>
                <a:cubicBezTo>
                  <a:pt x="1411706" y="1189121"/>
                  <a:pt x="1626269" y="1287379"/>
                  <a:pt x="1864895" y="1383632"/>
                </a:cubicBezTo>
                <a:cubicBezTo>
                  <a:pt x="2103521" y="1479885"/>
                  <a:pt x="2424364" y="1586164"/>
                  <a:pt x="2671011" y="1672390"/>
                </a:cubicBezTo>
                <a:cubicBezTo>
                  <a:pt x="2917658" y="1758616"/>
                  <a:pt x="3162300" y="1846848"/>
                  <a:pt x="3344779" y="1900990"/>
                </a:cubicBezTo>
                <a:cubicBezTo>
                  <a:pt x="3527258" y="1955132"/>
                  <a:pt x="3679659" y="1981200"/>
                  <a:pt x="3765885" y="1997242"/>
                </a:cubicBezTo>
                <a:cubicBezTo>
                  <a:pt x="3852111" y="2013284"/>
                  <a:pt x="3862137" y="1997242"/>
                  <a:pt x="3862137" y="1997242"/>
                </a:cubicBezTo>
                <a:lnTo>
                  <a:pt x="3862137" y="1997242"/>
                </a:lnTo>
              </a:path>
            </a:pathLst>
          </a:custGeom>
          <a:noFill/>
          <a:ln w="1016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Commercial-scale fractional distillation</a:t>
            </a:r>
          </a:p>
        </p:txBody>
      </p:sp>
      <p:pic>
        <p:nvPicPr>
          <p:cNvPr id="1030" name="Picture 6" descr="Image result for industrial fractionation distillation apparatus">
            <a:extLst>
              <a:ext uri="{FF2B5EF4-FFF2-40B4-BE49-F238E27FC236}">
                <a16:creationId xmlns:a16="http://schemas.microsoft.com/office/drawing/2014/main" id="{FF2AA14C-2D3B-314F-B080-01296293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853" y="610666"/>
            <a:ext cx="4283182" cy="56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laboratory distillation">
            <a:extLst>
              <a:ext uri="{FF2B5EF4-FFF2-40B4-BE49-F238E27FC236}">
                <a16:creationId xmlns:a16="http://schemas.microsoft.com/office/drawing/2014/main" id="{02CCDE9B-459F-0747-9B3D-2F14AEC2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926" y="1136038"/>
            <a:ext cx="3112331" cy="49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7465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95.6% EtOH/4.4% H</a:t>
            </a:r>
            <a:r>
              <a:rPr lang="en-US" sz="2400" b="1" baseline="-25000" dirty="0"/>
              <a:t>2</a:t>
            </a:r>
            <a:r>
              <a:rPr lang="en-US" sz="2400" b="1" dirty="0"/>
              <a:t>O azeotrope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9E5467EB-9E22-2847-A7BC-F1F1F8F1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57" y="1835685"/>
            <a:ext cx="5016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/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Low-boiling azeotrope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𝑡𝑂𝐻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blipFill>
                <a:blip r:embed="rId3"/>
                <a:stretch>
                  <a:fillRect l="-237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5DE76-76CC-AB99-4BCB-E376925E6584}"/>
              </a:ext>
            </a:extLst>
          </p:cNvPr>
          <p:cNvSpPr txBox="1"/>
          <p:nvPr/>
        </p:nvSpPr>
        <p:spPr>
          <a:xfrm>
            <a:off x="6640802" y="5902559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is  ethanol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AFB61-72C4-ECB9-EB66-78569B33415F}"/>
              </a:ext>
            </a:extLst>
          </p:cNvPr>
          <p:cNvSpPr txBox="1"/>
          <p:nvPr/>
        </p:nvSpPr>
        <p:spPr>
          <a:xfrm>
            <a:off x="3087475" y="5902558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is  water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91CA7A2-3871-0198-FBF2-5BA37875D05F}"/>
              </a:ext>
            </a:extLst>
          </p:cNvPr>
          <p:cNvSpPr/>
          <p:nvPr/>
        </p:nvSpPr>
        <p:spPr>
          <a:xfrm>
            <a:off x="3801979" y="2225842"/>
            <a:ext cx="3910263" cy="2192782"/>
          </a:xfrm>
          <a:custGeom>
            <a:avLst/>
            <a:gdLst>
              <a:gd name="connsiteX0" fmla="*/ 0 w 3910263"/>
              <a:gd name="connsiteY0" fmla="*/ 0 h 2192782"/>
              <a:gd name="connsiteX1" fmla="*/ 637674 w 3910263"/>
              <a:gd name="connsiteY1" fmla="*/ 348916 h 2192782"/>
              <a:gd name="connsiteX2" fmla="*/ 1082842 w 3910263"/>
              <a:gd name="connsiteY2" fmla="*/ 553453 h 2192782"/>
              <a:gd name="connsiteX3" fmla="*/ 1684421 w 3910263"/>
              <a:gd name="connsiteY3" fmla="*/ 914400 h 2192782"/>
              <a:gd name="connsiteX4" fmla="*/ 2213810 w 3910263"/>
              <a:gd name="connsiteY4" fmla="*/ 1239253 h 2192782"/>
              <a:gd name="connsiteX5" fmla="*/ 2719137 w 3910263"/>
              <a:gd name="connsiteY5" fmla="*/ 1576137 h 2192782"/>
              <a:gd name="connsiteX6" fmla="*/ 3188368 w 3910263"/>
              <a:gd name="connsiteY6" fmla="*/ 1925053 h 2192782"/>
              <a:gd name="connsiteX7" fmla="*/ 3501189 w 3910263"/>
              <a:gd name="connsiteY7" fmla="*/ 2165684 h 2192782"/>
              <a:gd name="connsiteX8" fmla="*/ 3513221 w 3910263"/>
              <a:gd name="connsiteY8" fmla="*/ 2177716 h 2192782"/>
              <a:gd name="connsiteX9" fmla="*/ 3537284 w 3910263"/>
              <a:gd name="connsiteY9" fmla="*/ 2081463 h 2192782"/>
              <a:gd name="connsiteX10" fmla="*/ 3585410 w 3910263"/>
              <a:gd name="connsiteY10" fmla="*/ 1973179 h 2192782"/>
              <a:gd name="connsiteX11" fmla="*/ 3669632 w 3910263"/>
              <a:gd name="connsiteY11" fmla="*/ 1840832 h 2192782"/>
              <a:gd name="connsiteX12" fmla="*/ 3777916 w 3910263"/>
              <a:gd name="connsiteY12" fmla="*/ 1792705 h 2192782"/>
              <a:gd name="connsiteX13" fmla="*/ 3910263 w 3910263"/>
              <a:gd name="connsiteY13" fmla="*/ 1744579 h 219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10263" h="2192782">
                <a:moveTo>
                  <a:pt x="0" y="0"/>
                </a:moveTo>
                <a:cubicBezTo>
                  <a:pt x="228600" y="128337"/>
                  <a:pt x="457200" y="256674"/>
                  <a:pt x="637674" y="348916"/>
                </a:cubicBezTo>
                <a:cubicBezTo>
                  <a:pt x="818148" y="441158"/>
                  <a:pt x="908384" y="459206"/>
                  <a:pt x="1082842" y="553453"/>
                </a:cubicBezTo>
                <a:cubicBezTo>
                  <a:pt x="1257300" y="647700"/>
                  <a:pt x="1684421" y="914400"/>
                  <a:pt x="1684421" y="914400"/>
                </a:cubicBezTo>
                <a:cubicBezTo>
                  <a:pt x="1872916" y="1028700"/>
                  <a:pt x="2041357" y="1128963"/>
                  <a:pt x="2213810" y="1239253"/>
                </a:cubicBezTo>
                <a:cubicBezTo>
                  <a:pt x="2386263" y="1349543"/>
                  <a:pt x="2556711" y="1461837"/>
                  <a:pt x="2719137" y="1576137"/>
                </a:cubicBezTo>
                <a:cubicBezTo>
                  <a:pt x="2881563" y="1690437"/>
                  <a:pt x="3058026" y="1826795"/>
                  <a:pt x="3188368" y="1925053"/>
                </a:cubicBezTo>
                <a:cubicBezTo>
                  <a:pt x="3318710" y="2023311"/>
                  <a:pt x="3501189" y="2165684"/>
                  <a:pt x="3501189" y="2165684"/>
                </a:cubicBezTo>
                <a:cubicBezTo>
                  <a:pt x="3555331" y="2207795"/>
                  <a:pt x="3507205" y="2191753"/>
                  <a:pt x="3513221" y="2177716"/>
                </a:cubicBezTo>
                <a:cubicBezTo>
                  <a:pt x="3519237" y="2163679"/>
                  <a:pt x="3525253" y="2115552"/>
                  <a:pt x="3537284" y="2081463"/>
                </a:cubicBezTo>
                <a:cubicBezTo>
                  <a:pt x="3549315" y="2047374"/>
                  <a:pt x="3563352" y="2013284"/>
                  <a:pt x="3585410" y="1973179"/>
                </a:cubicBezTo>
                <a:cubicBezTo>
                  <a:pt x="3607468" y="1933074"/>
                  <a:pt x="3637548" y="1870911"/>
                  <a:pt x="3669632" y="1840832"/>
                </a:cubicBezTo>
                <a:cubicBezTo>
                  <a:pt x="3701716" y="1810753"/>
                  <a:pt x="3737811" y="1808747"/>
                  <a:pt x="3777916" y="1792705"/>
                </a:cubicBezTo>
                <a:cubicBezTo>
                  <a:pt x="3818021" y="1776663"/>
                  <a:pt x="3864142" y="1760621"/>
                  <a:pt x="3910263" y="1744579"/>
                </a:cubicBez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A138403-6019-5E6B-E693-05CC7798AB98}"/>
              </a:ext>
            </a:extLst>
          </p:cNvPr>
          <p:cNvSpPr/>
          <p:nvPr/>
        </p:nvSpPr>
        <p:spPr>
          <a:xfrm>
            <a:off x="3838074" y="2286000"/>
            <a:ext cx="3866767" cy="2131594"/>
          </a:xfrm>
          <a:custGeom>
            <a:avLst/>
            <a:gdLst>
              <a:gd name="connsiteX0" fmla="*/ 0 w 3866767"/>
              <a:gd name="connsiteY0" fmla="*/ 0 h 2131594"/>
              <a:gd name="connsiteX1" fmla="*/ 372979 w 3866767"/>
              <a:gd name="connsiteY1" fmla="*/ 421105 h 2131594"/>
              <a:gd name="connsiteX2" fmla="*/ 733926 w 3866767"/>
              <a:gd name="connsiteY2" fmla="*/ 782053 h 2131594"/>
              <a:gd name="connsiteX3" fmla="*/ 1251284 w 3866767"/>
              <a:gd name="connsiteY3" fmla="*/ 1215189 h 2131594"/>
              <a:gd name="connsiteX4" fmla="*/ 1828800 w 3866767"/>
              <a:gd name="connsiteY4" fmla="*/ 1636295 h 2131594"/>
              <a:gd name="connsiteX5" fmla="*/ 2394284 w 3866767"/>
              <a:gd name="connsiteY5" fmla="*/ 1888958 h 2131594"/>
              <a:gd name="connsiteX6" fmla="*/ 3080084 w 3866767"/>
              <a:gd name="connsiteY6" fmla="*/ 2081463 h 2131594"/>
              <a:gd name="connsiteX7" fmla="*/ 3501189 w 3866767"/>
              <a:gd name="connsiteY7" fmla="*/ 2129589 h 2131594"/>
              <a:gd name="connsiteX8" fmla="*/ 3693694 w 3866767"/>
              <a:gd name="connsiteY8" fmla="*/ 2033337 h 2131594"/>
              <a:gd name="connsiteX9" fmla="*/ 3814010 w 3866767"/>
              <a:gd name="connsiteY9" fmla="*/ 1925053 h 2131594"/>
              <a:gd name="connsiteX10" fmla="*/ 3862137 w 3866767"/>
              <a:gd name="connsiteY10" fmla="*/ 1744579 h 2131594"/>
              <a:gd name="connsiteX11" fmla="*/ 3862137 w 3866767"/>
              <a:gd name="connsiteY11" fmla="*/ 1768642 h 213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6767" h="2131594">
                <a:moveTo>
                  <a:pt x="0" y="0"/>
                </a:moveTo>
                <a:cubicBezTo>
                  <a:pt x="125329" y="145381"/>
                  <a:pt x="250658" y="290763"/>
                  <a:pt x="372979" y="421105"/>
                </a:cubicBezTo>
                <a:cubicBezTo>
                  <a:pt x="495300" y="551447"/>
                  <a:pt x="587542" y="649706"/>
                  <a:pt x="733926" y="782053"/>
                </a:cubicBezTo>
                <a:cubicBezTo>
                  <a:pt x="880310" y="914400"/>
                  <a:pt x="1068805" y="1072815"/>
                  <a:pt x="1251284" y="1215189"/>
                </a:cubicBezTo>
                <a:cubicBezTo>
                  <a:pt x="1433763" y="1357563"/>
                  <a:pt x="1638300" y="1524000"/>
                  <a:pt x="1828800" y="1636295"/>
                </a:cubicBezTo>
                <a:cubicBezTo>
                  <a:pt x="2019300" y="1748590"/>
                  <a:pt x="2185737" y="1814763"/>
                  <a:pt x="2394284" y="1888958"/>
                </a:cubicBezTo>
                <a:cubicBezTo>
                  <a:pt x="2602831" y="1963153"/>
                  <a:pt x="2895600" y="2041358"/>
                  <a:pt x="3080084" y="2081463"/>
                </a:cubicBezTo>
                <a:cubicBezTo>
                  <a:pt x="3264568" y="2121568"/>
                  <a:pt x="3398921" y="2137610"/>
                  <a:pt x="3501189" y="2129589"/>
                </a:cubicBezTo>
                <a:cubicBezTo>
                  <a:pt x="3603457" y="2121568"/>
                  <a:pt x="3641557" y="2067426"/>
                  <a:pt x="3693694" y="2033337"/>
                </a:cubicBezTo>
                <a:cubicBezTo>
                  <a:pt x="3745831" y="1999248"/>
                  <a:pt x="3785936" y="1973179"/>
                  <a:pt x="3814010" y="1925053"/>
                </a:cubicBezTo>
                <a:cubicBezTo>
                  <a:pt x="3842084" y="1876927"/>
                  <a:pt x="3854116" y="1770647"/>
                  <a:pt x="3862137" y="1744579"/>
                </a:cubicBezTo>
                <a:cubicBezTo>
                  <a:pt x="3870158" y="1718511"/>
                  <a:pt x="3866147" y="1743576"/>
                  <a:pt x="3862137" y="1768642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2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149-59B7-1556-3C11-169CEC45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 below here</a:t>
            </a:r>
          </a:p>
        </p:txBody>
      </p:sp>
    </p:spTree>
    <p:extLst>
      <p:ext uri="{BB962C8B-B14F-4D97-AF65-F5344CB8AC3E}">
        <p14:creationId xmlns:p14="http://schemas.microsoft.com/office/powerpoint/2010/main" val="13517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439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Extras below here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74</cp:revision>
  <cp:lastPrinted>2018-11-19T15:56:13Z</cp:lastPrinted>
  <dcterms:created xsi:type="dcterms:W3CDTF">2018-09-17T04:21:57Z</dcterms:created>
  <dcterms:modified xsi:type="dcterms:W3CDTF">2023-12-04T04:44:19Z</dcterms:modified>
</cp:coreProperties>
</file>