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355" r:id="rId2"/>
    <p:sldId id="363" r:id="rId3"/>
    <p:sldId id="728" r:id="rId4"/>
    <p:sldId id="717" r:id="rId5"/>
    <p:sldId id="715" r:id="rId6"/>
    <p:sldId id="716" r:id="rId7"/>
    <p:sldId id="724" r:id="rId8"/>
    <p:sldId id="330" r:id="rId9"/>
    <p:sldId id="721" r:id="rId10"/>
    <p:sldId id="720" r:id="rId11"/>
    <p:sldId id="332" r:id="rId12"/>
    <p:sldId id="297" r:id="rId13"/>
    <p:sldId id="293" r:id="rId14"/>
    <p:sldId id="324" r:id="rId15"/>
    <p:sldId id="343" r:id="rId16"/>
    <p:sldId id="727" r:id="rId17"/>
    <p:sldId id="366" r:id="rId18"/>
    <p:sldId id="726" r:id="rId19"/>
    <p:sldId id="311" r:id="rId20"/>
    <p:sldId id="407" r:id="rId21"/>
    <p:sldId id="72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93"/>
    <p:restoredTop sz="95964"/>
  </p:normalViewPr>
  <p:slideViewPr>
    <p:cSldViewPr snapToGrid="0" snapToObjects="1">
      <p:cViewPr varScale="1">
        <p:scale>
          <a:sx n="112" d="100"/>
          <a:sy n="112" d="100"/>
        </p:scale>
        <p:origin x="10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D648C-D522-E446-B263-F7613E315E6B}" type="datetimeFigureOut">
              <a:rPr lang="en-US" smtClean="0"/>
              <a:t>12/5/23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4F8E1-D078-1143-9A1A-657540FB87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63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10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69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4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1E1B-3D18-1F4F-AADF-FB00454DEB0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36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1E1B-3D18-1F4F-AADF-FB00454DEB0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3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88E28-05EB-634D-B6E7-E4FC02755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F0512-CC4B-754A-9E36-E42860C69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F7F6B-79E2-C443-89E6-27BC1955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0722-873C-0E49-BC0B-6841F0ED0D60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E0440-E6DD-654C-90A7-FDCBDA62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D3D4F-FF1C-8E40-A5A7-5077DB017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7C59-9C12-204D-BECD-5F9B97D0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3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EB12E-D443-1B43-82C5-2D214361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07098-BF71-934D-A385-A1B4F99B5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38283-BAD0-7646-A07B-6561B8714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0722-873C-0E49-BC0B-6841F0ED0D60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452D7-2A52-E74E-A31B-2803E8FA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99D3D-7FA2-5A42-BEF5-ED1692F2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7C59-9C12-204D-BECD-5F9B97D0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8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520557-F9CF-544D-88F2-3F8758E6B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BA0D8-CDA9-A046-B642-F4D8893EB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CE987-7800-4D43-B0BC-28E9EC98A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0722-873C-0E49-BC0B-6841F0ED0D60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2C3FC-F910-8344-9D50-5E7F4D7C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313F8-12B3-154F-95EA-3EC02290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7C59-9C12-204D-BECD-5F9B97D0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7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3830B-F095-BE4E-908B-6665DB1E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AD960-8A50-D74E-996A-F9499775D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A99BB-0965-3B4A-9A83-3AE6057B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0722-873C-0E49-BC0B-6841F0ED0D60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AFF93-3EF1-FF40-A3D7-E7FA326A0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878A3-CF0D-6841-B43D-7A6EADC8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7C59-9C12-204D-BECD-5F9B97D0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450E8-50BB-B84F-9DB1-BDAC1C725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396A4-FBC8-2F4A-86FC-F68B6A625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2A087-FBE8-7D48-91AC-5EF386CD3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0722-873C-0E49-BC0B-6841F0ED0D60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DFE11-9082-2F4D-A728-5912BA8E2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89AB8-774C-F64F-B1D3-9954A639E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7C59-9C12-204D-BECD-5F9B97D0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5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2F91D-6478-3044-8505-97D4C5D1A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41E39-FB5E-D142-BCCE-94B5021FF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49021-DFAE-654F-B334-0C9670BCC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CFEAE-23AC-B046-9DA7-F49E2662C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0722-873C-0E49-BC0B-6841F0ED0D60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7C5D2-148E-8F41-8C24-0166D55BE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C4854-2F10-754F-A8E3-9F41F0F5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7C59-9C12-204D-BECD-5F9B97D0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2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7692C-45BE-A644-9DF7-F043F0607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23514-DFE6-1A49-9B30-74AEDAE0F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BBCB6-6D51-CC43-B3F7-7B7FF7731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ECC671-DD98-154C-A495-F6D97598E5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24BB7-5236-464A-B2A4-9891E8F34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36FAE9-EA9B-C94D-89CF-49FE1D84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0722-873C-0E49-BC0B-6841F0ED0D60}" type="datetimeFigureOut">
              <a:rPr lang="en-US" smtClean="0"/>
              <a:t>12/5/23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E3898-DE8E-004F-91FD-E39EC14CC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A213A5-20AE-4E4E-B737-A21FD86F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7C59-9C12-204D-BECD-5F9B97D0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8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8E8D-B5AC-184C-8595-9691516A1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201C5-8463-1D48-8AE4-158785AF7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0722-873C-0E49-BC0B-6841F0ED0D60}" type="datetimeFigureOut">
              <a:rPr lang="en-US" smtClean="0"/>
              <a:t>12/5/23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EB942E-4457-814D-968A-2620594F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86BFC-229B-3D41-B157-74F4D8ED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7C59-9C12-204D-BECD-5F9B97D0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7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7C1E7A-6659-E04A-801D-05B63C2E1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0722-873C-0E49-BC0B-6841F0ED0D60}" type="datetimeFigureOut">
              <a:rPr lang="en-US" smtClean="0"/>
              <a:t>12/5/23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2E59FE-A0A5-8347-B17D-59BAD96A6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DDA1F-54B4-F246-A749-97C3F0078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7C59-9C12-204D-BECD-5F9B97D0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2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11835-32FC-2446-9BBD-514AE23FE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4A158-8421-F84E-A42E-6DE40ABBB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DAF95-4B54-944F-B3AC-2FEDB1393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2AF4B-6443-5E4B-B43A-15F4B869B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0722-873C-0E49-BC0B-6841F0ED0D60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005FD-4479-7A4A-8661-E325EF662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43680-2F00-8E46-9200-2CD256E9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7C59-9C12-204D-BECD-5F9B97D0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8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357D4-760E-A144-9A68-832F0968E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26AD51-2AF9-B640-A98D-EFB3AEF37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97674-CEC5-0A40-AA8B-C78E94CAA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9DE8F-57EA-644E-8C17-BE5B99AC9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00722-873C-0E49-BC0B-6841F0ED0D60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919E4-643F-CB45-A637-889CFB371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3CE42-0164-F74B-8E31-02DE83650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7C59-9C12-204D-BECD-5F9B97D0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3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54BB82-71B0-5E47-B43F-E62C88BF9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27179-3ED3-7B4C-8F64-583260995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03E0D-6A47-2741-8080-3B37A5D9A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00722-873C-0E49-BC0B-6841F0ED0D60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D3F50-5B98-724C-A7C3-60F1C78C2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3EE31-7789-1D45-A0D7-FBB6A3E3F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17C59-9C12-204D-BECD-5F9B97D01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23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0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0" y="0"/>
                <a:ext cx="11527184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Across weeks –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as a thermodynamic surface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1527184" cy="461665"/>
              </a:xfrm>
              <a:prstGeom prst="rect">
                <a:avLst/>
              </a:prstGeom>
              <a:blipFill>
                <a:blip r:embed="rId2"/>
                <a:stretch>
                  <a:fillRect l="-88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8AE349-0593-D249-AB13-C294A3890C86}"/>
                  </a:ext>
                </a:extLst>
              </p:cNvPr>
              <p:cNvSpPr txBox="1"/>
              <p:nvPr/>
            </p:nvSpPr>
            <p:spPr>
              <a:xfrm>
                <a:off x="584407" y="5614695"/>
                <a:ext cx="43521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𝒅𝑯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𝒅𝑻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8AE349-0593-D249-AB13-C294A3890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07" y="5614695"/>
                <a:ext cx="4352169" cy="461665"/>
              </a:xfrm>
              <a:prstGeom prst="rect">
                <a:avLst/>
              </a:prstGeom>
              <a:blipFill>
                <a:blip r:embed="rId3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482884-EA66-E545-ABD0-9C8B7258130C}"/>
                  </a:ext>
                </a:extLst>
              </p:cNvPr>
              <p:cNvSpPr txBox="1"/>
              <p:nvPr/>
            </p:nvSpPr>
            <p:spPr>
              <a:xfrm>
                <a:off x="6657391" y="1143805"/>
                <a:ext cx="4869792" cy="4397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Which formula could explain the “twist” evident here?</a:t>
                </a:r>
              </a:p>
              <a:p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482884-EA66-E545-ABD0-9C8B72581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391" y="1143805"/>
                <a:ext cx="4869792" cy="4397614"/>
              </a:xfrm>
              <a:prstGeom prst="rect">
                <a:avLst/>
              </a:prstGeom>
              <a:blipFill>
                <a:blip r:embed="rId5"/>
                <a:stretch>
                  <a:fillRect l="-2083" t="-1153" b="-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1B10E18F-A7A2-4F93-C357-047231231E46}"/>
              </a:ext>
            </a:extLst>
          </p:cNvPr>
          <p:cNvGrpSpPr/>
          <p:nvPr/>
        </p:nvGrpSpPr>
        <p:grpSpPr>
          <a:xfrm>
            <a:off x="404553" y="531167"/>
            <a:ext cx="5821887" cy="4704760"/>
            <a:chOff x="404553" y="531167"/>
            <a:chExt cx="5821887" cy="470476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86B4EE4-FCFE-7B17-42B1-224F50E5EB02}"/>
                </a:ext>
              </a:extLst>
            </p:cNvPr>
            <p:cNvGrpSpPr/>
            <p:nvPr/>
          </p:nvGrpSpPr>
          <p:grpSpPr>
            <a:xfrm>
              <a:off x="404553" y="531167"/>
              <a:ext cx="5821887" cy="4704760"/>
              <a:chOff x="404553" y="531167"/>
              <a:chExt cx="5821887" cy="4704760"/>
            </a:xfrm>
          </p:grpSpPr>
          <p:pic>
            <p:nvPicPr>
              <p:cNvPr id="7172" name="Picture 4">
                <a:extLst>
                  <a:ext uri="{FF2B5EF4-FFF2-40B4-BE49-F238E27FC236}">
                    <a16:creationId xmlns:a16="http://schemas.microsoft.com/office/drawing/2014/main" id="{1F1C3ED5-1F15-5AC6-FDC6-E71543C683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626" t="20287" r="17045" b="11111"/>
              <a:stretch/>
            </p:blipFill>
            <p:spPr bwMode="auto">
              <a:xfrm>
                <a:off x="404553" y="531167"/>
                <a:ext cx="5691447" cy="4704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B3B832F-BF3C-BD41-8324-0F857F98E139}"/>
                  </a:ext>
                </a:extLst>
              </p:cNvPr>
              <p:cNvGrpSpPr/>
              <p:nvPr/>
            </p:nvGrpSpPr>
            <p:grpSpPr>
              <a:xfrm>
                <a:off x="584407" y="3969755"/>
                <a:ext cx="5642033" cy="485418"/>
                <a:chOff x="3967165" y="4034915"/>
                <a:chExt cx="5642033" cy="485418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E806882-3A0D-6A45-A59C-0DFFEDA95745}"/>
                    </a:ext>
                  </a:extLst>
                </p:cNvPr>
                <p:cNvSpPr txBox="1"/>
                <p:nvPr/>
              </p:nvSpPr>
              <p:spPr>
                <a:xfrm rot="20887029">
                  <a:off x="7471788" y="4151001"/>
                  <a:ext cx="21374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T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1CAD908-1793-3448-8976-0DFA73CE5F3D}"/>
                    </a:ext>
                  </a:extLst>
                </p:cNvPr>
                <p:cNvSpPr txBox="1"/>
                <p:nvPr/>
              </p:nvSpPr>
              <p:spPr>
                <a:xfrm>
                  <a:off x="3967165" y="4034915"/>
                  <a:ext cx="3301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P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5B6A561E-F836-EA16-9F6F-923CB3AC9DCD}"/>
                    </a:ext>
                  </a:extLst>
                </p:cNvPr>
                <p:cNvSpPr txBox="1"/>
                <p:nvPr/>
              </p:nvSpPr>
              <p:spPr>
                <a:xfrm>
                  <a:off x="1692463" y="1081998"/>
                  <a:ext cx="62967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5B6A561E-F836-EA16-9F6F-923CB3AC9D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463" y="1081998"/>
                  <a:ext cx="629674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25942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-12719"/>
            <a:ext cx="839449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Week 7 – The adiabatic J-T experiment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CFF312-85CF-3140-B76B-4E107CED91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943"/>
          <a:stretch/>
        </p:blipFill>
        <p:spPr>
          <a:xfrm>
            <a:off x="6259144" y="887557"/>
            <a:ext cx="3475828" cy="21323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238813-6186-1044-9C81-F470C194ED35}"/>
                  </a:ext>
                </a:extLst>
              </p:cNvPr>
              <p:cNvSpPr txBox="1"/>
              <p:nvPr/>
            </p:nvSpPr>
            <p:spPr>
              <a:xfrm>
                <a:off x="6259144" y="3268902"/>
                <a:ext cx="521650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We used the temperature of the gas coming out of the tank to calculate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, which we equated to   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238813-6186-1044-9C81-F470C194E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144" y="3268902"/>
                <a:ext cx="5216501" cy="1200329"/>
              </a:xfrm>
              <a:prstGeom prst="rect">
                <a:avLst/>
              </a:prstGeom>
              <a:blipFill>
                <a:blip r:embed="rId3"/>
                <a:stretch>
                  <a:fillRect l="-1699" t="-4211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848477-8755-4842-89E6-A85A34F7B368}"/>
                  </a:ext>
                </a:extLst>
              </p:cNvPr>
              <p:cNvSpPr txBox="1"/>
              <p:nvPr/>
            </p:nvSpPr>
            <p:spPr>
              <a:xfrm>
                <a:off x="6987061" y="4612220"/>
                <a:ext cx="2417240" cy="18947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848477-8755-4842-89E6-A85A34F7B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061" y="4612220"/>
                <a:ext cx="2417240" cy="1894749"/>
              </a:xfrm>
              <a:prstGeom prst="rect">
                <a:avLst/>
              </a:prstGeom>
              <a:blipFill>
                <a:blip r:embed="rId4"/>
                <a:stretch>
                  <a:fillRect l="-4188" b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1F9EA58-420A-93AD-F8A0-926E752ECBCB}"/>
              </a:ext>
            </a:extLst>
          </p:cNvPr>
          <p:cNvSpPr txBox="1"/>
          <p:nvPr/>
        </p:nvSpPr>
        <p:spPr>
          <a:xfrm>
            <a:off x="2007300" y="1542246"/>
            <a:ext cx="2137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183E00-ABC2-C919-A6A3-42C819508A35}"/>
              </a:ext>
            </a:extLst>
          </p:cNvPr>
          <p:cNvGrpSpPr/>
          <p:nvPr/>
        </p:nvGrpSpPr>
        <p:grpSpPr>
          <a:xfrm>
            <a:off x="404553" y="531167"/>
            <a:ext cx="5821887" cy="4704760"/>
            <a:chOff x="404553" y="531167"/>
            <a:chExt cx="5821887" cy="470476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BF0F993-7D9A-213D-504A-06068A85D3CF}"/>
                </a:ext>
              </a:extLst>
            </p:cNvPr>
            <p:cNvGrpSpPr/>
            <p:nvPr/>
          </p:nvGrpSpPr>
          <p:grpSpPr>
            <a:xfrm>
              <a:off x="404553" y="531167"/>
              <a:ext cx="5821887" cy="4704760"/>
              <a:chOff x="404553" y="531167"/>
              <a:chExt cx="5821887" cy="4704760"/>
            </a:xfrm>
          </p:grpSpPr>
          <p:pic>
            <p:nvPicPr>
              <p:cNvPr id="8" name="Picture 4">
                <a:extLst>
                  <a:ext uri="{FF2B5EF4-FFF2-40B4-BE49-F238E27FC236}">
                    <a16:creationId xmlns:a16="http://schemas.microsoft.com/office/drawing/2014/main" id="{83B3425C-3F6A-44E2-1A15-3E0113906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626" t="20287" r="17045" b="11111"/>
              <a:stretch/>
            </p:blipFill>
            <p:spPr bwMode="auto">
              <a:xfrm>
                <a:off x="404553" y="531167"/>
                <a:ext cx="5691447" cy="4704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6BE8286C-75E8-99DE-3C78-C7D3BC9B5E93}"/>
                  </a:ext>
                </a:extLst>
              </p:cNvPr>
              <p:cNvGrpSpPr/>
              <p:nvPr/>
            </p:nvGrpSpPr>
            <p:grpSpPr>
              <a:xfrm>
                <a:off x="584407" y="3969755"/>
                <a:ext cx="5642033" cy="485418"/>
                <a:chOff x="3967165" y="4034915"/>
                <a:chExt cx="5642033" cy="485418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6D6C7BD-C04D-A668-8310-4ED5D244BA99}"/>
                    </a:ext>
                  </a:extLst>
                </p:cNvPr>
                <p:cNvSpPr txBox="1"/>
                <p:nvPr/>
              </p:nvSpPr>
              <p:spPr>
                <a:xfrm rot="20887029">
                  <a:off x="7471788" y="4151001"/>
                  <a:ext cx="21374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T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BB7680B-BCB3-9835-B2BB-84FF9EDE30CE}"/>
                    </a:ext>
                  </a:extLst>
                </p:cNvPr>
                <p:cNvSpPr txBox="1"/>
                <p:nvPr/>
              </p:nvSpPr>
              <p:spPr>
                <a:xfrm>
                  <a:off x="3967165" y="4034915"/>
                  <a:ext cx="3301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P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FAE06D7-00EC-3A05-82B5-602F9DCF17AF}"/>
                    </a:ext>
                  </a:extLst>
                </p:cNvPr>
                <p:cNvSpPr txBox="1"/>
                <p:nvPr/>
              </p:nvSpPr>
              <p:spPr>
                <a:xfrm>
                  <a:off x="1692463" y="1081998"/>
                  <a:ext cx="62967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FAE06D7-00EC-3A05-82B5-602F9DCF1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463" y="1081998"/>
                  <a:ext cx="629674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84156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8491C5C1-5FE0-A24D-BAE7-974AEBDF9CE1}"/>
              </a:ext>
            </a:extLst>
          </p:cNvPr>
          <p:cNvGrpSpPr/>
          <p:nvPr/>
        </p:nvGrpSpPr>
        <p:grpSpPr>
          <a:xfrm>
            <a:off x="1387792" y="720166"/>
            <a:ext cx="2894018" cy="2532599"/>
            <a:chOff x="1169015" y="1868552"/>
            <a:chExt cx="3203020" cy="330613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5542074-D6C8-0244-825B-5AE5271620EF}"/>
                </a:ext>
              </a:extLst>
            </p:cNvPr>
            <p:cNvGrpSpPr/>
            <p:nvPr/>
          </p:nvGrpSpPr>
          <p:grpSpPr>
            <a:xfrm>
              <a:off x="1169015" y="1868557"/>
              <a:ext cx="976808" cy="3295547"/>
              <a:chOff x="433910" y="1868557"/>
              <a:chExt cx="976808" cy="3295547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01911386-6185-4249-A23B-8594806CC756}"/>
                  </a:ext>
                </a:extLst>
              </p:cNvPr>
              <p:cNvGrpSpPr/>
              <p:nvPr/>
            </p:nvGrpSpPr>
            <p:grpSpPr>
              <a:xfrm>
                <a:off x="433910" y="1868557"/>
                <a:ext cx="793020" cy="3295547"/>
                <a:chOff x="2470530" y="1868557"/>
                <a:chExt cx="793020" cy="3295547"/>
              </a:xfrm>
            </p:grpSpPr>
            <p:sp>
              <p:nvSpPr>
                <p:cNvPr id="41" name="Can 40">
                  <a:extLst>
                    <a:ext uri="{FF2B5EF4-FFF2-40B4-BE49-F238E27FC236}">
                      <a16:creationId xmlns:a16="http://schemas.microsoft.com/office/drawing/2014/main" id="{D8BC20EF-9849-F14A-8DE5-3EC783CA1ADB}"/>
                    </a:ext>
                  </a:extLst>
                </p:cNvPr>
                <p:cNvSpPr/>
                <p:nvPr/>
              </p:nvSpPr>
              <p:spPr>
                <a:xfrm>
                  <a:off x="2470530" y="2820880"/>
                  <a:ext cx="793020" cy="438571"/>
                </a:xfrm>
                <a:prstGeom prst="can">
                  <a:avLst>
                    <a:gd name="adj" fmla="val 38571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Can 41">
                  <a:extLst>
                    <a:ext uri="{FF2B5EF4-FFF2-40B4-BE49-F238E27FC236}">
                      <a16:creationId xmlns:a16="http://schemas.microsoft.com/office/drawing/2014/main" id="{E0B74EF6-AA60-1548-8E51-924FF3DB5E7A}"/>
                    </a:ext>
                  </a:extLst>
                </p:cNvPr>
                <p:cNvSpPr/>
                <p:nvPr/>
              </p:nvSpPr>
              <p:spPr>
                <a:xfrm>
                  <a:off x="2470530" y="1868557"/>
                  <a:ext cx="793020" cy="3295547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Down Arrow 42">
                  <a:extLst>
                    <a:ext uri="{FF2B5EF4-FFF2-40B4-BE49-F238E27FC236}">
                      <a16:creationId xmlns:a16="http://schemas.microsoft.com/office/drawing/2014/main" id="{954ED917-8D26-1741-9588-A1FE42BE0AB1}"/>
                    </a:ext>
                  </a:extLst>
                </p:cNvPr>
                <p:cNvSpPr/>
                <p:nvPr/>
              </p:nvSpPr>
              <p:spPr>
                <a:xfrm>
                  <a:off x="2771028" y="2649695"/>
                  <a:ext cx="212242" cy="263249"/>
                </a:xfrm>
                <a:prstGeom prst="down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1E4740E-BCB7-5E43-A28B-5B59F46F9DB7}"/>
                  </a:ext>
                </a:extLst>
              </p:cNvPr>
              <p:cNvSpPr txBox="1"/>
              <p:nvPr/>
            </p:nvSpPr>
            <p:spPr>
              <a:xfrm>
                <a:off x="482581" y="3865267"/>
                <a:ext cx="928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gas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CF6FE2B-C1F6-C94E-B0A3-8FA2CDB5C689}"/>
                </a:ext>
              </a:extLst>
            </p:cNvPr>
            <p:cNvGrpSpPr/>
            <p:nvPr/>
          </p:nvGrpSpPr>
          <p:grpSpPr>
            <a:xfrm>
              <a:off x="2298294" y="1868552"/>
              <a:ext cx="1071912" cy="3295547"/>
              <a:chOff x="1597695" y="1868552"/>
              <a:chExt cx="1071912" cy="3295547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E0E91AE3-B784-E74C-8677-12FF5F2A2644}"/>
                  </a:ext>
                </a:extLst>
              </p:cNvPr>
              <p:cNvGrpSpPr/>
              <p:nvPr/>
            </p:nvGrpSpPr>
            <p:grpSpPr>
              <a:xfrm>
                <a:off x="1597695" y="1868552"/>
                <a:ext cx="1071912" cy="3295547"/>
                <a:chOff x="433910" y="1868557"/>
                <a:chExt cx="1071912" cy="3295547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8A5387BA-5BCC-3047-95AB-E0646468A367}"/>
                    </a:ext>
                  </a:extLst>
                </p:cNvPr>
                <p:cNvGrpSpPr/>
                <p:nvPr/>
              </p:nvGrpSpPr>
              <p:grpSpPr>
                <a:xfrm>
                  <a:off x="433910" y="1868557"/>
                  <a:ext cx="793020" cy="3295547"/>
                  <a:chOff x="2470530" y="1868557"/>
                  <a:chExt cx="793020" cy="3295547"/>
                </a:xfrm>
              </p:grpSpPr>
              <p:sp>
                <p:nvSpPr>
                  <p:cNvPr id="50" name="Can 49">
                    <a:extLst>
                      <a:ext uri="{FF2B5EF4-FFF2-40B4-BE49-F238E27FC236}">
                        <a16:creationId xmlns:a16="http://schemas.microsoft.com/office/drawing/2014/main" id="{807EE12B-0072-3445-9401-8DC0FF07F137}"/>
                      </a:ext>
                    </a:extLst>
                  </p:cNvPr>
                  <p:cNvSpPr/>
                  <p:nvPr/>
                </p:nvSpPr>
                <p:spPr>
                  <a:xfrm>
                    <a:off x="2470530" y="3319646"/>
                    <a:ext cx="793020" cy="438571"/>
                  </a:xfrm>
                  <a:prstGeom prst="can">
                    <a:avLst>
                      <a:gd name="adj" fmla="val 38571"/>
                    </a:avLst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Can 50">
                    <a:extLst>
                      <a:ext uri="{FF2B5EF4-FFF2-40B4-BE49-F238E27FC236}">
                        <a16:creationId xmlns:a16="http://schemas.microsoft.com/office/drawing/2014/main" id="{34D9E0EB-C56F-254F-9E8E-4B31CE8100CE}"/>
                      </a:ext>
                    </a:extLst>
                  </p:cNvPr>
                  <p:cNvSpPr/>
                  <p:nvPr/>
                </p:nvSpPr>
                <p:spPr>
                  <a:xfrm>
                    <a:off x="2470530" y="1868557"/>
                    <a:ext cx="793020" cy="3295547"/>
                  </a:xfrm>
                  <a:prstGeom prst="can">
                    <a:avLst>
                      <a:gd name="adj" fmla="val 15499"/>
                    </a:avLst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Down Arrow 51">
                    <a:extLst>
                      <a:ext uri="{FF2B5EF4-FFF2-40B4-BE49-F238E27FC236}">
                        <a16:creationId xmlns:a16="http://schemas.microsoft.com/office/drawing/2014/main" id="{C419BA67-6910-B648-8B2A-1978CD1D3411}"/>
                      </a:ext>
                    </a:extLst>
                  </p:cNvPr>
                  <p:cNvSpPr/>
                  <p:nvPr/>
                </p:nvSpPr>
                <p:spPr>
                  <a:xfrm>
                    <a:off x="2771028" y="3148461"/>
                    <a:ext cx="212242" cy="263249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076594B-8289-824E-9286-16EC3FDC7D6C}"/>
                    </a:ext>
                  </a:extLst>
                </p:cNvPr>
                <p:cNvSpPr txBox="1"/>
                <p:nvPr/>
              </p:nvSpPr>
              <p:spPr>
                <a:xfrm>
                  <a:off x="577685" y="4043789"/>
                  <a:ext cx="9281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gas</a:t>
                  </a: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DDF5D38-3FB2-8A4A-A01A-F631016E39C5}"/>
                  </a:ext>
                </a:extLst>
              </p:cNvPr>
              <p:cNvSpPr txBox="1"/>
              <p:nvPr/>
            </p:nvSpPr>
            <p:spPr>
              <a:xfrm>
                <a:off x="1598356" y="4738420"/>
                <a:ext cx="928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liquid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09B4E2E-F18F-A740-A6D0-916CBE15CB1F}"/>
                </a:ext>
              </a:extLst>
            </p:cNvPr>
            <p:cNvGrpSpPr/>
            <p:nvPr/>
          </p:nvGrpSpPr>
          <p:grpSpPr>
            <a:xfrm>
              <a:off x="3435185" y="1868552"/>
              <a:ext cx="936850" cy="3306132"/>
              <a:chOff x="1597695" y="1868552"/>
              <a:chExt cx="936850" cy="3306132"/>
            </a:xfrm>
          </p:grpSpPr>
          <p:sp>
            <p:nvSpPr>
              <p:cNvPr id="59" name="Can 58">
                <a:extLst>
                  <a:ext uri="{FF2B5EF4-FFF2-40B4-BE49-F238E27FC236}">
                    <a16:creationId xmlns:a16="http://schemas.microsoft.com/office/drawing/2014/main" id="{25FA3EAF-8C67-8D4D-B0ED-16619379E3C3}"/>
                  </a:ext>
                </a:extLst>
              </p:cNvPr>
              <p:cNvSpPr/>
              <p:nvPr/>
            </p:nvSpPr>
            <p:spPr>
              <a:xfrm>
                <a:off x="1598006" y="4469430"/>
                <a:ext cx="793020" cy="705254"/>
              </a:xfrm>
              <a:prstGeom prst="can">
                <a:avLst>
                  <a:gd name="adj" fmla="val 25860"/>
                </a:avLst>
              </a:prstGeom>
              <a:solidFill>
                <a:schemeClr val="accent1">
                  <a:alpha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569154AE-69FA-1349-BA04-58148B656F2F}"/>
                  </a:ext>
                </a:extLst>
              </p:cNvPr>
              <p:cNvGrpSpPr/>
              <p:nvPr/>
            </p:nvGrpSpPr>
            <p:grpSpPr>
              <a:xfrm>
                <a:off x="1597695" y="1868552"/>
                <a:ext cx="793020" cy="3295547"/>
                <a:chOff x="2470530" y="1868557"/>
                <a:chExt cx="793020" cy="3295547"/>
              </a:xfrm>
            </p:grpSpPr>
            <p:sp>
              <p:nvSpPr>
                <p:cNvPr id="62" name="Can 61">
                  <a:extLst>
                    <a:ext uri="{FF2B5EF4-FFF2-40B4-BE49-F238E27FC236}">
                      <a16:creationId xmlns:a16="http://schemas.microsoft.com/office/drawing/2014/main" id="{B8623419-5583-A84E-AF22-AFA5DEAF8B00}"/>
                    </a:ext>
                  </a:extLst>
                </p:cNvPr>
                <p:cNvSpPr/>
                <p:nvPr/>
              </p:nvSpPr>
              <p:spPr>
                <a:xfrm>
                  <a:off x="2470530" y="4212042"/>
                  <a:ext cx="793020" cy="438571"/>
                </a:xfrm>
                <a:prstGeom prst="can">
                  <a:avLst>
                    <a:gd name="adj" fmla="val 38571"/>
                  </a:avLst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Can 62">
                  <a:extLst>
                    <a:ext uri="{FF2B5EF4-FFF2-40B4-BE49-F238E27FC236}">
                      <a16:creationId xmlns:a16="http://schemas.microsoft.com/office/drawing/2014/main" id="{216987FE-4162-7A4D-9982-7B1540BEA528}"/>
                    </a:ext>
                  </a:extLst>
                </p:cNvPr>
                <p:cNvSpPr/>
                <p:nvPr/>
              </p:nvSpPr>
              <p:spPr>
                <a:xfrm>
                  <a:off x="2470530" y="1868557"/>
                  <a:ext cx="793020" cy="3295547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Down Arrow 63">
                  <a:extLst>
                    <a:ext uri="{FF2B5EF4-FFF2-40B4-BE49-F238E27FC236}">
                      <a16:creationId xmlns:a16="http://schemas.microsoft.com/office/drawing/2014/main" id="{E888A141-D6BA-1B4B-BE23-81AE20326D6D}"/>
                    </a:ext>
                  </a:extLst>
                </p:cNvPr>
                <p:cNvSpPr/>
                <p:nvPr/>
              </p:nvSpPr>
              <p:spPr>
                <a:xfrm>
                  <a:off x="2771028" y="4027002"/>
                  <a:ext cx="212242" cy="263249"/>
                </a:xfrm>
                <a:prstGeom prst="downArrow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78B4BDF-72F2-5B4A-95BF-BB60EA72F779}"/>
                  </a:ext>
                </a:extLst>
              </p:cNvPr>
              <p:cNvSpPr txBox="1"/>
              <p:nvPr/>
            </p:nvSpPr>
            <p:spPr>
              <a:xfrm>
                <a:off x="1606408" y="4726408"/>
                <a:ext cx="928137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liquid</a:t>
                </a:r>
              </a:p>
            </p:txBody>
          </p:sp>
        </p:grp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EC487E2D-1071-E040-AA0D-B9FC7D1E715C}"/>
              </a:ext>
            </a:extLst>
          </p:cNvPr>
          <p:cNvSpPr/>
          <p:nvPr/>
        </p:nvSpPr>
        <p:spPr>
          <a:xfrm>
            <a:off x="0" y="-6934"/>
            <a:ext cx="4121321" cy="461665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en-US" sz="2400" b="1" dirty="0"/>
              <a:t>Week 7 – Corresponding states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3D2E0E-3F74-0C4B-B2E0-B5F2024663B2}"/>
              </a:ext>
            </a:extLst>
          </p:cNvPr>
          <p:cNvSpPr txBox="1"/>
          <p:nvPr/>
        </p:nvSpPr>
        <p:spPr>
          <a:xfrm>
            <a:off x="1226224" y="3301067"/>
            <a:ext cx="3796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Isothermal compression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085B531-E95F-0646-B35B-C2B2A5DCE8BA}"/>
              </a:ext>
            </a:extLst>
          </p:cNvPr>
          <p:cNvGrpSpPr/>
          <p:nvPr/>
        </p:nvGrpSpPr>
        <p:grpSpPr>
          <a:xfrm>
            <a:off x="6578295" y="2167704"/>
            <a:ext cx="5126901" cy="4422393"/>
            <a:chOff x="5856631" y="304682"/>
            <a:chExt cx="5888240" cy="495494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D11646A6-A3F9-354E-90D4-8611E7C36A68}"/>
                </a:ext>
              </a:extLst>
            </p:cNvPr>
            <p:cNvGrpSpPr/>
            <p:nvPr/>
          </p:nvGrpSpPr>
          <p:grpSpPr>
            <a:xfrm>
              <a:off x="5856631" y="304682"/>
              <a:ext cx="5888240" cy="4954945"/>
              <a:chOff x="540356" y="1135901"/>
              <a:chExt cx="5888240" cy="4954945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BE0DB48F-C033-5445-9F04-47A47AD1CE34}"/>
                  </a:ext>
                </a:extLst>
              </p:cNvPr>
              <p:cNvGrpSpPr/>
              <p:nvPr/>
            </p:nvGrpSpPr>
            <p:grpSpPr>
              <a:xfrm>
                <a:off x="540356" y="1135901"/>
                <a:ext cx="5888240" cy="4954945"/>
                <a:chOff x="3460831" y="243067"/>
                <a:chExt cx="5888240" cy="4954945"/>
              </a:xfrm>
            </p:grpSpPr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6D8BD395-B11A-014B-B959-4A346AB966C3}"/>
                    </a:ext>
                  </a:extLst>
                </p:cNvPr>
                <p:cNvGrpSpPr/>
                <p:nvPr/>
              </p:nvGrpSpPr>
              <p:grpSpPr>
                <a:xfrm>
                  <a:off x="3460831" y="243067"/>
                  <a:ext cx="5888240" cy="4954945"/>
                  <a:chOff x="3460831" y="277792"/>
                  <a:chExt cx="5888240" cy="4954945"/>
                </a:xfrm>
              </p:grpSpPr>
              <p:pic>
                <p:nvPicPr>
                  <p:cNvPr id="95" name="Picture 94">
                    <a:extLst>
                      <a:ext uri="{FF2B5EF4-FFF2-40B4-BE49-F238E27FC236}">
                        <a16:creationId xmlns:a16="http://schemas.microsoft.com/office/drawing/2014/main" id="{0B462123-7971-C140-A575-ADDE68BC323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460831" y="277792"/>
                    <a:ext cx="5888240" cy="4954945"/>
                  </a:xfrm>
                  <a:prstGeom prst="rect">
                    <a:avLst/>
                  </a:prstGeom>
                </p:spPr>
              </p:pic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EC7EB702-D1D5-AC40-A28C-1EAC8E5ECA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060068" y="2457638"/>
                    <a:ext cx="605127" cy="360270"/>
                  </a:xfrm>
                  <a:prstGeom prst="line">
                    <a:avLst/>
                  </a:prstGeom>
                  <a:ln w="127000">
                    <a:solidFill>
                      <a:srgbClr val="00B050">
                        <a:alpha val="58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7" name="Freeform 96">
                    <a:extLst>
                      <a:ext uri="{FF2B5EF4-FFF2-40B4-BE49-F238E27FC236}">
                        <a16:creationId xmlns:a16="http://schemas.microsoft.com/office/drawing/2014/main" id="{BE72C929-639B-F14C-A421-8F6954A7657D}"/>
                      </a:ext>
                    </a:extLst>
                  </p:cNvPr>
                  <p:cNvSpPr/>
                  <p:nvPr/>
                </p:nvSpPr>
                <p:spPr>
                  <a:xfrm>
                    <a:off x="6284715" y="1104453"/>
                    <a:ext cx="1265535" cy="2431575"/>
                  </a:xfrm>
                  <a:custGeom>
                    <a:avLst/>
                    <a:gdLst>
                      <a:gd name="connsiteX0" fmla="*/ 1265535 w 1265535"/>
                      <a:gd name="connsiteY0" fmla="*/ 2431575 h 2431575"/>
                      <a:gd name="connsiteX1" fmla="*/ 917193 w 1265535"/>
                      <a:gd name="connsiteY1" fmla="*/ 2039690 h 2431575"/>
                      <a:gd name="connsiteX2" fmla="*/ 670450 w 1265535"/>
                      <a:gd name="connsiteY2" fmla="*/ 1749404 h 2431575"/>
                      <a:gd name="connsiteX3" fmla="*/ 467250 w 1265535"/>
                      <a:gd name="connsiteY3" fmla="*/ 1488147 h 2431575"/>
                      <a:gd name="connsiteX4" fmla="*/ 365650 w 1265535"/>
                      <a:gd name="connsiteY4" fmla="*/ 1299461 h 2431575"/>
                      <a:gd name="connsiteX5" fmla="*/ 307593 w 1265535"/>
                      <a:gd name="connsiteY5" fmla="*/ 1183347 h 2431575"/>
                      <a:gd name="connsiteX6" fmla="*/ 235021 w 1265535"/>
                      <a:gd name="connsiteY6" fmla="*/ 1168832 h 2431575"/>
                      <a:gd name="connsiteX7" fmla="*/ 176964 w 1265535"/>
                      <a:gd name="connsiteY7" fmla="*/ 1154318 h 2431575"/>
                      <a:gd name="connsiteX8" fmla="*/ 118907 w 1265535"/>
                      <a:gd name="connsiteY8" fmla="*/ 1038204 h 2431575"/>
                      <a:gd name="connsiteX9" fmla="*/ 60850 w 1265535"/>
                      <a:gd name="connsiteY9" fmla="*/ 849518 h 2431575"/>
                      <a:gd name="connsiteX10" fmla="*/ 31821 w 1265535"/>
                      <a:gd name="connsiteY10" fmla="*/ 544718 h 2431575"/>
                      <a:gd name="connsiteX11" fmla="*/ 31821 w 1265535"/>
                      <a:gd name="connsiteY11" fmla="*/ 297975 h 2431575"/>
                      <a:gd name="connsiteX12" fmla="*/ 2793 w 1265535"/>
                      <a:gd name="connsiteY12" fmla="*/ 22204 h 2431575"/>
                      <a:gd name="connsiteX13" fmla="*/ 2793 w 1265535"/>
                      <a:gd name="connsiteY13" fmla="*/ 36718 h 2431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265535" h="2431575">
                        <a:moveTo>
                          <a:pt x="1265535" y="2431575"/>
                        </a:moveTo>
                        <a:lnTo>
                          <a:pt x="917193" y="2039690"/>
                        </a:lnTo>
                        <a:cubicBezTo>
                          <a:pt x="818012" y="1925995"/>
                          <a:pt x="745440" y="1841328"/>
                          <a:pt x="670450" y="1749404"/>
                        </a:cubicBezTo>
                        <a:cubicBezTo>
                          <a:pt x="595460" y="1657480"/>
                          <a:pt x="518050" y="1563138"/>
                          <a:pt x="467250" y="1488147"/>
                        </a:cubicBezTo>
                        <a:cubicBezTo>
                          <a:pt x="416450" y="1413156"/>
                          <a:pt x="392259" y="1350261"/>
                          <a:pt x="365650" y="1299461"/>
                        </a:cubicBezTo>
                        <a:cubicBezTo>
                          <a:pt x="339041" y="1248661"/>
                          <a:pt x="307593" y="1183347"/>
                          <a:pt x="307593" y="1183347"/>
                        </a:cubicBezTo>
                        <a:cubicBezTo>
                          <a:pt x="285822" y="1161576"/>
                          <a:pt x="235021" y="1168832"/>
                          <a:pt x="235021" y="1168832"/>
                        </a:cubicBezTo>
                        <a:cubicBezTo>
                          <a:pt x="213249" y="1163994"/>
                          <a:pt x="196316" y="1176089"/>
                          <a:pt x="176964" y="1154318"/>
                        </a:cubicBezTo>
                        <a:cubicBezTo>
                          <a:pt x="157612" y="1132547"/>
                          <a:pt x="138259" y="1089004"/>
                          <a:pt x="118907" y="1038204"/>
                        </a:cubicBezTo>
                        <a:cubicBezTo>
                          <a:pt x="99555" y="987404"/>
                          <a:pt x="75364" y="931766"/>
                          <a:pt x="60850" y="849518"/>
                        </a:cubicBezTo>
                        <a:cubicBezTo>
                          <a:pt x="46336" y="767270"/>
                          <a:pt x="36659" y="636642"/>
                          <a:pt x="31821" y="544718"/>
                        </a:cubicBezTo>
                        <a:cubicBezTo>
                          <a:pt x="26983" y="452794"/>
                          <a:pt x="36659" y="385061"/>
                          <a:pt x="31821" y="297975"/>
                        </a:cubicBezTo>
                        <a:cubicBezTo>
                          <a:pt x="26983" y="210889"/>
                          <a:pt x="2793" y="22204"/>
                          <a:pt x="2793" y="22204"/>
                        </a:cubicBezTo>
                        <a:cubicBezTo>
                          <a:pt x="-2045" y="-21339"/>
                          <a:pt x="374" y="7689"/>
                          <a:pt x="2793" y="36718"/>
                        </a:cubicBezTo>
                      </a:path>
                    </a:pathLst>
                  </a:custGeom>
                  <a:noFill/>
                  <a:ln w="127000">
                    <a:solidFill>
                      <a:schemeClr val="accent2">
                        <a:alpha val="6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Freeform 97">
                    <a:extLst>
                      <a:ext uri="{FF2B5EF4-FFF2-40B4-BE49-F238E27FC236}">
                        <a16:creationId xmlns:a16="http://schemas.microsoft.com/office/drawing/2014/main" id="{3229F4C7-BBF4-DE4E-82E6-E00734FB9940}"/>
                      </a:ext>
                    </a:extLst>
                  </p:cNvPr>
                  <p:cNvSpPr/>
                  <p:nvPr/>
                </p:nvSpPr>
                <p:spPr>
                  <a:xfrm>
                    <a:off x="6908800" y="1027391"/>
                    <a:ext cx="1219200" cy="2017486"/>
                  </a:xfrm>
                  <a:custGeom>
                    <a:avLst/>
                    <a:gdLst>
                      <a:gd name="connsiteX0" fmla="*/ 1219200 w 1219200"/>
                      <a:gd name="connsiteY0" fmla="*/ 2017486 h 2017486"/>
                      <a:gd name="connsiteX1" fmla="*/ 885371 w 1219200"/>
                      <a:gd name="connsiteY1" fmla="*/ 1698171 h 2017486"/>
                      <a:gd name="connsiteX2" fmla="*/ 667657 w 1219200"/>
                      <a:gd name="connsiteY2" fmla="*/ 1451428 h 2017486"/>
                      <a:gd name="connsiteX3" fmla="*/ 406400 w 1219200"/>
                      <a:gd name="connsiteY3" fmla="*/ 1030514 h 2017486"/>
                      <a:gd name="connsiteX4" fmla="*/ 188686 w 1219200"/>
                      <a:gd name="connsiteY4" fmla="*/ 595086 h 2017486"/>
                      <a:gd name="connsiteX5" fmla="*/ 72571 w 1219200"/>
                      <a:gd name="connsiteY5" fmla="*/ 217714 h 2017486"/>
                      <a:gd name="connsiteX6" fmla="*/ 0 w 1219200"/>
                      <a:gd name="connsiteY6" fmla="*/ 0 h 20174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19200" h="2017486">
                        <a:moveTo>
                          <a:pt x="1219200" y="2017486"/>
                        </a:moveTo>
                        <a:cubicBezTo>
                          <a:pt x="1098247" y="1905000"/>
                          <a:pt x="977295" y="1792514"/>
                          <a:pt x="885371" y="1698171"/>
                        </a:cubicBezTo>
                        <a:cubicBezTo>
                          <a:pt x="793447" y="1603828"/>
                          <a:pt x="747485" y="1562704"/>
                          <a:pt x="667657" y="1451428"/>
                        </a:cubicBezTo>
                        <a:cubicBezTo>
                          <a:pt x="587829" y="1340152"/>
                          <a:pt x="486228" y="1173238"/>
                          <a:pt x="406400" y="1030514"/>
                        </a:cubicBezTo>
                        <a:cubicBezTo>
                          <a:pt x="326572" y="887790"/>
                          <a:pt x="244324" y="730553"/>
                          <a:pt x="188686" y="595086"/>
                        </a:cubicBezTo>
                        <a:cubicBezTo>
                          <a:pt x="133048" y="459619"/>
                          <a:pt x="104019" y="316895"/>
                          <a:pt x="72571" y="217714"/>
                        </a:cubicBezTo>
                        <a:cubicBezTo>
                          <a:pt x="41123" y="118533"/>
                          <a:pt x="20561" y="59266"/>
                          <a:pt x="0" y="0"/>
                        </a:cubicBezTo>
                      </a:path>
                    </a:pathLst>
                  </a:custGeom>
                  <a:noFill/>
                  <a:ln w="127000">
                    <a:solidFill>
                      <a:srgbClr val="FF0000">
                        <a:alpha val="46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C2AE7391-85B8-7C4B-B31A-8DCD0C5FBE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68167" y="1272876"/>
                  <a:ext cx="107686" cy="1177658"/>
                </a:xfrm>
                <a:prstGeom prst="line">
                  <a:avLst/>
                </a:prstGeom>
                <a:ln w="127000">
                  <a:solidFill>
                    <a:srgbClr val="00B050">
                      <a:alpha val="58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D9D826E7-34A2-0247-BCFC-797FF8F35029}"/>
                  </a:ext>
                </a:extLst>
              </p:cNvPr>
              <p:cNvSpPr/>
              <p:nvPr/>
            </p:nvSpPr>
            <p:spPr>
              <a:xfrm>
                <a:off x="3676207" y="2127560"/>
                <a:ext cx="1219200" cy="2017486"/>
              </a:xfrm>
              <a:custGeom>
                <a:avLst/>
                <a:gdLst>
                  <a:gd name="connsiteX0" fmla="*/ 1219200 w 1219200"/>
                  <a:gd name="connsiteY0" fmla="*/ 2017486 h 2017486"/>
                  <a:gd name="connsiteX1" fmla="*/ 885371 w 1219200"/>
                  <a:gd name="connsiteY1" fmla="*/ 1698171 h 2017486"/>
                  <a:gd name="connsiteX2" fmla="*/ 667657 w 1219200"/>
                  <a:gd name="connsiteY2" fmla="*/ 1451428 h 2017486"/>
                  <a:gd name="connsiteX3" fmla="*/ 406400 w 1219200"/>
                  <a:gd name="connsiteY3" fmla="*/ 1030514 h 2017486"/>
                  <a:gd name="connsiteX4" fmla="*/ 188686 w 1219200"/>
                  <a:gd name="connsiteY4" fmla="*/ 595086 h 2017486"/>
                  <a:gd name="connsiteX5" fmla="*/ 72571 w 1219200"/>
                  <a:gd name="connsiteY5" fmla="*/ 217714 h 2017486"/>
                  <a:gd name="connsiteX6" fmla="*/ 0 w 1219200"/>
                  <a:gd name="connsiteY6" fmla="*/ 0 h 2017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19200" h="2017486">
                    <a:moveTo>
                      <a:pt x="1219200" y="2017486"/>
                    </a:moveTo>
                    <a:cubicBezTo>
                      <a:pt x="1098247" y="1905000"/>
                      <a:pt x="977295" y="1792514"/>
                      <a:pt x="885371" y="1698171"/>
                    </a:cubicBezTo>
                    <a:cubicBezTo>
                      <a:pt x="793447" y="1603828"/>
                      <a:pt x="747485" y="1562704"/>
                      <a:pt x="667657" y="1451428"/>
                    </a:cubicBezTo>
                    <a:cubicBezTo>
                      <a:pt x="587829" y="1340152"/>
                      <a:pt x="486228" y="1173238"/>
                      <a:pt x="406400" y="1030514"/>
                    </a:cubicBezTo>
                    <a:cubicBezTo>
                      <a:pt x="326572" y="887790"/>
                      <a:pt x="244324" y="730553"/>
                      <a:pt x="188686" y="595086"/>
                    </a:cubicBezTo>
                    <a:cubicBezTo>
                      <a:pt x="133048" y="459619"/>
                      <a:pt x="104019" y="316895"/>
                      <a:pt x="72571" y="217714"/>
                    </a:cubicBezTo>
                    <a:cubicBezTo>
                      <a:pt x="41123" y="118533"/>
                      <a:pt x="20561" y="59266"/>
                      <a:pt x="0" y="0"/>
                    </a:cubicBezTo>
                  </a:path>
                </a:pathLst>
              </a:custGeom>
              <a:noFill/>
              <a:ln w="127000">
                <a:solidFill>
                  <a:schemeClr val="accent1">
                    <a:alpha val="4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2147D5E-70A6-754E-AE63-48E9E1A6C5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0642" y="1054281"/>
              <a:ext cx="1781761" cy="560419"/>
            </a:xfrm>
            <a:prstGeom prst="line">
              <a:avLst/>
            </a:prstGeom>
            <a:ln w="127000">
              <a:solidFill>
                <a:schemeClr val="tx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E26D3487-536B-7040-9786-2A598DB17FBE}"/>
              </a:ext>
            </a:extLst>
          </p:cNvPr>
          <p:cNvSpPr txBox="1"/>
          <p:nvPr/>
        </p:nvSpPr>
        <p:spPr>
          <a:xfrm>
            <a:off x="5645593" y="723332"/>
            <a:ext cx="62236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process at left corresponds to which curve? 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>
                <a:solidFill>
                  <a:srgbClr val="FF0000"/>
                </a:solidFill>
              </a:rPr>
              <a:t>Red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>
                <a:solidFill>
                  <a:srgbClr val="0070C0"/>
                </a:solidFill>
              </a:rPr>
              <a:t>Blue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>
                <a:solidFill>
                  <a:schemeClr val="accent2"/>
                </a:solidFill>
              </a:rPr>
              <a:t>Orange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>
                <a:solidFill>
                  <a:srgbClr val="00B050"/>
                </a:solidFill>
              </a:rPr>
              <a:t>Green</a:t>
            </a:r>
          </a:p>
        </p:txBody>
      </p:sp>
      <p:sp>
        <p:nvSpPr>
          <p:cNvPr id="39" name="Can 38">
            <a:extLst>
              <a:ext uri="{FF2B5EF4-FFF2-40B4-BE49-F238E27FC236}">
                <a16:creationId xmlns:a16="http://schemas.microsoft.com/office/drawing/2014/main" id="{92C04947-E39E-444D-9641-F6ADF3471D45}"/>
              </a:ext>
            </a:extLst>
          </p:cNvPr>
          <p:cNvSpPr/>
          <p:nvPr/>
        </p:nvSpPr>
        <p:spPr>
          <a:xfrm>
            <a:off x="2408408" y="2836443"/>
            <a:ext cx="716515" cy="404892"/>
          </a:xfrm>
          <a:prstGeom prst="can">
            <a:avLst>
              <a:gd name="adj" fmla="val 38571"/>
            </a:avLst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FEE23A-C547-204F-872F-1C6183954D8A}"/>
              </a:ext>
            </a:extLst>
          </p:cNvPr>
          <p:cNvCxnSpPr/>
          <p:nvPr/>
        </p:nvCxnSpPr>
        <p:spPr>
          <a:xfrm>
            <a:off x="1431768" y="3762732"/>
            <a:ext cx="2594800" cy="0"/>
          </a:xfrm>
          <a:prstGeom prst="straightConnector1">
            <a:avLst/>
          </a:prstGeom>
          <a:ln w="635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EF9094-522F-0CE3-AE6F-35CF31BFF85A}"/>
              </a:ext>
            </a:extLst>
          </p:cNvPr>
          <p:cNvCxnSpPr>
            <a:cxnSpLocks/>
          </p:cNvCxnSpPr>
          <p:nvPr/>
        </p:nvCxnSpPr>
        <p:spPr>
          <a:xfrm flipH="1" flipV="1">
            <a:off x="9368340" y="4540057"/>
            <a:ext cx="610050" cy="778883"/>
          </a:xfrm>
          <a:prstGeom prst="line">
            <a:avLst/>
          </a:prstGeom>
          <a:ln w="127000">
            <a:solidFill>
              <a:srgbClr val="00B050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146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0DC144-BB60-8D4F-A1A3-CAEC2D8534E3}"/>
                  </a:ext>
                </a:extLst>
              </p:cNvPr>
              <p:cNvSpPr txBox="1"/>
              <p:nvPr/>
            </p:nvSpPr>
            <p:spPr>
              <a:xfrm>
                <a:off x="5486400" y="1769616"/>
                <a:ext cx="607375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The p</a:t>
                </a:r>
                <a:r>
                  <a:rPr lang="en-US" sz="2400" b="0" dirty="0">
                    <a:ea typeface="Cambria Math" panose="02040503050406030204" pitchFamily="18" charset="0"/>
                  </a:rPr>
                  <a:t>hysical property of the liquid and vapor responsible for the reduction in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𝛥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</m:oMath>
                </a14:m>
                <a:r>
                  <a:rPr lang="en-US" sz="2400" b="0" dirty="0">
                    <a:ea typeface="Cambria Math" panose="02040503050406030204" pitchFamily="18" charset="0"/>
                  </a:rPr>
                  <a:t> at higher temperatures can be ascribed to their</a:t>
                </a: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>
                    <a:ea typeface="Cambria Math" panose="02040503050406030204" pitchFamily="18" charset="0"/>
                  </a:rPr>
                  <a:t>Deviation from ideal behavior</a:t>
                </a:r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>
                    <a:ea typeface="Cambria Math" panose="02040503050406030204" pitchFamily="18" charset="0"/>
                  </a:rPr>
                  <a:t>Difference in entropies</a:t>
                </a:r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>
                    <a:ea typeface="Cambria Math" panose="02040503050406030204" pitchFamily="18" charset="0"/>
                  </a:rPr>
                  <a:t>Difference in heat capacities</a:t>
                </a:r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>
                    <a:ea typeface="Cambria Math" panose="02040503050406030204" pitchFamily="18" charset="0"/>
                  </a:rPr>
                  <a:t>Difference in Gibbs energies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0DC144-BB60-8D4F-A1A3-CAEC2D853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769616"/>
                <a:ext cx="6073750" cy="3046988"/>
              </a:xfrm>
              <a:prstGeom prst="rect">
                <a:avLst/>
              </a:prstGeom>
              <a:blipFill>
                <a:blip r:embed="rId2"/>
                <a:stretch>
                  <a:fillRect l="-1670" t="-1660" b="-3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16E82BE5-148A-C545-9156-BF3A1E6177F5}"/>
              </a:ext>
            </a:extLst>
          </p:cNvPr>
          <p:cNvGrpSpPr/>
          <p:nvPr/>
        </p:nvGrpSpPr>
        <p:grpSpPr>
          <a:xfrm>
            <a:off x="389610" y="1941491"/>
            <a:ext cx="4367818" cy="3647779"/>
            <a:chOff x="7558432" y="3507294"/>
            <a:chExt cx="3449154" cy="271858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5CFB11A-70B0-9A4C-9B96-9206F5E8C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432" y="3507294"/>
              <a:ext cx="3449154" cy="2718580"/>
            </a:xfrm>
            <a:prstGeom prst="rect">
              <a:avLst/>
            </a:prstGeom>
          </p:spPr>
        </p:pic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0963B5E-C7C2-7D41-B5D5-02CBEB4CDF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1019" y="4656982"/>
              <a:ext cx="0" cy="834178"/>
            </a:xfrm>
            <a:prstGeom prst="straightConnector1">
              <a:avLst/>
            </a:prstGeom>
            <a:ln w="101600">
              <a:solidFill>
                <a:schemeClr val="bg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A4ECA9D-B74B-F54D-9D17-216D75E3EA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1058" y="3712936"/>
              <a:ext cx="0" cy="528270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3784A5B-BFAA-0849-8251-4D1E75CEC85B}"/>
              </a:ext>
            </a:extLst>
          </p:cNvPr>
          <p:cNvSpPr txBox="1"/>
          <p:nvPr/>
        </p:nvSpPr>
        <p:spPr>
          <a:xfrm>
            <a:off x="886566" y="1390095"/>
            <a:ext cx="4471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Upper surface is vapor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108B3F-9D82-034F-A192-AFA54C32DB2E}"/>
                  </a:ext>
                </a:extLst>
              </p:cNvPr>
              <p:cNvSpPr txBox="1"/>
              <p:nvPr/>
            </p:nvSpPr>
            <p:spPr>
              <a:xfrm>
                <a:off x="0" y="0"/>
                <a:ext cx="8394492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Week 8 -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𝜟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9108B3F-9D82-034F-A192-AFA54C32D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8394492" cy="461665"/>
              </a:xfrm>
              <a:prstGeom prst="rect">
                <a:avLst/>
              </a:prstGeom>
              <a:blipFill>
                <a:blip r:embed="rId4"/>
                <a:stretch>
                  <a:fillRect l="-1210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FFC7E07-A42B-984A-9E0D-919CD3B2A088}"/>
              </a:ext>
            </a:extLst>
          </p:cNvPr>
          <p:cNvSpPr txBox="1"/>
          <p:nvPr/>
        </p:nvSpPr>
        <p:spPr>
          <a:xfrm>
            <a:off x="886566" y="5674284"/>
            <a:ext cx="4471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Lower surface is liquid</a:t>
            </a:r>
          </a:p>
        </p:txBody>
      </p:sp>
    </p:spTree>
    <p:extLst>
      <p:ext uri="{BB962C8B-B14F-4D97-AF65-F5344CB8AC3E}">
        <p14:creationId xmlns:p14="http://schemas.microsoft.com/office/powerpoint/2010/main" val="753519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0" y="0"/>
            <a:ext cx="1177227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Week 9 – Expansivity and compressibility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3C8ABB6-B1AB-F144-A138-B03D987BCA52}"/>
                  </a:ext>
                </a:extLst>
              </p:cNvPr>
              <p:cNvSpPr/>
              <p:nvPr/>
            </p:nvSpPr>
            <p:spPr>
              <a:xfrm>
                <a:off x="3125008" y="637641"/>
                <a:ext cx="5611906" cy="693138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en-US" sz="2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den>
                    </m:f>
                    <m:sSub>
                      <m:sSubPr>
                        <m:ctrlP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𝜿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sz="2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≡−</m:t>
                    </m:r>
                    <m:f>
                      <m:fPr>
                        <m:ctrlP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den>
                    </m:f>
                    <m:sSub>
                      <m:sSubPr>
                        <m:ctrlP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3C8ABB6-B1AB-F144-A138-B03D987BCA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008" y="637641"/>
                <a:ext cx="5611906" cy="693138"/>
              </a:xfrm>
              <a:prstGeom prst="rect">
                <a:avLst/>
              </a:prstGeom>
              <a:blipFill>
                <a:blip r:embed="rId2"/>
                <a:stretch>
                  <a:fillRect b="-175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CD2CAB4-2A6F-9040-AC7D-FB7E5583349C}"/>
                  </a:ext>
                </a:extLst>
              </p:cNvPr>
              <p:cNvSpPr/>
              <p:nvPr/>
            </p:nvSpPr>
            <p:spPr>
              <a:xfrm>
                <a:off x="89648" y="1365697"/>
                <a:ext cx="11682627" cy="9941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We said that for liquids and solids we can estimate the relative volume change associated with </a:t>
                </a:r>
                <a:r>
                  <a:rPr lang="en-US" sz="2400" b="1" dirty="0"/>
                  <a:t>sea level rise due to climate change</a:t>
                </a:r>
                <a:r>
                  <a:rPr lang="en-US" sz="2400" dirty="0"/>
                  <a:t>. Which is the relevant equation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num>
                      <m:den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den>
                    </m:f>
                  </m:oMath>
                </a14:m>
                <a:r>
                  <a:rPr lang="en-US" sz="2400" dirty="0"/>
                  <a:t>?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CD2CAB4-2A6F-9040-AC7D-FB7E55833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48" y="1365697"/>
                <a:ext cx="11682627" cy="994183"/>
              </a:xfrm>
              <a:prstGeom prst="rect">
                <a:avLst/>
              </a:prstGeom>
              <a:blipFill>
                <a:blip r:embed="rId3"/>
                <a:stretch>
                  <a:fillRect l="-870" t="-5063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A5485A44-2904-1249-86B0-B270CD23A971}"/>
              </a:ext>
            </a:extLst>
          </p:cNvPr>
          <p:cNvGrpSpPr/>
          <p:nvPr/>
        </p:nvGrpSpPr>
        <p:grpSpPr>
          <a:xfrm>
            <a:off x="8592423" y="2591204"/>
            <a:ext cx="2917588" cy="4114396"/>
            <a:chOff x="7140812" y="1696649"/>
            <a:chExt cx="3503351" cy="50089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9CAFFE4-FBB5-3A4D-AC1C-5E03BFC575B2}"/>
                </a:ext>
              </a:extLst>
            </p:cNvPr>
            <p:cNvSpPr/>
            <p:nvPr/>
          </p:nvSpPr>
          <p:spPr>
            <a:xfrm>
              <a:off x="8086165" y="2133600"/>
              <a:ext cx="594697" cy="457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A6C1172-E2F3-4C4F-B6B5-0302ACCD8E86}"/>
                </a:ext>
              </a:extLst>
            </p:cNvPr>
            <p:cNvSpPr/>
            <p:nvPr/>
          </p:nvSpPr>
          <p:spPr>
            <a:xfrm>
              <a:off x="9271019" y="1828800"/>
              <a:ext cx="594697" cy="48768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928693B-D9D5-404F-8F62-F41B9484A163}"/>
                    </a:ext>
                  </a:extLst>
                </p:cNvPr>
                <p:cNvSpPr txBox="1"/>
                <p:nvPr/>
              </p:nvSpPr>
              <p:spPr>
                <a:xfrm>
                  <a:off x="7140812" y="3701533"/>
                  <a:ext cx="130054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928693B-D9D5-404F-8F62-F41B9484A1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0812" y="3701533"/>
                  <a:ext cx="1300549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01C398A-86C9-1248-A6E1-87F37D7DA401}"/>
                    </a:ext>
                  </a:extLst>
                </p:cNvPr>
                <p:cNvSpPr txBox="1"/>
                <p:nvPr/>
              </p:nvSpPr>
              <p:spPr>
                <a:xfrm>
                  <a:off x="9825528" y="1696649"/>
                  <a:ext cx="818635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01C398A-86C9-1248-A6E1-87F37D7DA4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5528" y="1696649"/>
                  <a:ext cx="818635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A568C3-66A6-7C4F-B2B0-B9CDC5E18419}"/>
                </a:ext>
              </a:extLst>
            </p:cNvPr>
            <p:cNvCxnSpPr/>
            <p:nvPr/>
          </p:nvCxnSpPr>
          <p:spPr>
            <a:xfrm>
              <a:off x="9106930" y="2133600"/>
              <a:ext cx="96382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F9FCF7D-2B65-2540-8183-FD584F807E7D}"/>
                  </a:ext>
                </a:extLst>
              </p:cNvPr>
              <p:cNvSpPr/>
              <p:nvPr/>
            </p:nvSpPr>
            <p:spPr>
              <a:xfrm>
                <a:off x="1918191" y="2970420"/>
                <a:ext cx="5586627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lphaU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F9FCF7D-2B65-2540-8183-FD584F807E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191" y="2970420"/>
                <a:ext cx="5586627" cy="1938992"/>
              </a:xfrm>
              <a:prstGeom prst="rect">
                <a:avLst/>
              </a:prstGeom>
              <a:blipFill>
                <a:blip r:embed="rId6"/>
                <a:stretch>
                  <a:fillRect l="-1818" t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973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0" y="0"/>
            <a:ext cx="1096789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Week 9 – Phase diagrams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CB99CD9-472E-274C-B6AC-2D88E1B4392D}"/>
              </a:ext>
            </a:extLst>
          </p:cNvPr>
          <p:cNvGrpSpPr/>
          <p:nvPr/>
        </p:nvGrpSpPr>
        <p:grpSpPr>
          <a:xfrm>
            <a:off x="523125" y="717394"/>
            <a:ext cx="4272107" cy="4812665"/>
            <a:chOff x="523125" y="717394"/>
            <a:chExt cx="4272107" cy="4812665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62B46F46-EDDD-C84F-9CDC-FFFA6278BD52}"/>
                </a:ext>
              </a:extLst>
            </p:cNvPr>
            <p:cNvGrpSpPr/>
            <p:nvPr/>
          </p:nvGrpSpPr>
          <p:grpSpPr>
            <a:xfrm>
              <a:off x="523125" y="828967"/>
              <a:ext cx="4272107" cy="4701092"/>
              <a:chOff x="1376696" y="1157097"/>
              <a:chExt cx="4272107" cy="4701092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58F5859A-CC48-0A4F-80AF-D3C4BC0DD843}"/>
                  </a:ext>
                </a:extLst>
              </p:cNvPr>
              <p:cNvGrpSpPr/>
              <p:nvPr/>
            </p:nvGrpSpPr>
            <p:grpSpPr>
              <a:xfrm>
                <a:off x="1376696" y="1157097"/>
                <a:ext cx="4209912" cy="4701092"/>
                <a:chOff x="4270170" y="240930"/>
                <a:chExt cx="2836556" cy="2988982"/>
              </a:xfrm>
            </p:grpSpPr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4FE1D576-C15D-C245-9B22-35165BF3A9AC}"/>
                    </a:ext>
                  </a:extLst>
                </p:cNvPr>
                <p:cNvGrpSpPr/>
                <p:nvPr/>
              </p:nvGrpSpPr>
              <p:grpSpPr>
                <a:xfrm>
                  <a:off x="4270170" y="240930"/>
                  <a:ext cx="2836556" cy="2988982"/>
                  <a:chOff x="8122016" y="738525"/>
                  <a:chExt cx="3254354" cy="3372641"/>
                </a:xfrm>
              </p:grpSpPr>
              <p:grpSp>
                <p:nvGrpSpPr>
                  <p:cNvPr id="131" name="Group 130">
                    <a:extLst>
                      <a:ext uri="{FF2B5EF4-FFF2-40B4-BE49-F238E27FC236}">
                        <a16:creationId xmlns:a16="http://schemas.microsoft.com/office/drawing/2014/main" id="{27B2E3B6-58D5-944A-9D66-645714CA4414}"/>
                      </a:ext>
                    </a:extLst>
                  </p:cNvPr>
                  <p:cNvGrpSpPr/>
                  <p:nvPr/>
                </p:nvGrpSpPr>
                <p:grpSpPr>
                  <a:xfrm>
                    <a:off x="8122016" y="738525"/>
                    <a:ext cx="3254354" cy="3372641"/>
                    <a:chOff x="223734" y="1499666"/>
                    <a:chExt cx="2769884" cy="3352100"/>
                  </a:xfrm>
                </p:grpSpPr>
                <p:pic>
                  <p:nvPicPr>
                    <p:cNvPr id="133" name="Picture 2" descr="Image result for phase diagrams">
                      <a:extLst>
                        <a:ext uri="{FF2B5EF4-FFF2-40B4-BE49-F238E27FC236}">
                          <a16:creationId xmlns:a16="http://schemas.microsoft.com/office/drawing/2014/main" id="{33F047FA-E354-3143-B016-CA8A24FC157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772" r="9075" b="5795"/>
                    <a:stretch/>
                  </p:blipFill>
                  <p:spPr bwMode="auto">
                    <a:xfrm>
                      <a:off x="406438" y="1828307"/>
                      <a:ext cx="2587180" cy="263248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34" name="Rectangle 133">
                      <a:extLst>
                        <a:ext uri="{FF2B5EF4-FFF2-40B4-BE49-F238E27FC236}">
                          <a16:creationId xmlns:a16="http://schemas.microsoft.com/office/drawing/2014/main" id="{A8441AD0-8078-A745-9FA6-7DD9B18DB8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734" y="1499666"/>
                      <a:ext cx="34336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P</a:t>
                      </a:r>
                    </a:p>
                  </p:txBody>
                </p:sp>
                <p:sp>
                  <p:nvSpPr>
                    <p:cNvPr id="135" name="Rectangle 134">
                      <a:extLst>
                        <a:ext uri="{FF2B5EF4-FFF2-40B4-BE49-F238E27FC236}">
                          <a16:creationId xmlns:a16="http://schemas.microsoft.com/office/drawing/2014/main" id="{36DFADF5-BE49-FB4F-AD0D-F64D01A736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7899" y="4390101"/>
                      <a:ext cx="335348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T</a:t>
                      </a:r>
                    </a:p>
                  </p:txBody>
                </p:sp>
              </p:grpSp>
              <p:sp>
                <p:nvSpPr>
                  <p:cNvPr id="132" name="Freeform 131">
                    <a:extLst>
                      <a:ext uri="{FF2B5EF4-FFF2-40B4-BE49-F238E27FC236}">
                        <a16:creationId xmlns:a16="http://schemas.microsoft.com/office/drawing/2014/main" id="{052925E9-5A9D-4B46-8554-057BF5AA15F9}"/>
                      </a:ext>
                    </a:extLst>
                  </p:cNvPr>
                  <p:cNvSpPr/>
                  <p:nvPr/>
                </p:nvSpPr>
                <p:spPr>
                  <a:xfrm>
                    <a:off x="9483213" y="1968497"/>
                    <a:ext cx="1823428" cy="1241951"/>
                  </a:xfrm>
                  <a:custGeom>
                    <a:avLst/>
                    <a:gdLst>
                      <a:gd name="connsiteX0" fmla="*/ 0 w 1823428"/>
                      <a:gd name="connsiteY0" fmla="*/ 1241951 h 1241951"/>
                      <a:gd name="connsiteX1" fmla="*/ 353961 w 1823428"/>
                      <a:gd name="connsiteY1" fmla="*/ 1153461 h 1241951"/>
                      <a:gd name="connsiteX2" fmla="*/ 693174 w 1823428"/>
                      <a:gd name="connsiteY2" fmla="*/ 1064970 h 1241951"/>
                      <a:gd name="connsiteX3" fmla="*/ 988142 w 1823428"/>
                      <a:gd name="connsiteY3" fmla="*/ 917486 h 1241951"/>
                      <a:gd name="connsiteX4" fmla="*/ 1283110 w 1823428"/>
                      <a:gd name="connsiteY4" fmla="*/ 725757 h 1241951"/>
                      <a:gd name="connsiteX5" fmla="*/ 1548581 w 1823428"/>
                      <a:gd name="connsiteY5" fmla="*/ 460286 h 1241951"/>
                      <a:gd name="connsiteX6" fmla="*/ 1799303 w 1823428"/>
                      <a:gd name="connsiteY6" fmla="*/ 32583 h 1241951"/>
                      <a:gd name="connsiteX7" fmla="*/ 1799303 w 1823428"/>
                      <a:gd name="connsiteY7" fmla="*/ 62080 h 12419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823428" h="1241951">
                        <a:moveTo>
                          <a:pt x="0" y="1241951"/>
                        </a:moveTo>
                        <a:lnTo>
                          <a:pt x="353961" y="1153461"/>
                        </a:lnTo>
                        <a:cubicBezTo>
                          <a:pt x="469490" y="1123964"/>
                          <a:pt x="587477" y="1104299"/>
                          <a:pt x="693174" y="1064970"/>
                        </a:cubicBezTo>
                        <a:cubicBezTo>
                          <a:pt x="798871" y="1025641"/>
                          <a:pt x="889819" y="974021"/>
                          <a:pt x="988142" y="917486"/>
                        </a:cubicBezTo>
                        <a:cubicBezTo>
                          <a:pt x="1086465" y="860950"/>
                          <a:pt x="1189704" y="801957"/>
                          <a:pt x="1283110" y="725757"/>
                        </a:cubicBezTo>
                        <a:cubicBezTo>
                          <a:pt x="1376517" y="649557"/>
                          <a:pt x="1462549" y="575815"/>
                          <a:pt x="1548581" y="460286"/>
                        </a:cubicBezTo>
                        <a:cubicBezTo>
                          <a:pt x="1634613" y="344757"/>
                          <a:pt x="1757516" y="98951"/>
                          <a:pt x="1799303" y="32583"/>
                        </a:cubicBezTo>
                        <a:cubicBezTo>
                          <a:pt x="1841090" y="-33785"/>
                          <a:pt x="1820196" y="14147"/>
                          <a:pt x="1799303" y="62080"/>
                        </a:cubicBezTo>
                      </a:path>
                    </a:pathLst>
                  </a:custGeom>
                  <a:noFill/>
                  <a:ln w="1016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130" name="Straight Arrow Connector 129">
                  <a:extLst>
                    <a:ext uri="{FF2B5EF4-FFF2-40B4-BE49-F238E27FC236}">
                      <a16:creationId xmlns:a16="http://schemas.microsoft.com/office/drawing/2014/main" id="{98F1B4F3-46FC-084F-B42C-7003876AF998}"/>
                    </a:ext>
                  </a:extLst>
                </p:cNvPr>
                <p:cNvCxnSpPr>
                  <a:cxnSpLocks/>
                  <a:stCxn id="132" idx="5"/>
                </p:cNvCxnSpPr>
                <p:nvPr/>
              </p:nvCxnSpPr>
              <p:spPr>
                <a:xfrm flipV="1">
                  <a:off x="6806386" y="1228099"/>
                  <a:ext cx="300338" cy="510811"/>
                </a:xfrm>
                <a:prstGeom prst="straightConnector1">
                  <a:avLst/>
                </a:prstGeom>
                <a:ln w="1016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6F68C923-0EC1-FB4D-B3F7-CEE70C840068}"/>
                  </a:ext>
                </a:extLst>
              </p:cNvPr>
              <p:cNvSpPr/>
              <p:nvPr/>
            </p:nvSpPr>
            <p:spPr>
              <a:xfrm>
                <a:off x="2679701" y="3023942"/>
                <a:ext cx="2969102" cy="1929057"/>
              </a:xfrm>
              <a:custGeom>
                <a:avLst/>
                <a:gdLst>
                  <a:gd name="connsiteX0" fmla="*/ 0 w 1823428"/>
                  <a:gd name="connsiteY0" fmla="*/ 1241951 h 1241951"/>
                  <a:gd name="connsiteX1" fmla="*/ 353961 w 1823428"/>
                  <a:gd name="connsiteY1" fmla="*/ 1153461 h 1241951"/>
                  <a:gd name="connsiteX2" fmla="*/ 693174 w 1823428"/>
                  <a:gd name="connsiteY2" fmla="*/ 1064970 h 1241951"/>
                  <a:gd name="connsiteX3" fmla="*/ 988142 w 1823428"/>
                  <a:gd name="connsiteY3" fmla="*/ 917486 h 1241951"/>
                  <a:gd name="connsiteX4" fmla="*/ 1283110 w 1823428"/>
                  <a:gd name="connsiteY4" fmla="*/ 725757 h 1241951"/>
                  <a:gd name="connsiteX5" fmla="*/ 1548581 w 1823428"/>
                  <a:gd name="connsiteY5" fmla="*/ 460286 h 1241951"/>
                  <a:gd name="connsiteX6" fmla="*/ 1799303 w 1823428"/>
                  <a:gd name="connsiteY6" fmla="*/ 32583 h 1241951"/>
                  <a:gd name="connsiteX7" fmla="*/ 1799303 w 1823428"/>
                  <a:gd name="connsiteY7" fmla="*/ 62080 h 124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3428" h="1241951">
                    <a:moveTo>
                      <a:pt x="0" y="1241951"/>
                    </a:moveTo>
                    <a:lnTo>
                      <a:pt x="353961" y="1153461"/>
                    </a:lnTo>
                    <a:cubicBezTo>
                      <a:pt x="469490" y="1123964"/>
                      <a:pt x="587477" y="1104299"/>
                      <a:pt x="693174" y="1064970"/>
                    </a:cubicBezTo>
                    <a:cubicBezTo>
                      <a:pt x="798871" y="1025641"/>
                      <a:pt x="889819" y="974021"/>
                      <a:pt x="988142" y="917486"/>
                    </a:cubicBezTo>
                    <a:cubicBezTo>
                      <a:pt x="1086465" y="860950"/>
                      <a:pt x="1189704" y="801957"/>
                      <a:pt x="1283110" y="725757"/>
                    </a:cubicBezTo>
                    <a:cubicBezTo>
                      <a:pt x="1376517" y="649557"/>
                      <a:pt x="1462549" y="575815"/>
                      <a:pt x="1548581" y="460286"/>
                    </a:cubicBezTo>
                    <a:cubicBezTo>
                      <a:pt x="1634613" y="344757"/>
                      <a:pt x="1757516" y="98951"/>
                      <a:pt x="1799303" y="32583"/>
                    </a:cubicBezTo>
                    <a:cubicBezTo>
                      <a:pt x="1841090" y="-33785"/>
                      <a:pt x="1820196" y="14147"/>
                      <a:pt x="1799303" y="62080"/>
                    </a:cubicBezTo>
                  </a:path>
                </a:pathLst>
              </a:custGeom>
              <a:noFill/>
              <a:ln w="101600">
                <a:solidFill>
                  <a:srgbClr val="00B0F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E0549BC4-8DCE-3548-80D4-ECEB4912BB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2480" r="8245" b="1865"/>
            <a:stretch/>
          </p:blipFill>
          <p:spPr>
            <a:xfrm rot="20613095">
              <a:off x="1728344" y="1279381"/>
              <a:ext cx="558091" cy="2835686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4E633502-EB70-DB48-9FD7-1DC05D1542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7578" b="233"/>
            <a:stretch/>
          </p:blipFill>
          <p:spPr>
            <a:xfrm>
              <a:off x="2363350" y="717394"/>
              <a:ext cx="358234" cy="2843355"/>
            </a:xfrm>
            <a:prstGeom prst="rect">
              <a:avLst/>
            </a:prstGeom>
          </p:spPr>
        </p:pic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3BE45568-7AB6-C449-B369-077EE1392D10}"/>
                </a:ext>
              </a:extLst>
            </p:cNvPr>
            <p:cNvSpPr/>
            <p:nvPr/>
          </p:nvSpPr>
          <p:spPr>
            <a:xfrm>
              <a:off x="2121100" y="4187361"/>
              <a:ext cx="163517" cy="15824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A5B9DA0-10B5-8F48-A590-1004AE64D09C}"/>
                </a:ext>
              </a:extLst>
            </p:cNvPr>
            <p:cNvCxnSpPr/>
            <p:nvPr/>
          </p:nvCxnSpPr>
          <p:spPr>
            <a:xfrm>
              <a:off x="784060" y="4258638"/>
              <a:ext cx="33582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98598EC8-01A4-D546-9F5E-EA1A4FB9C1D1}"/>
              </a:ext>
            </a:extLst>
          </p:cNvPr>
          <p:cNvSpPr txBox="1"/>
          <p:nvPr/>
        </p:nvSpPr>
        <p:spPr>
          <a:xfrm>
            <a:off x="7003733" y="1331785"/>
            <a:ext cx="451770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Clapeyron</a:t>
            </a:r>
          </a:p>
          <a:p>
            <a:r>
              <a:rPr lang="en-US" sz="2400" dirty="0"/>
              <a:t>Clausius-Clapeyron</a:t>
            </a:r>
          </a:p>
          <a:p>
            <a:r>
              <a:rPr lang="en-US" sz="2400" dirty="0" err="1"/>
              <a:t>Raoult</a:t>
            </a:r>
            <a:endParaRPr lang="en-US" sz="2400" dirty="0"/>
          </a:p>
          <a:p>
            <a:r>
              <a:rPr lang="en-US" sz="2400" dirty="0"/>
              <a:t>Thomson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lphaUcPeriod"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Clapeyron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b="1" dirty="0">
                <a:solidFill>
                  <a:srgbClr val="7030A0"/>
                </a:solidFill>
              </a:rPr>
              <a:t>…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b="1" dirty="0">
                <a:solidFill>
                  <a:srgbClr val="00B050"/>
                </a:solidFill>
              </a:rPr>
              <a:t>…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b="1" dirty="0">
                <a:solidFill>
                  <a:srgbClr val="00B0F0"/>
                </a:solidFill>
              </a:rPr>
              <a:t>…</a:t>
            </a:r>
          </a:p>
          <a:p>
            <a:endParaRPr lang="en-US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C9C290-AC56-BD4D-86FD-B9C23E802222}"/>
              </a:ext>
            </a:extLst>
          </p:cNvPr>
          <p:cNvCxnSpPr>
            <a:cxnSpLocks/>
          </p:cNvCxnSpPr>
          <p:nvPr/>
        </p:nvCxnSpPr>
        <p:spPr>
          <a:xfrm>
            <a:off x="1879137" y="1380624"/>
            <a:ext cx="312953" cy="2829911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0E414F2-1723-CC4D-AE95-C9FA2A550C4E}"/>
              </a:ext>
            </a:extLst>
          </p:cNvPr>
          <p:cNvSpPr txBox="1"/>
          <p:nvPr/>
        </p:nvSpPr>
        <p:spPr>
          <a:xfrm>
            <a:off x="1915488" y="1449577"/>
            <a:ext cx="1639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B (line)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39F75F0-8AA8-8D48-9F1E-C43A9C6EECD9}"/>
              </a:ext>
            </a:extLst>
          </p:cNvPr>
          <p:cNvSpPr txBox="1"/>
          <p:nvPr/>
        </p:nvSpPr>
        <p:spPr>
          <a:xfrm>
            <a:off x="3383178" y="2409440"/>
            <a:ext cx="1818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C (line)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08051F-4BC7-CB46-ADD3-26C6642BF2D0}"/>
              </a:ext>
            </a:extLst>
          </p:cNvPr>
          <p:cNvSpPr txBox="1"/>
          <p:nvPr/>
        </p:nvSpPr>
        <p:spPr>
          <a:xfrm>
            <a:off x="4616323" y="2886841"/>
            <a:ext cx="1592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D (line)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7ECE3A9-7699-ED41-89A7-BCB3A6328601}"/>
              </a:ext>
            </a:extLst>
          </p:cNvPr>
          <p:cNvSpPr txBox="1"/>
          <p:nvPr/>
        </p:nvSpPr>
        <p:spPr>
          <a:xfrm>
            <a:off x="929110" y="4975499"/>
            <a:ext cx="164263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A (slope)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5037475-A2FE-D24E-BE9B-622CC0D03254}"/>
              </a:ext>
            </a:extLst>
          </p:cNvPr>
          <p:cNvCxnSpPr>
            <a:cxnSpLocks/>
          </p:cNvCxnSpPr>
          <p:nvPr/>
        </p:nvCxnSpPr>
        <p:spPr>
          <a:xfrm flipV="1">
            <a:off x="951971" y="4720591"/>
            <a:ext cx="728239" cy="23829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020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2E2AEBCC-9153-B24B-8E3A-E07B75C86BBF}"/>
              </a:ext>
            </a:extLst>
          </p:cNvPr>
          <p:cNvSpPr txBox="1"/>
          <p:nvPr/>
        </p:nvSpPr>
        <p:spPr>
          <a:xfrm>
            <a:off x="0" y="0"/>
            <a:ext cx="11887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Weeks 10 &amp; 11 – Entropy and the 2</a:t>
            </a:r>
            <a:r>
              <a:rPr lang="en-US" sz="2400" b="1" baseline="30000" dirty="0"/>
              <a:t>nd</a:t>
            </a:r>
            <a:r>
              <a:rPr lang="en-US" sz="2400" b="1" dirty="0"/>
              <a:t> Law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8EEFAF-4F44-DB45-8953-6405773D8D7B}"/>
                  </a:ext>
                </a:extLst>
              </p:cNvPr>
              <p:cNvSpPr txBox="1"/>
              <p:nvPr/>
            </p:nvSpPr>
            <p:spPr>
              <a:xfrm>
                <a:off x="1417320" y="3776365"/>
                <a:ext cx="6252210" cy="2702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𝑇𝑑𝑆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𝑃𝑑𝑉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𝑑𝑉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𝑟𝑒𝑣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for spontaneous processes</a:t>
                </a: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en-US" sz="24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68EEFAF-4F44-DB45-8953-6405773D8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320" y="3776365"/>
                <a:ext cx="6252210" cy="2702535"/>
              </a:xfrm>
              <a:prstGeom prst="rect">
                <a:avLst/>
              </a:prstGeom>
              <a:blipFill>
                <a:blip r:embed="rId3"/>
                <a:stretch>
                  <a:fillRect l="-1420" t="-2336" b="-3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5987609-FBC0-EE48-BCCC-65E147C88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491" y="2986262"/>
            <a:ext cx="3204099" cy="26440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FAADA7-2A5B-644C-825C-5E984319FF6B}"/>
              </a:ext>
            </a:extLst>
          </p:cNvPr>
          <p:cNvSpPr txBox="1"/>
          <p:nvPr/>
        </p:nvSpPr>
        <p:spPr>
          <a:xfrm>
            <a:off x="228599" y="835194"/>
            <a:ext cx="1098126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Matching</a:t>
            </a:r>
            <a:r>
              <a:rPr lang="en-US" sz="2400" dirty="0"/>
              <a:t>: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The </a:t>
            </a:r>
            <a:r>
              <a:rPr lang="en-US" sz="2400" b="1" dirty="0"/>
              <a:t>Thermodynamic Definition of Entropy</a:t>
            </a:r>
            <a:endParaRPr lang="en-US" sz="2400" dirty="0"/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The</a:t>
            </a:r>
            <a:r>
              <a:rPr lang="en-US" sz="2400" b="1" dirty="0"/>
              <a:t> 2</a:t>
            </a:r>
            <a:r>
              <a:rPr lang="en-US" sz="2400" b="1" baseline="30000" dirty="0"/>
              <a:t>nd</a:t>
            </a:r>
            <a:r>
              <a:rPr lang="en-US" sz="2400" b="1" dirty="0"/>
              <a:t> Law of Thermodynamics</a:t>
            </a:r>
            <a:endParaRPr lang="en-US" sz="2400" dirty="0"/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One of the </a:t>
            </a:r>
            <a:r>
              <a:rPr lang="en-US" sz="2400" b="1" dirty="0"/>
              <a:t>four fundamental differential equations </a:t>
            </a:r>
            <a:r>
              <a:rPr lang="en-US" sz="2400" dirty="0"/>
              <a:t>of Thermodynamics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A </a:t>
            </a:r>
            <a:r>
              <a:rPr lang="en-US" sz="2400" b="1" dirty="0"/>
              <a:t>Maxwell relation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3573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2E2AEBCC-9153-B24B-8E3A-E07B75C86BBF}"/>
              </a:ext>
            </a:extLst>
          </p:cNvPr>
          <p:cNvSpPr txBox="1"/>
          <p:nvPr/>
        </p:nvSpPr>
        <p:spPr>
          <a:xfrm>
            <a:off x="0" y="0"/>
            <a:ext cx="11887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Weeks 10 &amp; 11 – Entropy and the 2</a:t>
            </a:r>
            <a:r>
              <a:rPr lang="en-US" sz="2400" b="1" baseline="30000" dirty="0"/>
              <a:t>nd</a:t>
            </a:r>
            <a:r>
              <a:rPr lang="en-US" sz="2400" b="1" dirty="0"/>
              <a:t> Law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64CA00-2CFF-7D1A-C5BA-573282FF9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94" y="1204588"/>
            <a:ext cx="9046214" cy="18772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7E4C18-4755-7148-EA5A-1A1BB2F72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900" y="3212015"/>
            <a:ext cx="6337300" cy="3454400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675DF910-ABDF-C82F-9013-23E745E81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22" y="3081866"/>
            <a:ext cx="4777740" cy="358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B603A8-2396-B4C1-DCE7-9A0325DA12E0}"/>
              </a:ext>
            </a:extLst>
          </p:cNvPr>
          <p:cNvSpPr txBox="1"/>
          <p:nvPr/>
        </p:nvSpPr>
        <p:spPr>
          <a:xfrm>
            <a:off x="2383623" y="619554"/>
            <a:ext cx="5998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Something is dreadfully wrong here … what?</a:t>
            </a:r>
          </a:p>
        </p:txBody>
      </p:sp>
    </p:spTree>
    <p:extLst>
      <p:ext uri="{BB962C8B-B14F-4D97-AF65-F5344CB8AC3E}">
        <p14:creationId xmlns:p14="http://schemas.microsoft.com/office/powerpoint/2010/main" val="69671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FB1F0E-4B0A-4143-9DAF-543DE9CBDF2D}"/>
                  </a:ext>
                </a:extLst>
              </p:cNvPr>
              <p:cNvSpPr txBox="1"/>
              <p:nvPr/>
            </p:nvSpPr>
            <p:spPr>
              <a:xfrm>
                <a:off x="0" y="0"/>
                <a:ext cx="6096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Week 12 –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thermodynamic surface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FB1F0E-4B0A-4143-9DAF-543DE9CBD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6096000" cy="461665"/>
              </a:xfrm>
              <a:prstGeom prst="rect">
                <a:avLst/>
              </a:prstGeom>
              <a:blipFill>
                <a:blip r:embed="rId3"/>
                <a:stretch>
                  <a:fillRect l="-1663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06231354-035E-3826-CC6D-B272480A3953}"/>
              </a:ext>
            </a:extLst>
          </p:cNvPr>
          <p:cNvGrpSpPr/>
          <p:nvPr/>
        </p:nvGrpSpPr>
        <p:grpSpPr>
          <a:xfrm>
            <a:off x="220212" y="1354728"/>
            <a:ext cx="5420360" cy="4148544"/>
            <a:chOff x="5947089" y="511909"/>
            <a:chExt cx="5420360" cy="414854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C11F096-759A-8A60-24E6-F75B8FC24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7089" y="511909"/>
              <a:ext cx="5420360" cy="414854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86A17AC-D1D5-73AA-73EC-9944E7577C5C}"/>
                </a:ext>
              </a:extLst>
            </p:cNvPr>
            <p:cNvSpPr txBox="1"/>
            <p:nvPr/>
          </p:nvSpPr>
          <p:spPr>
            <a:xfrm>
              <a:off x="8295898" y="2268730"/>
              <a:ext cx="22174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Liquid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3788C5-C594-90B6-7279-289EADD8C3C6}"/>
                </a:ext>
              </a:extLst>
            </p:cNvPr>
            <p:cNvSpPr txBox="1"/>
            <p:nvPr/>
          </p:nvSpPr>
          <p:spPr>
            <a:xfrm>
              <a:off x="8295898" y="2887403"/>
              <a:ext cx="22174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Gas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238200C-4954-3448-94A0-B6903807D898}"/>
              </a:ext>
            </a:extLst>
          </p:cNvPr>
          <p:cNvSpPr txBox="1"/>
          <p:nvPr/>
        </p:nvSpPr>
        <p:spPr>
          <a:xfrm>
            <a:off x="4786441" y="1772721"/>
            <a:ext cx="723930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Compared to the liquid surface, how do we know that the </a:t>
            </a:r>
            <a:r>
              <a:rPr lang="en-US" sz="2400" b="1" dirty="0"/>
              <a:t>gas</a:t>
            </a:r>
            <a:r>
              <a:rPr lang="en-US" sz="2400" dirty="0"/>
              <a:t> surface must be 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steeper</a:t>
            </a:r>
            <a:r>
              <a:rPr lang="en-US" sz="2400" dirty="0"/>
              <a:t> in the </a:t>
            </a:r>
            <a:r>
              <a:rPr lang="en-US" sz="2400" b="1" dirty="0"/>
              <a:t>pressure</a:t>
            </a:r>
            <a:r>
              <a:rPr lang="en-US" sz="2400" dirty="0"/>
              <a:t> direction?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steeper</a:t>
            </a:r>
            <a:r>
              <a:rPr lang="en-US" sz="2400" dirty="0"/>
              <a:t> in the </a:t>
            </a:r>
            <a:r>
              <a:rPr lang="en-US" sz="2400" b="1" dirty="0"/>
              <a:t>temperature</a:t>
            </a:r>
            <a:r>
              <a:rPr lang="en-US" sz="2400" dirty="0"/>
              <a:t> direction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93735A-6FB4-6665-2F28-63D9A1642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8880" y="3996415"/>
            <a:ext cx="3204099" cy="264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225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53FBF59-F93C-A545-8AED-8CE0BCCAE095}"/>
              </a:ext>
            </a:extLst>
          </p:cNvPr>
          <p:cNvGrpSpPr>
            <a:grpSpLocks noChangeAspect="1"/>
          </p:cNvGrpSpPr>
          <p:nvPr/>
        </p:nvGrpSpPr>
        <p:grpSpPr>
          <a:xfrm>
            <a:off x="178737" y="1122852"/>
            <a:ext cx="6424106" cy="4883512"/>
            <a:chOff x="2417784" y="213696"/>
            <a:chExt cx="8555016" cy="6503398"/>
          </a:xfrm>
        </p:grpSpPr>
        <p:pic>
          <p:nvPicPr>
            <p:cNvPr id="1028" name="Picture 4" descr="data:image/png;base64,iVBORw0KGgoAAAANSUhEUgAAA8AAAALQCAYAAABfdxm0AAAABHNCSVQICAgIfAhkiAAAIABJREFUeJzsvQd4VdeV9n/VUAMhAaKJjoRAQkgIBOogBJIZZxIXbFMNiCZ6r6Lb2LHzxZkv9qRMPPaT8SRfJv84ifs4dtwSx3bsuMSO7bjGcYsncYpLMqnrz7vJVu69CKMr3X3WEed9n+f3AOLqnnXvOfee/e699lohEQkRQgghhBBCCCFnOu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GUL/W3v/1N/vrXv8pf/vIX7VAoiqIoyktp+4NAox4AcQ5FUZQvBLP75z//Wf74xz/K73//e3nvvffk17/+tfz2t7+V//3f/zU/t/zpT39qB79jgVm24PksMNMWiqIoivK5tP1BoFEPgDiHoijKU9mVXZhXGFuY3ffff19+97vfGbP7m9/8xhjfX/3qV/LLX/7S/P2DDz6QDz/88CTwux3xhz/8oUNwvFOZaRppiqIoyifS9geBRj0A4hyKoihnglGEibRmF6Y12uy+++67xuxaYHjtz//nf/7H/D3ayJ7K+IKOjDKAibZG+t5775XHHnvstGa6K0b6VGaaRpqiKIrqpLT9QaBRD4A4h6IoKi4KN7swiTCVSGO2ZvfnP/+5PPDAA/Liiy8aowuDa80u/h+Pw+Mt+D9rgK3h7CrRBvaWW26R733vex9ppjtjpF2sSjO9m6IoKvDS9geBRj0A4hyKoqiYBbNl9+vCxMEQWrNrU5jDV3bx95dfflm+/e1vy09+8pOTzG5HxNMAR2MNcDzM9OlWpU9npL1I7w430zTSFEVRvpe2Pwg06gEQ51AURX2kbHEqu18Xhi16v2602bUru3icNbuvvfaaMcDPPvvsac2vawN86623dtkAx4tYjXR3V6XfeustM/mA9zPe6d3hZjrcSNNMUxRFdUna/iDQqAdAnENRFGUUXZyqo/264cWprNkNT2H+qJXdWA0wnvdMNsCujXS0mX7mmWfM+//OO++orUozvZuiKKpT0vYHgUY9AOIciqICqI7263a2OFVH+3U7A/YA2xRobQN82223mf3I2ubVS/C+4/3Hexqrme4p6d0sOkZR1BkibX8QaNQDIM6hKOoMlzW7dr9udHGqj0ph7qrZpQH2H50xwPGis6vSroqORR8P1zAmeKyZZk9piqJ8Lm1/EGjUAyDOoSjqDFJ4cSq7XxcG8s033zTGxyuz2xGvv/66MWBIxY3FACM+GuCeZYD9ZKRxTeN1P/LII56tStNIUxTVTWn7g0CjHgBxDkVRPVB2v254caqO9uvC4L700kvGADz99NPmZ53ZrxsEA3z//ferGzwaYPfA8OJ1P/roo54WHWN6N0VR3ZC2Pwg06gEQ51AU5XN1tziVLT7V2dRjV7zxxhu+McC33347DXBAwGfFGuB4PJ92ejeLjlFUIKTtDwKNegDEORRF+UixFqfqTApzrHtvXRtgrETTAHtP0A3wY489ph5LNF4UHXvhhRfkhz/8oXkf2FOaonqMtP1BoFEPgDiHoiglRRenwuAVxg8m9nT9dWPZrxtr6rFrA/zjH/+YBlgBGmD/GeB48VFGGuYXrx+fqZ6Q3s2e0hRlpO0PAo16AMQ5FEV5ILtfN7w4FQak0ft1OzK73d2v6xcDjEJcfjHAd9xxh9x3333qxsVLgmqAcS2d6Qb4o7AGGOb1dI91kd7NntIU1SVp+4NAox4AcQ5FUXFU9H7djypOFb5f12VxqlhTj2mAz0xogGmAvTyuX4w0HoPvkPA2WIBFxyifS9sfBBr1AIhzKIrqosL362JAFb5f9+233zZGD/tv7aou8KrlUEcGuLPG0xVvvfWWieOpp56iAVYg6Ab4Rz/6kXosGqD9E14/TKF2LF2hu6vS77zzTvv3TjzTu7vbU5rp3dRppO0PAo16AMQ5FEV1Qh0Vp8LA2q7sRqcwv/jii2bQ9eyzz3pqduOx8hoUA3zvvfeqD+69hAY4mAb44Ycf7tEGuLsg08ZmwPhlVZo9palOSNsfBBr1AIhzKIqKEgYRdr9uV4tTvfrqq2bQ9fzzz6uazq4YT9dxPPnkk+oG+L//+79pgAMCPo80wN+OMFpBAte7rYIfr+eMl5H2Q9ExGmnfStsfBBr1AIhzKCrQssWpMGiwxak62q8ba3Gqn/3sZ2bQ9dxzz9EA/x2khdMA6xF0A/z444+rx6LBQw89ZF6/dhxa2BRoZONoxxKNlz2lX3rpJfPdG22q41l0jMY5rtL2B4FGPQDiHIoKhKKLU3XUXxdGCyY3vDhV+KpuLGnM1gBj0KVtgGM1nn6Jw7UBvueee9QHwF5CA0wDHER+8YtftE9GasfiktMZ6R/84AftqfCu0rthiKm4SdsfBBr1AIhzKOqMU0f7daPNbviqroviVK+99lp72p1fDPATTzyhGocdiHY2DpcG+M4776QBDgj4TAfZAMP43HTTTepxaGG//850Axyv6yDWFelwM417LhU3afuDQKMeAHEORfVoWbNr9+uerjhVR/t1XZg9VH/2iwGO1Xj6JQ4a4PhCA0wDHETsFhDUY9CORZMHH3xQbrnlFqfHQJYVFTdp+4NAox4AcQ5F9RiFF6ey+3Wt2UXKMYrcoOKx12a3I15//XUz6HrmmWd8Y4BhADTjsHvxOhsHDXB8CboBxsSLdiwawPjcfPPN6nFoYavg//SnP1WPRZPvfe97cuuttzo9Bg1wXKXtDwKNegDEORTlO9n9uuHFqTrarxu+sosWPxjkwAjHul/XBbb3LlpvaBvgWI2nX+JwaYC/853vyHe/+131QamX0AAH0wB///vfd77y52fsd/ELL7ygHosmDzzwgNx2221Oj0EDHFdp+4NAox4AcQ5FqSoexalgllBsCoMc7L3VNpzhBli792648cQKuR/ioAHWIagGGNcRDXBwDbDNxkFvdu1Y4k0sra3uv/9+uf32253GQwMcV2n7g0CjHgBxDkV5pliLU8WSwowCJ3YFWNtwApt25wcDbPtgahvgWOOgAY4vQTfAqD6uHYsGXqS++hlrgNEGSDuWeILvxcrKSvnKV77Sqcej7dsdd9zhNCYa4LhK2x8EGvUAiHMoyomii1OF79c9XX/druzXRYETDHJeffVVdcMJ/NJ7F2DlHLE89thjNMB/Bwb47rvvVh/EeklQDTCun6AbYNepr37GFiR8+eWX1WOJJytXrjw+Sg8Zli1bdtrVYNQ8QPs3lzHRAMdV2v4g0KgHQJxDUd2W3a8bXZzqVPt1w81uvPbrosAJBjmvvPKKuuEMN8DavXf9ZIBjjQPXjysDfNddd9EAB4SgG2Av9n76GduSDvcG7Vjixde//vV28wu2b99+2t9Bxgsm/lzGRQMcV2n7g0CjHgBxDkV1WtH7dT+qOFX4fl38zK7quipOZQ0wZvm1DSfwS+9dgPOAWB599FEa4L9DA6wfj1dYA4xsDO1YNPBi76efwbYYmx2kHUs8gJHv379/u/ktLy8335en+z183+F7z2VsNMBxlbY/CDTqARDnUFSHCt+vixtb+H5d3IBhOO2qrjW7Wi2HACp82n1e2oYT+KX3LsB5Qiw//OEPVeOI1YjTAMcXGmAa4CAC42vrQ2jH0l0w6dzQ0NBufjMyMkydic78rhffeRg3UHGTtj8INOoBEOdQVIfFqWBA7MpudArzfffdZ6qKapndjkCFT1vpUzsW4JfWQ4AG+GS8WA3xG0E1wPb6D6oBxve16+JHfgYTtrZDgHYs3eXyyy+PSH3+3Oc+1+nf9aL3OQ1wXKXtDwKNegDEOVTAhBuU3a/b1eJUKKoCA6xt7MLByq/t9agdC/BL6yFgV8AeeeQR1TisEaEB1oEGOJgGGNV/XRc/8jPYFoPzj2JY2rF0h4ceekhSUlLaze8555wTUxskXAO4FlzGSAMcV2n7g0CjHgBxDnUGyxanwo3JFqfqaL9urMWp0Ffy5ptvVjd24dhBDlKztWMBfmk9BKwBfvjhh1XjiHUl2hpg/F68B2o0wPrxeIW97jqbKnqmEXQDbCdHe7IBxnf4uHHj2s1vXl6eKbQYy3MgCwDZAC7jpAGOq7T9QaBRD4A4hzoDFF2cqqP+uriBhu/XxaAwfFU3ljTmBx98UG666SZ1YxeOTXPziwH2S+VlYPug0gD/Axhg1xVR/UZQDbBNvQ+qAUbaK9JftePQwm6PQT9g7Vi6SnjLo4SEhC5NaGAfOPaDu4yTBjiu0vYHgUY9AOIcqoepo/260WY3fFXXRXGqH/zgB2ZA4Ye9vxZb6AT9gLVjAX6pvAysAUYKnWYcsaZiuzTAXrQE8Rs0wDTAQcQWSHzjjTfUY+kKXWl51BFohYXtSy5jpQGOq7T9QaBRD4A4h/KxrNm1+3VPV5yqo/26LowMjBQGFDiGtrmz2FYXzz33nHoswA66tQtPWSNJAxwJDbB+PF5hP4tPP/20eiwaBPFaD8e2yHvzzTfVY4mVrrY86gjU7cD2JZfx0gDHVdr+INCoB0CcQ/lE4cWp7H5d3OhiKU7llZFBKi0GFDi2trmzoMInYnr22WfVYwF+qbxsjSRiwcq9ZhyxpmK7NMBBXBWjAQ6mAQ5iun84yArC+Y91z6w23Wl51BGo24HtSy5jpgGOq7T9QaBRD4A4h/JYdr9ueHGqjvbrYuYX+2xxw7Nmtyv7dV2AFTwMKBCTtrmzWAOMQb52LMAvlZcBrhca4EhogPXj8Qq7Hz/IBjhoBd/CQVYQzv/bb7+tHkssdKflUUdgPIF7gMuYqbhK2x8EGvUAiHMox0LqMlrinGq/7qmKU1lD98wzz6gbqGiwqonYEKt2LBYUOPHT++WXyssWxILZf80YYt2LTAMcX2iAg2mAYX5hgrXj0MIa4F/84hfqsXSW7rY8iga/a797XcZNxVXa/iDQqAdAnEM5VktLi7mBYY9qLCnMKNhhB23a5ikaFHZCbHgd2rFYrAH2y/vll8JTFj8Y4Fj3Irs2wEFrDRN0A4zJMe1YNAi6Aca2GJx/TERrx9IZ4tHyKBpkmtkJWZexU3GVtj8INOoBEOdQjrVmzRpzE0Mrhlj266JgB25YTz31lLp5igatfRAbBpbasVjshAFSxrVj6YrZcw3S31AApSe9Jy4NcBB7o9IAB9MAY/8vCmFpx6FFT7rukSU2b968brc86uh5bU0Kl/FTcZW2Pwg06gEQ51COtWHDBnMjQyuGWMwCZnxxw3ryySfVzVM0P/rRj9oHFNqxWPw2YeCXfbcWFEBBC4ye9J7AAGPVhgY4PvQkIxBP8HptfQDtWDSAAUbGg3YcWmDiw07YasfyUSBNubW1NWLf744dO+Ly3CiqadvyuXwNVFyl7Q8CjXoAxDmUY23dutXcyGItzoSCHbhhPfHEE+rmKZrHH3+8PaVMOxaLnTDwmwHWTju20ABHQgOsH49XBN0AY697kA0wtsXYLTvasXwUBw4ciDC/c+bMMTVD4vHceB68B8jechU/OlhQcZW2Pwg06gEQ51COtWvXLnMzi3UlFwN/3LBgNrXNUzQw5baoiHYsFjth4KcVcz8ZYPSAfOCBB9TjiOU9sQbYxcAVBviOO+5QH/R6SVANsP0uDaoBxkQPrnftOLTAthi/G+Crr746wvxWVFTENV773YvxhKvXQAMcd2n7g0CjHgBxDuVYbW1t5oaGmddYjIJdtUC6sbZpiQYm07aV0I7FAjPutxVzP+y7tcAA33///epxdNUAo4hLPAdr9913Hw1wQKABDrYBRlaQbdunHUtHfPWrXzV7fa35LSwsNDUt4nkMW38B90dXr4MGOO7S9geBRj0A4hzKsQ4fPmxuarEWQ7KFW2I1zl5gBxRIO9aOxeLHFXM/pB1bbr31Vl8YYEwK0ADrEHQDjGrA2rFogOsc17t2HFrYCVs/GmCcm169ekVUfEa9kHgfx3YlwHvh6rXQAMdd2v4g0KgHQJxDOdaxY8fMjS3W9FMM+m3VRm3TEo1NKUPhKe1YLHaQ66cVcxhgP6QdAxhgDIK144hlVZwGOL7QAAfXAGPySzsOLeyWHZhA7VjCQS2EzMzMdvObk5PjbIXW9qXH5LWr10MDHHdp+4NAox4AcQ7lWFdeeaW5uaENRSxGwd6wHnnkEXXTEo2tqok0Le1YLH5cMfdL2jG47bbbaIDDwHm5/fbb1QfBXhJUA2y3RwTVAOM6D7IBtkUb8X2iHYsF99B+/fu1m9/09HSnq/R2Qh2T166OQQMcd2n7g0CjHgBxDuVYn/nMZ8wNDpU4YzEKNmUJjeu1TUs0diD9+uuvq8disQYYbR60Y7H4Je0YwABjH6B2HLGkhdMAx5egG+DnnntOPRYN8NlHJop2HFpYA4wq9NqxgFdeeUUGDx3cbn6Tk5PNxKDLY3rRC5sGOO7S9geBRj0A4hzKsa655hpzk4MZisUo2KIVse4d9gKspCC21157TT0Wi53h9pMB9suqK4DZowH+BzDAOD/ag2EvoQGmAQ4iyArC+cd3inYsuBbzRuVFVHy+7rrrnB/Xi1Zgf/rTn7SHW2eatP1BoFEPgDiHcqwvfvGL5ib3rW99Kyaj4Lc+suFgIInYfvazn6nHYkGvWL+ljPtl1RVgHyB6gWrHEUs7JmRB/PznPzcTLTi/H3zwgfzhD3+Iy2ANMdAABwPbIi2oBhiTr5h00o5DC2uA49VTt6vgOyyvINL8YouUF8f2Yh88DXDcpe0PAo16AMQ5lGNhdhc3uq9//esxmwU/tdEJ5/nnnzc301dffVU9Fosf90z7ZdUV9AQDjHOISRXsU8N1D4OKcxoNBvTYUoB99VjJRTEZFItDAZmnn37aGJ2XXnrJPBcKtWHwh8EnjmFXkmmA9ePxiqAbYHzm8HnSjkMLZAXh/GMCTSuG1954TQaMGRBhfnfs2OHZ8b34DNAAx13a/iDQqAdAnEM51g033GBuduj1F6tZ8FMbnXB++tOfmpsp9jJpx2Lx455pv5hOgF6gsRZic4EtDIb0ZphTDMgwaXHXXXdFmFxM/tx9991mCwD28MHcYiCLf8O84n39zne+Y0wsHtuRUT4ViMH+DlLUYQ5w3aCCOKqkYpUErUhwfWOfOwaPSMNGzPFchfaaoBtgTNxpx6JB0A0wJsdw/j/88EOV4z/+3OPSO693hPldunSpp98jaFno+jNAAxx3afuDQKMeAHEO5Vhf+9rXzA3vy1/+cpfNgrZpiQbmADfTl19+WT0Wix/3TMMA+8F0AhhgGEqt48N0YVUWxhMruJjcCTeleK+wkosiLUh7xoRGZ/cAYyAJY4rH47EwPDCuMLC4VmFoYWxhcGF0YQYQgz0uPmexGGi8BhhvGHAYcRhyXHcw6DDqeA0YaOLzgfRtGH28fqxwIw1Ty0DTALsb/PsZfNawlUY7Di0wwYbzH+86Ap3hK9/5imQOzowwvxdddJHnq9H4DsJ74KLHsIUGOO7S9geBRj0A4hzKsW688UZz07v22mtjNg1+6d0azYsvvmhupjA02rFY7J5pmCjtWCzapjMcpAwTeK49AAAgAElEQVR7FQuMHowf0pEx8EYqeLSJxHUNswiTiAqlHT2PyyJYyKzA58v+G8+PYyJVGsdEiy+kUOMaxyo1XgtWorGahGsME1OY3MA5tmY61lVoe33gufA+4blxDKSA45j4nCEGxILiOYgN13lX34ugGmAvVr/8TNANMCa9cP69nHh674P3pPWqVukzqM9JK78aK9H4DsF7gO8UV8egAY67tP1BoFEPgDiHciwMPnDj+/znPx+zkfBTEaVwYArszVQ7Fosfi4Z5aTpPB1YrkWbs4n2HwYC56CiVGeA9gLnDY2AWO3tNe2mAuwsG11jdxco1DD3eE6xkw+BjywDM55NPPmkK8mC1GMfH+4DzggmCWNO48b2C38P7jefB82Ggj+fHajeOh+NiFRxxYBXUtoPB33tqGndXsAYY74d2LBrg2sKkjXYcWuDz5qUBfva1Z6VsTZn0HhiZ9rx69WqVVWiAjBg7ae3qGDTAcZe2Pwg06gEQ51COhRRL3PyuvvrqmM2Fn/aQhoNBvU2n0o4lHL8VDXNlOjVjgbnD+cfqLVZxo9OHcc1iEgIrplgFxmpw+O/H0hrKtQFG7NqDcwsG51gZwoQCXi9WfDFoRaE5TDQhjRsrwzCxmGjAe4z3EZMLWEmONY0b4FzYYmJI444uJoYJi+hiYvZ8ag3ku0LQDbDdGqIdhxa4rl332bX85z3/KdnnZEtGv4wI87t23VrVSSdMgtm6Ha6OQQMcd2n7g0CjHgBxDuVYGKDiBnjVVVfFbDb8UrgoGtxE7YBSO5Zw/FY0DKYTaMcBYH5jjcW2IcKeVhgumNvoVUiYMJgyGCWk1p7uOWOpjO3SAGOixE8GOB7YNG6YVLxvMK2YhMC5gZmFybVZEjAFtpgYTPCpKm6fLo0b1wS+43Ad4HlhzqOLicHEw8zD1NtiYjD7XhkCu/+RBlg/Fg1wXbo2wL9977ey4rMrZNC8QZKekx5hfls3tKpnXGASC9cBPouujkEDHHdp+4NAox4AcQ7lWNjfh5vgFVdcEbNp8VMKbTi4ido9ddqxhAND1tkes17QFdOpFQtWHpEaC5OAVUBcd9FpuXgOGBzsT4WpgJGJNQ4aYD1Otwc4vJgYVvpxPWACxBYTw+/D2CLN2hYTw7nEdQEjHF3YrDPFxHA92GJimLyCUcPzI10cEy+4HpFxgDiwkovYMTETSzExLwoA+RW8R3jtOF/asWiB6xTXpqvnv++p+2T2/tlS2lIqvfr0ijC/y9ctV3/9wN6zYYRdHePPf/6z9nDrTJO2Pwg06gEQ51COhZUW3AiPHTsWs1nw0wpiOHY2GUZIO5Zw/FY1GyYSkxjacXQUC0wljA3SXfGeRRdygjHBwBFptzjf0anMXSXW3sg0wPHDiyJYOE+YTIkuJoY07uhiYliZ624xMfyOzZSJLiZme0LDTOOx+JntCd2dYmI9CRpgd9sdfvPeb2Tzv22WmftmyuQVkyUpIynC/M5fPV/9tVts1hYyQlwdgwY47tL2B4FGPQDiHMqx0BoFN8PDhw/3aAMVDm6iuJkixVE7lnD8VjXbDuy148CKGa4jvD+YkEFM0anMMKVIXYVRgUmAQXARS6z72mHWXBhgGCWXq0J+pCdUgQ4vJoY4w4uJIeMEq8LRxcS60xMa1wCuSVtMzPaEDi8mFt0TGqvjPaUnND43eJ3I3NCORYt4F7wD9zx5jxS0FhjzO+y8YZKckRxhfs9eerb66w7HFq7EZ8nVMWiA4y5tfxBo1AMgzqEcC4M13BDb2tp6rIGKxhbUwOBQO5ZwYimw5AU4fxhce3lMGFfstUTqKCZfEEO0KYBZwCAfExhdTWXuKjTAevQEA9xdbDGx8J7Q9nXba972hIYphOG1xcS60xMaE0wf1RMaBiS6JzSub9er0NYAY1Vc+9xogcwAnKN4PBdWfTf92yZJOjfJmN+M+gxJTEmMML918+t8l11gWxciI8PVMWiA4y5tfxBo1AMgzqEcC4Mv3BR37doVs1nAgAopo9pGLhrbUgGDO+1Ywok1vdY1OH+uDbBNZcZECwbf0WmkGPhhBQRx4O9I/9R8T2It7EYDHD+CYIA7ItYeqB0VE7M9oWFmkVoNc2t7QuNzh2u6O8XEbE/o8GJitic0TDtijy4mhsmu0/WUxf/TAN9v7g3dfZ47f3SnFK4tlBErRsistlkyaMYgCSX8w/gmJCRI6SdK5Zfv/lL9NUeDLAZcB7iWXR2DBjju0vYHgUY9AOIcyrFw48HNcdu2bTGbBZg5DKi0jVw0tqgMBmfasYTjt7ZROH/xnMDAqhYGwDAyWGXCgDs6nROvH+mbuO7CU5m9MOOdwU8G2KvWKH4hqAbYTth11gB3F1tMzPaEDi8mZntChxcTi+4J3Z1iYrYntC0mBqOOx+Dntic00soRF+LrCWnc3QWTCvju6+rvv/zWy7LoqkUyft14qdtTJ6NXj5aRtSMjVn2TeiVJ2YVl8pNXf6L+ejsC1x2uA5x7V8egAY67tP1BoFEPgDiHcizM2uMGuXHjxpjNAm7cWNHTNi3R2L6aGMRpx9Idc+Wa7kxg2FRmGFkMZGFgo1OZYYAx0MUKEVa5PiqVOd5mvDvnKJbK5q4MsJe9Qf0CDbA3BjgeRPeExufb9oRGYa/ontBY5exOT2jcZ2xPaDxXdE9oHDO6J7TNJvFbum80+O7D+xLr733w4QfyyW98UrIXZUtDW4MUbyyWvhf1ldzi3Ajzm5KZIlOXTZW7Hr1L/bWeCpw/nGdMxrg6Bg1w3KXtDwKNegDEOZRjYeBiegG2tsZsFpBah8GMtmmJBjdR3EyRdqsdS3fMlWtimcDAYBIDXEwqYAUnOpUSz4Of4//xuFhTmf2STRBray9rgE+X6hkrNMD68XiFNcAwcNqxeIUtJoZzjdeOvc7YgxxeTAzmFnuVMYlme0J3tZiY7QmNYmL43rPFxKJ7QocXE7M9oV2vQtte17H8zt1P3i3Fm4ol6fwkmXNwjqRdkCZlG8qk9/DeEeY3rV+aVK6plC/d9iX1c/5R4P3HecLEhatj0ADHXdr+INCoB0CcQzkWbji4Ua5YsSJmswDDg3Q4bdMSDVYkcDPFAEo7lnAweMMATDsOi20vFP1zDPowMYJBCQaJiDs6pRErMTaVGe93d6syY1BKA/wPMOjHe609MPUSGuDgGGALPkN47TCisfxeeE9oW0wM76PtCR1eTKyjntBdLSZme0KfqpgYDHx0MbHT9YTGdymetzOv+6U3X5IV16yQ0LkhmbRlksw+OFv6LeonZa1lkpGbEWF+s0dkS/2Wetl//X7183w6vPjs/+Uvf9Eebp1p0vYHgUY9AOIcyrFwg8bNcunSpTGbBQwqMDDQNi3RwNTjZooUPO1YwvFb32QM4jCBgfcLqYsYLGJwF73HDyvXGOxhkIJBJvbmxTsWv6TTxzpJQQPcswbBfsRWracB9vbYtphYdE9onIfontDIyIhXT2hMsIX3hIaxxv/hmPgeRgyIBROLtif0O+++I7u+vEtmHZglg5YNkspdlVK7p1Yqd1ZK1tlZktonNcL8DigcILN2zpK1n11rJgq0z/PpwAQC3iPs/XZ1DBrguEvbHwQa9QCIcyjHwuw0bpgLFy6M2SzgBo6blquerF3FptVhUKUdSzgwVtoGGBMeGGBhj15HFWExEIMxRvo4VlNg7ryI61Sr0V5DA6wHDXDwDDDuHXayUjuWWAnvCQ3jFt4T2hYTi+4JHV5MrDNp3Dd+80ZpvaJV+i7sK8WtxVKyrkTSL0yXCa0TDIk1iabAVbj5zZqYJdVbquUTBz8hL7z6Qo8oJobJBrxefJe6OgYNcNyl7Q8CjXoAxDmUY+HGgJvmBRdcELNZsIN0L/u0dgYMRhAXBh7asYRji8B4dTycF6TiYWWho1RmC9L4MGBDGqHWZAYMsB/2k8c6SUEDHD+CboBhnLRj8Rp8R/VUA9xdbE9obLvAdw5WfJFhY4uJfe6bn5Mxq8dI6LyQlGwokbzleZJwboJM3jBZMi7MkJyqHAkl/sP4ouVR5pRMmbx6skxsmSjXXH/NSd/1tic0VrIx0RldTMz2hA4vJuZFT2ikqyM+HMvVMWiA4y5tfxBo1AMgzqEc669//au5eZ5zzjkxmwWYKty0XKTEdgcYEmvstGMJx6bPuXhuGFcYBwxesPKNlYaOUpkx4EG6GQbdWJHwSwq7Xwqq+cUA28+Wn1dt4g0NcHANMAyYdixaWENq/33Xk3fJwqsWGuM7pnWMNB1pkrQL06Rkc4lM3zldhiwdIoMnD45Y9U1MTpShTUOlcXejlK8vl/+45T8iekLjXmh7QtuiW13tCY091NE9oaOLiUX3hMZ5xnfkqb7PsFJuxxKu3mca4LhL2x8EGvUAiHMoD5SYmChnn312zGYBNz47a6ttXMLBvinEhZlt7VjCiWevW7znKLaCVGbsxUZKXfRABauqGPxgYN1RKrNNYdd+X4BfCqphYEcDrENQDTA+x0E1wDA8tmK/dixaYGLSFNZ65gFpPNwodW11krssV2r21Uj+unwZu3asTN81XQYsGSBVW6qk16BeEea3V+9eUrK4RCq3VUrNthr5wq1f6PSxw4uJRfeEhpGN7gkdXUysOz2h8ZptT2h879rrANlI+CzYntD4PsB1crpiYqeDBjju0vYHgUY9AOIcygOlpqZKU1NTzGYBBtPu29E2LtHmEHHBoGvHEk5Xe91idRcDAaQy4zVh8BE9sMAAAucDs/6dTWX20x5uPxlgrI509vE0wPEj6AYYpkM7Fq+hAf5fueY/r5GqHVUSmheS6n3VUt9WL5kLM2VQyyBpPNgomQsyJWdRjkxePllC6aEI89t7SG+pWFshRWuLpHZHrez59z2ex4/UaNxDoouJ2Z7Q4cXEbE/oeBQTsz2hbTExHMP2hA4vJmZ7Qv/xj3/UHmqdadL2B4FGPQDiHMoD9e7dWxoaGmI2C5gVtpUbtY1LOHZQBROhHUs4nW31g/cTqcy4oeN3olt2YOYdN33c7DF47moKOlLi/LKH2y8VxWPdp+3aALvcd+c3aICDZ4DtZCVWGbVj8ZpHX3hU5n1qniTMS5DkC5Jl5sGZkrs8V0Lnh2T67ulSsK5AEs9LlLp9dTL6n0ZLQlJCZJuj8dlStKZI6nfXy6w9s2ThFQvlvfffU39dsYJJPjuZjn3H4cXEbE/o6GJiXekJjZRsKq7S9geBRj0A4hzKA+Xk5EhdXV3MZgH7fuyAVdu4hGP3leFmqR1LOB1VOoZ5xQAYZhamFuY2OpUZJhhmGAOCeE42+KmImV/SsWPdp+3KANvtBTTAZz5YqaIBDo4BvvfH98rZl50tU3dNleQLk6V4fbFM3DBRMhZkyMQtE6V0a6lM3DzR9PnNb82XvMq8COOLYlfD6ofJsGXDjPlt3t8s519yvrz5zpvqr62rYI8yroOutGyyxcSie0JjH3J4T2j8PxVXafuDQKMeAHEO5YEGDhwolZWVMZsFmDLctFDoQtu4hGNba2CFUzuWcGBkkeaLWW3MeGO1MXr2GunNMD94DGbCXaYn+6mIGQ1wJDTA+vF4hTXAGLBrx+I1tl4Dahlox+KaWx69ReoO1EnoghOpziBvdZ4MWT5Exq4ZK1N3TpXEeYkyc/9Ms+c39LGQ9M/vH2l+U0JSuqBUpm6ZKoVrCmX23tnyTwf+SX70vPd9lOOJXQGO9/doOCj4ScVV2v4g0KgHQJxDeaC8vDyZMmVKzGYBBZZw08KMq7ZxiQZxwVRpxoDVWqza4n3C6m90Shb2AyP1F4M/rAJ7XUzMGmA/FDGz6dja+5FjLVRGAxw/aICDZ4BtxX5kwGjH4gJ8fm986EaZunuqMb5JFyVJ8yXNMnzNcLPnN29VnpSsLzHGFyvAcw7PkfT56ZL18SzJ6JcRWeyqXy8ZuWCkNB1oksFLBkvj3kap31UvN/3gJvXX2V28+L6jAY67tP1BoFEPgDiH8kCjR4+W0tLSmM2CbV2AlUptAxUNVlZhLr06HlZRsW8J+5Vg5qJTmbHyawt+YH8vBvnaZs9PVbxpgCPxYkXEbwTVAMP40gCfWQb4V7/9lXz65k9L06VNkr4oXVIXpEpNW400Hmk0xnfQikHScKhBRq8dLYnnJ8qkjZNk1sFZkjQvScafO16SeiVFmN/+4/pLr0/0ktn7Z8uoFaNk7oG5UrG5Qj77rc+qv9Z44EXRPxrguEvbHwQa9QCIcygPNG7cOCkqKorZLGDl0hau0DZQ0cBwoliGi+eGScOqN9o1YO8S0majU5lRoAM3dVSkxPuD/Ud+KfRksSYLaYjasfhlPzIMcCyVummA40fQDTBWgrVj8RpkyeC1Y+JQO5Z48OKbL8rW67dK9rJsKdxcKENWDTFpzwNaBkjt/lpjfGvbaiVnaY5M2DRBKndXSu7FuVK6qdSQNTErMuX5OLnTcmXIsiHG/FZsrZDq7dUydfNU2Xv9XvXXGy8wAYp7o8tj0ADHXdr+INCoB0CcQ3mg4uJiKSgoiNksYNYegxe0GtA2UNGgeNQDDzwQl+eCwUGBGqx420JW4WYXlShtKjMGsadaUfVT2yFgC4/4oY2VNcDa+5FjbVXl2gB3pShMT4UGOLgGGOdeO5bu8P1nvy8XXnWhJC9IltCFIRm9frRZ4e2zpE/7nl8Y39T5qabwVfPRZincWGgqPmMv79jFYyWUHWl8k1KTpHd9b6neXS0z9s6Qut11UrC6QKZtnSYtV7XIb3/3W/XXHS9wb8Sktctj0ADHXdr+INCoB0CcQ3mgsrIyGTVqVMxmAbP2tr2AtoGKBiYVRadi/T0YMLweDMgwK42CSNGpzDBJqICNXoPoMdhZQ+uXNF+LNcB+aGPll4JcsRpgvHcuDHB3qqL2VIJqgDG5FlQDjHPdUw3wb977jXz+zs9LzcEaGbdpnDG+BZsKZNaRWTJ41WBjfLHX96xLz5K0BWkm9Xni1olS11ZnjO+ApQOMEU6qTpJQr0jzm56bLvlL8mXqtqkyefNkKd1YKtO3Tpe6nXUyt22u/OytM+tawQQyJq1dHoMGOO7S9geBRj0A4hzKA1VUVMiwYcNiNgt2wIoCTtoGKhqsysLMfNRjYERRwRqtEtBj8KNSmdFKASvd3UnR9Uuar8VPfZz9UpCrs72aLTTA8YMG+MwyNZ0BE4h47fh+1Y6ls/zktZ/Ipus2SU5LjmRenCnFW4tNkatJOyZJ7opcGbF2hIzfPF6m750uk7ZPkvSF6ebPSdsmmVXgrMVZUre/Too2FElaUdpJKc/J+cnS2NYo/Rb1M2nRQ5cONSvATfubpH5nvTz8k4fV34N4g+1KmLR2eQwa4LhL2x8EGvUAiHMoD1RdXS2DBg2K2Sxgf6sduGkbqGhQyAj7OcN/hr2uSDdEKjPSoztKZcaNGD0D8bh47431yyqnxU99nP1SkIsGWI+gG2BMJGrH4jU9xQC//8H78l/f/y/5+BUfl4T5CRK6KCS9L+4tZx07S4avHW5Wf/su6yuzDs+Ssh1lZvUXq8KVeyrNqi9Wf2ccmGFWf3MuzpFB8wdJ1rCo/b7JIcmoyZC6vXWSNi9NZrXNkqK1RVKyoUTOOnCWNOxukBsfuFH9vXABthYh88blMf72t79pD7XONGn7g0CjHgBxDuWBZsyYIf369YvZLKBXra1eqm2gooEBxuotBtVYeb3zzjsjzC5WemGQsQqKFWCsBLtOTfaLybNYA4xBqHYsfinIZfd4d/bxrgywXZ1///331QenXkEDHDwDjO9dvHZMpmrH0hFPvvKkbL5+swxtHSpT90w1xrdgc4HUHao78e/jxrfXwl5Ss79GSneUGuOLn1Xsrmg3vikXpUjjoUYZ1DLIpD4P++dhkpQWWeU5lBWSslVlUr+3XorWF0nh2kKZtW+WDFw8UBr2NMiMXTPk09/4tPr74QpMPOKe7fIYNMBxl7Y/CDTqARDnUB5o9uzZkpWVFbNZQBVkDF7Q61bTtMC4wsTZVGYY2+ieuzDAMMIYZHc3lbmrWAOsbfIsjz/+uIkHg1DtWGiAI6EB1o/HK/D9GVQDjGr6fjPAv/7dr+WLd31RKvdXSmh+SBIXJEpVW5WheHuxJM5PlOn7psvAlQOl7mCdDF0z1JjflPkpUt1WLeU7y01/X+z7ReVnFMNCn9/Rq0fLsOphJ6U8p+eny5iWMcb81u2pk+Rzk9t7/WLlt2pblWz74janLYK0wXYl1NtweQwa4LhL2x8EGvUAiHMoDzR37lxJT0+P2SzAcNq+tl6aFJvKjFRlpCwjZTXc7MLAoFgVfo7VFT9UOQZ+qroMnnjiCd8YYL+8NzDAKMbS2cfTAMePoBtg9BHXjsVrrAFGNpFmHL///e/l9sdvl2WfWyZT9001xheM2jBKZl8y2+z3xeovaL60WSrbKiVlYYokLUgy/X3R6giGOGfZifZG2OOb25Jr0qFHtY6SsjVlktAvIcL4JiYnSsHZBZJ0XpKUbSiT/DX5pt0R9vuiL3Dtzlqp2FIhLZ9ukV//9tfq58olmLTGJLXLY9AAx13a/iDQqAdAnEN5oI9//OOSnJwcs1mA8cXgBdWQXRkSrNSijy72iGEPLdKao1OZUbwKBgor0jaV+a677jKP1TZ2HZk8PxSdAtgLjXgwCNWOxS/vDfaGd8UAx3uvrjXAOIb24NQraICDZ4Dfeust89rx3a1xfKQ477hhhwxbP0xSFqfIlD1TJHNpplQfqDarvTUHaozpTV+cbv7ecKSh3QjnteZJ49FGsxcYac9ZF2dJ09EmY4KRCl20ucgUvUqqSJJQUtSqb/90GXDuAMm4KEMmr58svc7rJdW7qmXm3pmm3VH+qnwp31guFx67UF56/SX18+Sau+++29yvXR6DBjju0vYHgUY9AOIcygOdf/755qYc6x5YO3DDSnA8zIdNZYahxv5UpEVhJTfc8CJNCu2EMFhGu6JTFZTCDRUzytrGLhw/VV0G1gBjEKodi1/eG78YYLs/G8fQHpx6RVANsJ1IpAH25pivvP2KfPaOz0rVgSoJLQgZkhclS/OxZmN8YYCx+lt7sFbyN+WbP7OWZ5l9vzC+ZbvKpGJvhdn3C+OLFOj6g/Xtxa/yVufJnKNzpO9FfSU0NHRSyvPQyUOl17m9ZNrOaVK+tVyGLB4iE1onSOX2SinfXC7F64pl6uappujV93/8ffVz5AWYsMY92+UxaIDjLm1/EGjUAyDOoTzQ/PnzzY051v2XtngL0te6YjZQDAoVpH/84x+bPoCoAhludmFEkJKKVN1YU5mxKgyzrG3swvFT0SmAFHK/GGC/VKRGSj0mXTr7eBrg+BF0A4wJPe1YvAbZPXYS1eVx3vjlG3L1HVdL3ZE6yV2dK2M3jzXGd/j64VJ/uL59vy9IW5JmzDBWgO3PZh6eaYzw6A2jjQnG3t/xW8abvcCpC1NNG6RR60aZfcLo/ZszN0dSeqdEtjdKS5bBzYNl/IbxUr6tXAYvGywN+xokY16GFK4plCEXD5H6PfXSuLfRpER/9btfVT8/XoHVX9yzXR6DBjju0vYHgUY9AOIcygMtWbLE3KBj3QuKfbi2gMnpHmtTmfFYFIPCjG90KjNmgG0qM9Jyu1OVGXuKUFVS29iFY4tO+cUAY+IB8eC8aMdCAxwJDbB+PF4RZAOMgoSuDPDb774tNzxwgzRd1iTJS5IltDAk/Vb2k9LdpVJzqEaKdxRL0qIkmd423Zhc/LvmYI3MPDKz3fjmb86XpmNN0mdpH2N8Ey5KMHuCS7aXmNVf0HRJk0zbO00SL0yUnCU5Mqzy5EJXCYMSJHd+rsw6MEtSL0w15rdie4Vpd1S2rkyGLhkqU7ZOkbkH50rF5gq54r+uUD83XoJsLdyzXR6DBjju0vYHgUY9AOIcygO1tLSYmzQGYLGYBaze2h6O0f+HQSwGdjB9aHEQncoMc4pU5meeecak/sW7Ny7Sp7GirG3swvFT0SlgDTAGodqx+GVyAJkImIzp7ONdGWD7fmASSHtw6hU0wME1wNj2Eo/ne/2Xr8u/3vmvMvuy2VK+r1wylmUY44s/qw5WyfT9081eX6z+JixIkIajDVJ3uE5GbRxlfoY054yLM0wq9IRtE8yqL4xv9vJs838wv9b4Tt452fT9Na2P0Pd36ThJH5geaX4Tj1MSkum7p0v+2nxJmZci9fvqpWxLmUzcONG0PCpaVSS5i3JN26Oa7TWy7QvbTFEu7XPjJcjWwj3b5TFogOMubX8QaNQDIM6hPNCaNWvMzTrWfr4wrhi8PP3006aFB/588MEHO0xlhgmGAcS+YS/2eeJ4qAKtbezC8VPRKYDzZQfe2rH4pSUTDbAeQTXAMH9BNcB4zbaTQFef4+W3X5b/e/v/lfqj9ZK0JElCi0Iyac8kyVmZI9P2T5PpB6bL4LWDpWBrgTG5vZf1Nvt/Zx6dKYkLE9v3ATde0mhWgPH/WP2FCR6/dbxU7a+StMVpUr2/WtIWnfhz7MaxpvIzjC/Sn4c0DJGE5MgqzwlZCVKwuEBKtpTIxM0TZfK2yTJy9Uip3VNrSLsgTRrbGiVzXqbUba+Tul11suTKJfLLX/9S/bx4DcYM2O7k8hhU3KXtDwKNegDEOZQH2rBhg7lhd6aYFQbk2DOKfb8wC9H9dgFSmdHXFY/BY7uTytxVYu3n6gV+2nMLsPruFwPsl9VxGmA9gm6AsRqqHYvXdNUA//DFH8rB/++gTGmbIjWHa4zpBWnL0sy/sdqbuTzTrP5mr8yWou1Fpr0RVoCxGlx9sNqY3gGrBpgVYKQ5h+8BRrXnom1F7RWfsbcXha4GrBhgVn/rD9RL1b4qGb54uIRyTy501b+0v0zePNn0/23Y3yAVOyskdG5Img41yfAVw2XQ0kFSvbNaClYfN8irS6RsbZl84ugn5PnXnlc/JxpgshoFCF0eg4q7tP1BoFEPgDiH8o4ENP0AACAASURBVEBbt241N20MQDsa4GPVFgYFq6pYzY02vChgYVeBUdhK20yBWKv5eoE1wH7Ycwus4cBKvnYs1gBrr44jg8Huve0Mrg0w9s5rD069IqgG2PZTD6IBtllEuMd81OPe/+B9ueupu2T99etl5JaRElockoTFCVJ1qEr6rOgj0w9Ol2kHpknF/gpJX5pujG/CogSZtHuSWenFajB+BlD0CkZ4yr4pkrw42az6wvgWbik0Kc8geWGyMb4wwXOPzTUrvzC+mUsypfFIowxdNVRCk48/X3Kk8U1MT5Tii4ol6YIkSZufJrMPz5b0i9Kl/5L+0ny4WRLPTZTq3dUyc99Mqd1dawxw/tJ8adjRIPc9cZ/6+dACk9Wov+DyGFTcpe0PAo16AMQ5lAfatWuXuXlj8A8zi5VB/B37dMONLvbxwgRjcI4Ze1sEC8ZO20BFE2sxIy/w055bgL3biAcTF9qx+CU93C8G2E4I0ACf+dAAf9tU+Y/+v1d+8Yp87jufk098+hMyZf8UyV6dbYwvGLBmgJz1ybPMPt9eS3uZ1d/Jeyeb1V2kP9ceqZXRW0bLuG3j2o1vya4SmX1stmSvyG5Pe4b5heEdt3WcMcGTd082+32R5jxu8ziZtHOSMb/o+YuU59r9tZJ4dqIkDUo6adU3d0KujFg6wqz6Vu+tllkHZ0nieYlSu7dWavbUyIgVI6R0S6mp9Dxt+zQZsXyETGydKJNWTZIr/iNYRa+iwWQ1sm9cHoOKu7T9QaBRD4A4h3Kkv/71r8YAXX/99VJeXi65ubmSmJgo6enp8s1vftMMSlCpGRWbUbkZq5YYjIcP/mFW8DiYF20DFU2sqaxe4Kc9t8AaYBQz047FL+nhKMxmU48783ga4PgRdAOM71jtWLwGk2/WAH/w4Qdyz9P3yL6v7ZPSvaXtZrd4d7H0WdlH8rflS93ROinZXWJWfG3ac+LiRLMSbFocteaan2Wvyjbmt3Bbofn5kHVDpPZwrTG92PcLszz38rmSviS9PfUZ/X3rD9W3V3wu3lYsU3ZPkYo9FZJ4UaLp89u3pq8kpiRGtjdKT5bM+kyZsGmCVOyqkNFrR0vN3hpjdseuHStFG4pkRtsMybgwwxjfvGV5UrmjUmp31kpxa7EsObjETDprnwtNcK/Gd6+r5//jH/+oPeQ6E6XtDwKNegDEOZQDwfj07ds34iaelpYmVVVVsmnTJrN3tzOpzNivicELBuvaBioau5Knsf/4VPhpzy3AxAYNcCR+M8Cojq49OPUKGuDgGeAHHn9A1nx6jcw5NkcGrx8sZfvK2o0vVnZhbOsvqZe8jXnmZylLU6TiQIXZ64t0Z/x/9eFqSV2a2m6IR28ebVZ6R20a1b76i32+WOXFn7lrck0KdNLCJOmzrI8pdjXr6CzJvDjTGN/0xelmvy9WgG3F53Erx0nfkX1PWvVNHJYoSR9PkqYjTVK8uVhC54eMCa7cVWn2/KLy88RNE03BK+z/HbBogNn723ygWYrWFMnqq1bLjd+80Vz72udCE1z/Dz30kLPnpwF2Im1/EGjUAyDOoRzoD3/4g8yYMUO2b98uX//612Xnzp3mZo59s7GYBbSswY0LPUu1DVR3jYwX2AG+H1KOASY6EE+s1b9d4JeexBiE2ZXXj3rcu+++a1at0Lca6fYo+oZMCJxjGBq8p5jowCQRHovfweeuswM2mxJOA3zmg77nQTHAb/7qTfnqg1+VPV/bI2O2jZHQkpCh94reMnHPRBm2aZjUHq2VKQemyLSD0yRteVq7Ic5ZnSNzr5grU/dPlYzlGcbsIjUa5jd/a75Z6Z24a2JE2vPQdUOl+bJmGbt5bHvac0VbhVntRSVotDzC3t+sZVmSvynfpENj32//lv7GDE/eNVnGf2z8SXt9Q72OMz0khRsLpX5/vTG+WYuzZM7hOZI5P1OyFmVJ48FGGbZimEzaMknKt5ZL+ZZyGbVilMzZP0dKN5TK0k8tlRdeeaG9laD2udEC34t4Dx5++GFnx6ABdiJtfxBo1AMgzulR+vDDD+Vb3/qW6atbUlIiffr0kYyMDJk0aZIcOXJE3n//fe0QO9SVV15pburf/e53YzILGKjixvXYY4+pG6hTGZl49xfuDn7acwusAYaR047FL/ujT2WAca3D2MLwYmtAR9XPOwOKvaDnJT5rmHDC8fD5wQp4uHm2cdgV8VjMc0+FBvjMM8Dv/u5duenRm2TLDVuktK1UEpcmSt0lde3GN70lXQo2FUjNoZoTxa3+/nOs8vZa1qs97blsb5nZ72tXeUHlgUqZcXSGjNw0MiLteVDrILPSW7yz2PxpjW/e+jyZc+kcGbF+RHva89hNY2XGkRlSvKPY/DtvXZ6MXj9aag/USt6iPEnLS+tw1bdwVaGU7yyXurY6Sb0o1fyJdkc5i3NM+vOwlcNMr1/s/c1ZlCNNB5ok84JMmd02Wyq3V8o5R8+RZ159pj2LCtk42udKC/Q8xnuA7VaujkED7ETa/iDQqAdAnNOj9KUvfan9JllcXCwXXHCBNDc3GyOMn40fP96smvpNn/nMZ0x8d955Z0xmAamfuHHBFGgbqGgwm4zY/FKVGvgp5RjYgTcqsGrHYvdH+8UAIw6cL/w7uhgc/o0MA0xo4FzCsGGiBdcaPt8wMvg52tvgMTC3MLm4JrFafM8995jPGsxwrOYZv4ffjzbPOI41z4gdcSAeTLr1FPMcdAOMyQ7tWLrLr377K7n5sZtlx//bIQs/t1AyVmZI6OJQOzC/E3ZPMH9O2jdJBq0bJENah0QY4hmXzjCrwEM2DDErvxktGWZPcMrFKTJ532RT4Krh0gbzb2uGB7YOlKbLmsz+4MRFie1pz/1W9pPaQ7XG4JbvLZfUxanG6I7fNt6Y4UFrBrWb4VEbRsnMwzOl9+LeEpp4/GdJkcY3KS1JRn9stEzaNklC80Jm5RfFrgavGCyDlw82xnfc+nGSNC9JzjpylgxcOlByl+Safb/Dlw83K7/1u+tl5u6Z8p1Hv2PeL1tHA5OR2udOC2wfwXuALBpXx6ABdiJtfxBo1AMgzulR+vKXvyxr1641A9FwYWAzefJkcxNdsGCBUnSn1jXXXGNii7VvLlI77Y1L20BFg5gQm00/9QN+SjkGdu+hHwyw5v5orPbiuDDh0WbXFoPD9YT3C8YyPK0ee4BBV/cAw5zCpFrzDPOK6wNG2WZXAJhdmN54mGc8N8x4uHmGWYdph3nXMs9BNcD2e6EnGuC3331bbn38Vtn2lW1ScahCkpcnS2hpSCqPVErK8hRjepHqDEM767JZkt2a3W6Gh2wcIsM2DpPBrYNl+oHpUrqv1DwucUlie9ozVnWbP9lsil6hEBZ+hr8nL0k+UdjquBlG+6PwtGe0QUJfX7Q5SlmcYlZ/y3aXSd7aPKk7VGfSoYevH27Mb69Fvcx+4Kr9VcYAhxpDkpideNKqb3ZBtkxYM8EY39AFIWk40CCjWkeZ1Oe8lXlSvadaQued+PuMfTMkdE7ItDuq2lllCl4Vry+W6h3V0ri3Ua69/dr29w/nHOcekyDa51ILfM/Y7zpXx6ABdiJtfxBo1AMgzjljhBUj3EhTU1N992X8xS9+0cSG9O1YjAMGyXbvjraBigar0ogNq9TasVjsSo8fUo4BTA/iQUsr7Vi8NMC4bmEybW9rtMuKNowYjGFi4HQTKN01wKfCFgVDrKd6DMwpYkCM4eYZRh1mEvuIw80z0q6Rfh2reb7ttttMe7Rw84x9/4gRq+Th5hnmtavmmQbY/wb4+Teel+vuu05W/vtKKdpbJBP3TTxhapeG2pl52UypvaRWKg9XSu76XGOEpx2a1m58+6/tL9VHqs0qcO7a3PbVX2t+87efSHtGGnTRrqJ2MwyqDldJ/dF6KdxRaFZ+sS+4YFuBMb3T9k8zRhp9f23ac+qSVJNePXXfVNPzFz8bsnaITNk7xZjhnBU50relr4xpHSNZJVknGd+U3imSf26+DGwZKIkXJErl3krT2xetjnKX50p9W71Jfe69sLdJg0a151GrR0nJ5hLT6xfmd+DigVK2scykPx/6j0MR7yc+Mzj3+Mxqn1st8B1ma4m4OobfxlxniLT9QaBRD4A454wR9gfbmyoGOn7SddddZ+JCQaxYjATSPm31Rm0DFQ0G/ogN5kQ7FoufVlyBNcD4UzsWa37QFzTez41rAK8R18Tdd98dYe7QfxLmEGYOe7NjTZ3XNMDdAfvuED/MM/YhYuIh2jxjEinaPOP96qxxRmsTa57vvffeCPOMPd8wz5h8seYZ/cXxe0gL7Slp2/HAGmC8bu1Ywnnvg/fk/mfvlytvvVLWXL9G8nfmRxjdKQenmBTnMTvGSM0lNWbVd9blsyJSntNXpBvzi6JWdZfWSf6OfCnYUSC56/5hfNOXpUv9kXqpOVIjgzcMNj/Lac0xJjfp4iQp2VNiDPGcy+ZI0pKk9rTnfqv6mZ/B9GYuzzyR9nyk7kSboz2TpepglUxtmyqZyzKN8e2zvI8xvZN2TWpPe85YkiGlC0olOTP5JPObNiFN+i/pL2PWHX99bTUyvHW4SX8euHygMbuZCzOlYmeFSYPOXZZr+v3W7a2T1AtSjfkd3jJcSjeVSvnmcpm2dZqs++w60+op/D3GpFXQDTAyavAe4PPv6hg0wE6k7Q8CjXoAxDlnjJBeaWaUU1LMF7KfdMMNN5jYvvrVr8ZkLJA6ihsXVre1DVQ0GGTb1STtWCzWAPthxRUgDjv40o4lXhWyMZiCkYCpgNmCaQs3Zbfffru5XnG8jnpboxBLVwwwVjzjOWCzBhgGVXuAGk1H5hlZDchwCDfPeJ/vv/9+M+nQXfOMvt44Nxgkh5tnXC84jzgHmJDDRERPM89+McDPv/m8fOORb8imGzZJ5dFKSV2ZKqFlISneV9y+ypvSkiJFe4pk9hWzTcpzztqcdkMMgwvTm9aSZgpeYSUY5temQgPs/+3X2s+s7GIFGCZ34taJ7WYYYFV4zuVzpPJQpWSvzjYrv2h1hH6/SInGz2F0UfnZpj0DtFJCr98BqweYf6MIVtbyLGOGUTBr2PphMmrjKGN8h68bLtO3TZc+Y/ucZHwT+iZIaFZIsi7OkuZLmmXwqsEm7Xn8pvEy88BMU+0Zqc/NR5ulcEOhSX2evmu6jF0zVlLnpcqcg3MkfV661O2uk1l7Z0nBqgJZ8MkF8tYvT17hx2fH3hO0r0Mt7DgCGTmujvGnP/1Je5h1JkrbHwQa9QCIc84YrVy50txc//mf/1k7lJP0ta99zcSGPcyxmg3cuNBzV9tARWNXk5Aaqh2LxRpOP6y4AqxE+8UAd7VCNgZPWEVBCjVMEkxTuJGCgYJxgjmDWTtdWyxrgDu7d9yVAbZVsf1ogLsDzDPOAbYmRJtnrDTb75Nw84x92bGaZ0x0dGSeMREZbp6RjYPzh+tIyzzb4nheGmDs3b35RzfLgRsPyNxPz5WBmwaalOZ+6/sZ02uZdniaMcN1x+pkYttESVuVZv6esCyh3fimrUiTsz51ljHASInutaKXDFg/QAp2FrQb3xFbRkjDsQaZfmi6ZK/Jbje7SFvGn6aN0XFDjBTn0VtGR6Q9I+UZhrd0T6nZ+ztgzQAZu2WsWQWGycU+4MZjjRFmeNLuSaZC9MA1A83qb78V/Uzhq8r9lTJp+yRJmpIkiSmRe30TkhJM8SukNqMY1sRtE43xhRFuPNxo0qBhfPPX55t2RzC+Q1YMkeYjzZJ+YbqUbS0z+34L1xYamg82S/7KfLng0gvkqZee6vA8IOMl6AbYbqXCpJ+rY9AAO5G2Pwg06gEQ55wRwqA8ISHBrP5idcRvuvHGG80A4Nprr43ZuGCwiQGmtoGKBrPJuKlikK0di8VPK64AxsMWYNGOxRrg01XIxmAJj8HnCAYpfP8urkWk6mL1H+91V/Z/x1o8jQY4fpxuD3C4eYZZhHmw5hkTIPjM4/zBQIeb5472eJ/OPKPwGfaH47nCzTNWazFxhGOHm2dscemqebYGGN9VLt5XmN3bnrhNLrnpEjnv6vOk6VNNkr3uuAldHmpn6uGp0qe1j4zfM15qL62VqkuqZM6VcySpJSnCEMPk9l/X36z+4nFY6Z16aGpEanTe5jwp218mVUeqDIM3Djbp0lgZtsY3Z02ONF/RbApVZa3MMj9D1efhm4ZLwuKEEyvER+uk6ZNN5t827Rmru9jji5XeQWsHmZ/BHMP0jtgwwlR+BlktWe37gAu3FUrD0QbJbjn+mhuO/6xv6KRV36yRWTLq4lFS1VYlmYszZfLOyTKgZYDUHaiTMevHSN6qPBm1dpRM3zNdattq2/f8FqwrkNFrRkvl7krT83dW2yzJmJchDXsbZOL6iXL2wbPl9kduP+W5wSSM3Raj/fnTwhbTxHeeq2PQADuRtj8INOoBEOf0eGFgn5OTY26y//Iv/6IdTofCABHxff7zn4/ZMOB3sbdP20BFA4NkV1W0Y7HYFVc/GE5gDTAG9dqxnKpFFMwOzCxMLcwtDIo1K7j2YHRwrvF78Wh5ZYun+cUA4/VrD1C9wmURLBhUGNVw84zPI659GNtw8wzj2xXzjMfid8LNM56zI/OMGKx5tq87Hgb4lV+8It969Fty6FuHZOMNG2X0ztERRtekNq9KNX8fsX2ETD86XZo/1dy+uttudI/Vtf999I7RZo8v0p5HbR/VbnSzWrPMiq81vVVHj5vmK+bImO1jIvYBoxgWKjiXtZUZAz1+13hTBCs87TlvQ57MOjZLqg5VSb81/czKrzG2xw1u2rI0mbp/qml9NHbr2IhewI2XNprHFW4vNCYYZjd7RbYpdGV6Ae8oNiu/oY8ff/yIk41vqFdISuaVSMn2EgldGJLEixKl4VCD1OyvkbSFaZK9LFsqdlVI1d4qSbowSabtmmbaHWHP74ClA6TxYKPp/dtvcT+ZvmO69F/YX+YemitV24+b/21V8oVbvvCR5wvfWzj3+C7W/vxpYdsp4jPi6hg0wE6k7Q8CjXoAxDk9WkjvGzFihLnRbtu2TTucUwqDNsR49dVXx2wYkJoIE6JtoKKxeyixSqMdi8VPK64ARY/8YoDtPkj8CbDqhrY90dWIYSqw2oe05+j9u/Eg1urhrgyw7YtMA6yPNc84zx2ZZxjccPMMA4xV5PDJms6A6xvGO9w8w5jjeo82z2+/87b84LkfyHX3XydHvn1EZn9qtgzcPFBCLSFD7bFaSWxJbDe+eVvzzIpu/WX1UnqwVPqu62t+XndZXcQKb+/VvaX5/zQbA1x+sFyy12ZL+qp0s4IbvsqLwldNVzaZwldDNw81P5uwZ8KJPcHHTW/S0iSzVxgruDC+qS2p5ue2InTCkgSzHxgp0BO3TJTc1tyItGekS2Pf79QDUyV9ebrpFzxq8yhjetE6Caa36fImSViU0J72XLC1wKwOo8hVwsIEU/yqaGuRZFdnS1KvpJPM7+DywVKzq8YYXzB+83iZdXiWJM9PNqnPeWvyZMaBGZJ8UbJpfzR993Sz4ovUZ/T7Rcpz6NyQ1OypkZKNJTJl6xQp31ouM/fMlLINZbL72t2nvbbsdzD+1L7OtcDnCu8BrnNXx6ABdiJtfxBo1AMgzumxwpf6+PHjzY12+fLl8re//U07pFMKgy7EedVVV8VsGDBow4BN20BFY1fQUCBHOxaLnwwnsKsPWH3VOL7dvwvjg9XdaEOAwkkoZIX3C4P+0+3fjQc0wHr41QB3FaREh5tnTMYh5RUZDeHm2V77+B7uyDxf+/+ulUP/dkhaPt0iMw/OlFFbRknyymRJaEmQop1F7aYXJCxPMH1tUTl5StsUs9oKE4uU5fCV4OQVyVJzaY1Jea45VmNSngv3FkrF4YoIQ5yzLkcm7Z9kVnphipHuXLSvSPK25EUYYqRC2xXe8gPlkrkqs70olmXQhkEy98q5Zh8wqjxj5Remtk9LH/N3FMTCPuA5n5wT0Qt48PoTfYKREp2/LT8i7RkmF/83+9hsUxXapj1nLs2UipYKSe2XepLxzRySKUnNSaYidNL8JJm+d7oUbys26c4wvuM2jTOp0OU7y43xLd1eat73rEVZMrhlsFTvq5bJ2yZLfmu+TNw0Uap3VUvt7loZvHSwKaxVv6teVn5mZae+E+ykKL6Lta9XLVCnA+8BsuVcHYMG2Im0/UGgUQ+AOKdHCgPjqVOnmpvteeedJ3/5y1+0Q/pIYQUXsV5xxRUxGwYM1lBoRtvMRWMNBAyWdiwWbcN5qngw8PDieKjSCwOA1Xlccx0VNkI6PQyCVvuqWNtnWQOMv8dzwGavXzy39gDVK840A9xZ7P73p196Wr77zHflM//9GVl53UqpurRK+m7oK1nrs6S4rTjC6GasyZBJeyeZdOPSvaXG8KJ/rkkFDjO6qStSTYGpxOWJMnTDUJmwfYKU7CgxqcIpK1LaH9dnTZ8TxaeOm1707sVzVx+slqLdRSce93dDjFZI2AOM5y1pKzGmGAWw+qzuE2F2YX5hcmF20RO4cFehlOwtiUh7nrBrgkxrmybjt4yX/q39zc9gcmF6bfuj2ZfNlnHbx0WkPc+8ZKap6ozVY/T/zd+SL/1W9pPkRcmm3++ULVMkuzD7JOObmHrcVE89sdqLNOe6g3UyZPUQ82+YXxTHgulNuCDB9PtFy6OSbSWStzrP9PbFnt/0+elSt6/OkDwvWZoPNcuoVaNkzKoxUry22JjfBZcvkDfeeaNT594aYHwval+HWiD1394XXR2DBtiJtP1BoFEPgDinxwlftg0NDeaG29zc3CP6z6HiKuI9duxYzIYB6dNYwdA2c9EgnQo3VaSha8disQVPvDKcnY0HxsPF82P1EmmbWOW65557Ttq/i8wBpHhiZdyaAAwINd8Tvxhge/3SAJ9ZYFUY7YbueOoOufL2K6XluhaZfGCyKUBVsKdABm8dLKEVoXZG7Bxh9vGO3DFSpl0yTeour5OZV8yU4v3Fkrgisd0QI/0ZK7gws71W9pLCPYVm3y6M6Ljd49r3/fZf319GbhvZbnwzV2dKwbYCmbJniozbNk76rulrjO6Q9UNOVGu2qdGresuEbRPMXtmRG0dK8vJks/JbvP14HEsTjentvaK3FO0okpoDNWaVOuHiBPPzrNVZMm7HOGNqi3cXm1Xe2ZfPlj6r+kQYYlsl2rY/gmFHujNMLwpl4edNlzVJxrKM9rTnMZvHmBVvFMXKXp4tSWUnV3c2jA2ZdGW8huZjzZK+OL19z++sI7NkwpYJZvUXoL0RzC9Wf/sv7W8qPuNPVIBuOtwkQ1uGSq8LeknjgUZJOS9F6vfUS83OGpm0fpKcc+Qcefynne9na+tCILVd+9rUAtk9NjPK1TFogJ1I2x8EGvUAiHN6lLDSe+6555obbl1dnUl/6wlC2idiPnz4cMyGAWmqSN3TNnPR2ME0BhbasVhsywtXhlMzHqQnI5UN+5uxdxEtaMJXdm+99VZTLRwrm5iUiN6/a3skY0Co+Z7E2j+aBjh+nEkG+J3fvCMPvvCgfPl7X5a939gr5//r+VJyqETS16ZL7eW1krQqKcLoIv03vTVdhu0YJlOOTDFGt/mqZhnfNl7SWtPaHzehbYLkbs5tN779NvaTKYenSOOVjVJ5aaWM3T3WpEeP2TXG7PsNXw0eu2usWVXG/uDKSypl1I5RJgU6d0NuRNoz0p0BilchdXrY5mEmvblXS6+ItOfy3eVStL1ISnaWSN76PEleliyFWwoj055bB0n5jnIp2FRg9vLC6I7ZOEZSl6WeKH61Nk+KtxTLlN1TjEG2ac9D1g0xq9RYIS7ZVSIpF6cYk2uNL4z2nMvmyIiNI06kPVcfJ/PkIld98vpI5scypfZgrRRsLpCq/VWScFGC5CzPMSvAML8JFyYYM4wY5hydY4xv4gWJpvBV0eYiY3zHbRgnZx09y5hopD/POjBL8pbnSenmUmk62CSjWkbJxw5+TG76wU0xXSe2MwC+E7WvWS2wNcDWxnB1jD//+c/aw6wzUdr+INCoB0Cc06OEKs/2xgsjvHTp0g7BoNZPQhVdxNzW1hazYYDRwb41bTMXTVf7yroEgxxb7EM7lu7GA8OL/dV4n5FBgEyA6P27Dz30kElrwwDndPt3rQHGgFDzPaEB1qOnGeD/+c3/yMMvPizfePQbcvSmo7LkS0uk6rIqyd2SK/0295PSw6USWhlqJ2VNilRfVi3Jq44b1N1jpOKSCmN0kSIMkwkDbI1uzWU15nH2371W9zI/q72s1hSumnxosjHC5YfLpffa3hHp0ShyNXTrUCk5UGIeD2PccEWDZK3NijDEeI7MNZkyaOMgs/cXz3vW/znLVHcON8Rod5S4LFGGbx0u1UerDY2fbDypF/CUA1NMv19jnA9UyPid4yVvY17EKi/69pbuLDVp2Dmrck4Uw8Lq69+Nb15rnpRtK5ORa0eeKHD197Tn4k3FMqJ1hBRvLpb+K/vLkDVDpG9LXwk1HX9fB6acvOKbGpL8j+VLxd4KSb/4+Ps6P2T+jnTr6v3VkrY4TSr2VEjGogypbquWMRvGSO3+2nbji16/ZdvLZOjKoebfKIA1ZPkQmbZzmhRvLJbaPbWSNT9LGtsaZeTykabd0dU3XR3zNYSe8Harjvb1rAVeu20P6OoYNMBOpO0PAo16AMQ5PUqHDh06+UbcAUj59JMw8ERcu3btitkwwPzCBGubuWhO1VZHE3ujxyqodiyxxoP9u1gxRnEx7NPFim644cV1gEwCDGI6ax7DsQNBvxhgrGZ35vGuDHBPM4Nn4mtGuvLLv3hZ7n7mbvn3B/5dLr3lUlnwbwtk+rH/n703gW4sv8p9rcm2LFseJHm2bEmWLVseJFue5XmsztjpTtLV1TV7nufZ8jxUuYaecsMN90IeNysv0315LOBBIISEmwQyLe4NCYSQhMC7hMeDB+ESshZrWsattQAAIABJREFUEfbTt1VHfY7kDuVOyceNddbay9ZfR/LfLpel3/m+/e06Ms2YKGbAD1V7NZQ4ligBXfuqnXLmcxiEofo2HvqB8biTPxYsFpB6UM3nJYwksK1ZrATD1tx9r5vqdusYjnG/ZdFCLUctpLitkIAu4FbVr6KsmSzybHv4/Ev3L1HefJ7kXARcafoD/b6pY6nk9rl5FnDNdg1lTGUEgZiTo28qGXrj+uPIuerkpGfAsXHMyKCruqHicUcC+MJODYBv2WuhrImsoPJbMFtAmeOZFHczjgOyYMXuudNDmhuaIAwrrynJs+Ih+4Sdg6zSR9Mpfyo/kAjth171VTUrzN4NL8//FWA4ezibsl/IpmRHcvjrqzKGDC4DlQ+XM/Si1JfV5Bx3Uv5gPsW8N4YLac5IbE67kcbqLxKdq2erGXgVzyp4rm/DcgPFvTeOyqfKqWWthXSXdWQeMPO4I+27tdTr6yXnqJMa5xpp6T//24nPJ5Vw4Q8XE+X+fZerhAux+Nsfqa8RBeCIHHLzwYUu2TcQrYhX9DiDAy/Cwqim0wID7M9Q++SGudASxurgYoPcexFKAE5ApNx7+bf2gzm46MdF/y5CzsT9u/gca+jfxTmPOzP3p5VgBQQIy/kzwfcbBWB5So7v+S/+5i/ov/3Jf6MPffFDtP+r+2xXvvTiJSpaK6L40XiGXP2Enqp3q/lzoRQDCmo+amYV1ulzsvLbfMcPoA8vUfFasQSKS9ZLKHM2UwLJ2XPZDKx1e3WcrIweWdib3VtuCRBD+YVtGSCrG9ZR6VoppzYDkis2KihlLCUIung+MSAbJgzUfRwYfVS7U8uqcHD0kUgJRpp0190utkVD7UX/MAAYPcRiyzMs0JjzC5it3arlsCzjqJGKFouC4IvxR651F3UcdjD4QhnGOub+AngBvgjrQh8wAq801zVB9dc6Y6WCyQKq89VxL3DyQHIgFOsR+KYPp5N3zUvpjekUozrB7lyYRDFvjaHalVpSXFZQwWgBeRY9VDlbSXFX4hh8sweyqXa+lpVfgK/mOQ2Vj5eT8ZqRrc+x74kl94SbYRfWZ2u/lbKuZbH1uWy4jNKvpLPduXK0ktyjbsq9mkvP+J6h//71/85/u3DBFTCLvx+YS44kaFxIeb3fP9h+hXF9cv//k6uEVhy0v0Tqa0QBOCKH3HxwoUv2DUQr4hU9zuAAJOINxMTExKmBAQFYsL/KDXOhJbyxkDtUSVx4Y4Q9IQVZ7r2I9wMABnTgQghUXKi5YnUXac1QfXEe3qxADX7SexEAGHuQ82cSBWD56kl/z//wo3+gP/6ff0y/8fXfoJ//3M+T7//00c1fvMmA+9ZX3koJ434IGowJVsNhAyWMJUhAF2pu1W4VuXZc1HTYxJDrPfJS/UE9JU0kBc9TDioZiMWQi3XYlj27Hu77xePc225+HsOUQXJu+kQ6mefNDL3xQ/FkX7Ez+AJ0PTseypnLIUW/ghJHE7nnVwy6UHcBsIBcQDDuz5nNoca9Rgnoqm6peC1zKpPVX4AwLNQYhyS2PAN+0fsLKzQCupD0XLddRxVrFRIgxvxf66yV5/0K4488Pg/ph/SSPuDWvVZq2GrgSh9Lp9gbsVS9Xh0E3/TBdGrZaiH3mpvEQAz4zRnP4ZFH6Pk1dhtJmRAecKVIVVBMRwz3AjduNHK/L8KuoP5CQU6+kUx1q/79z1dwH3DKjRQy3DRwDzDSnuMvx5Puio6tzt5VL4OvbdhGNbM1ZLxqpIL+AioaKiLbbRtVjFZQxpUMKh8sp/yr+eQd89IHP/zBx5rxDKcUwgDxtxTj3eA2+d3f/d3ga4IAz/j9fxx4/vdSQhgjXqsj9TWiAByRQ24+uNAl+waiFfGKHmdwQAnEG4nh4eFTAwNe0DEKSW6YC63zEqokLiHsAz3Xcu4D/bjYC/YhAK74zRouaKCvF/29j9O/+yRKSEOVG4ChamMfGM3xOOdHGoAB4nK/QT2rOg0A/+0//C19/c+/Tr/+9V+nD37+g3T4fx3S8IeGGWzdu24yzZmo7qCOkiaTJJCbu5hLxRvFwduqIRVlL2RT34t9DMDNd5v5Y8V2BXXc7wgH4jU75S3mSdZyFnKo535PEJBhi4aC3HKnRQrE/sI56AXG5/pxPZVulLLFGEFP6MmFfVnZr6TC5UKGXrEajITocl85lW2Usf0ZSnDNTg33+oqBOGkkiVw+F0NvxnQG26Nbj1pZCU6fTA8CceJwItuhAb2wPhcuFrIC3HbQRpZ5C88Uxn2Ac4w/AvRq+7UMwugBrvZVc4p0MBTLD8Da21pOd8Z9UHl7jnoCadCPbM/aW1ryrHuoaq2KvDteTpvOHcmllIGUIPhi1m/PYU9gpBNCr9r8kG8M7/PV6PxrtX4Afk5B7mU39R328fxfwfpcNFNE7VvtlDGYweqvedTM/cdN600UfyWe5/3mDOTwCKSU6ynUtNZE+cP5VLtUS6nXUnnGr3fFS5pnNdS10UWFQ4VkvGIk14SLmhab6B3b76Df+8bvsQMGfy9g5cXFZPwNw+8y/r7igiKyEAC6uFgMt9RJ499er+C2EeAZrhsxPOOCJFp9cPFQDM+4QPmjH/3oTQPPwji+SM5CjgJwRA65+eBCl+wbiFbEK3qcwYE32XhDcfv27VMDA0bZ4AVaTmg5qc6LpVZcwriHswZgJC7jzRl6fZHEHNq/i38/JDdDNcfvwlkAb2gJAIw9yPlvdF4AWAhxu2gA/JFPfIS+/K0v06e/+Wn60O99iI5/45jmPjZHz/+n5+nWB2+Rw+cg/ZSeYoZiuApWC8i+bg/eRsWOxpL3jpcBN3kqmQrXCql6r5o67nVQ2702Vm/LtsooayGL8pbyyLHhkECyZljDaq0AuNpRLVlXrNR2t41a77ay0gtLtGXZwvbn3IVcCRCnTqUGA7CQ9mxeNFPVdhWnOgOAKzYryDht5PuhDIvDrlBIgYa1Gpboxv1GVnVhZWaFWAS6BQsFDMz4HL3D6BWGaoxEaNemixOihRFJRctFEjUYvbvoA4YKXLZexnOFM6czybZgk6jBljkLtR+2MxiXLJeQ5paGFd/UkdQg+OoGdKwSt+63UslSCfcJ8yxgPwAL4Avbc8tuCwdkxd+KD67bZmyUdCuJKpYryLvt5dAsKL5se+71w22G4sQ+3xxvDtnH7OTd9JJpyMRp0ZgDrH5eTTWrNdSx00Fpt9OCPb9IrPYsezgBGtbn/NF86tjsoKSrSTz6qH65nu3V6veoue+3d7uX0q6mBeEX447q5+vJPemmxoVGesr3FH3yC598w7/rP/7xj/lvhnAREi07UEDx908Mz7gQiZnpQqvRzwLP+Nv/pS99iV0uYniGAosLnfg7Jgc8n8Us5CgAR+SQmw8udMm+gWhFvKLHGRywW+GNBRKqTwsMeHEGUMkJLT8NqORWFMUFqMKeAFmR/Dr494QSga+DCxSYuSt+UwTVHm+CBMUt0vt5nBLeBJ0XAMbFisc5H7OOowD80+tvfvg39M3/+5v0O3/8O/TRL3+UXvntV2j7V7Zp9mOz9PT7n6aGOw1kXbeSdkLLEJc+n04xwzHB0k/rqfawVgK5KEBu+XY5efY91HSnidXbrgddVHdYR5ZVC+kmdHyeekTNyqwYclGAYsAqen0LlgvIveOmlrstgec4qKPSzVIyzZoCQHzHK4FcFEAacAz7M5Rl2KQByO3H7Wxbzl/MZ7UXidCAXrESjCAs2KNTJlLIvmSnkoUA7Pbd7wvanQUgRoozbNEC+KaMp1D9TiDZGY9xrDpIO6TlOcCAXTEkYxxS5UYl1e3UBdKjfW4qWysLG5FkXbByynPJSgnDLs5H2JVh1CCxPcMSnT2ZzX3LsD0DihGCJcwCFqrzsJMtz/Xb9dwrjPnCJYslQfDNHMuk1t1WqlisoPgb8UH1FxCc8EwCpTpSTwyQTLAnUPNCM1knrYHxR/6qXqnm8UvNm82cEG0eM1P6QDql3UpjmzNmFQN4Ab6WMQt1bndS9mA2g29Gfwb17vZSwuUEtj6759xUt1jHPb9Vc1XU5esiwxUD1c7VUvtKO5WMlFDnSic9+K8Pnsj/jTfi9AA84yIl/vbg7xQubgrwjPR4/A0LhWe4ek4Lz3B2nQTPuJB6EjzjQusbgeezmIUcBeCIHHLzwYUu2TcQrYhX9DiDA71GeHNx+fLlUwMDrF0ALLkB6rwClbjwJgd7wpuIJ/m8ePMBpfurX/0qv9kJ7d/FvxF6zPBmRdy/e1ZAfpp/Lyghcu5DUGSiAHxyYbY5gqP+4Pt/QL/1zd+ij3z5I/TqZ16lh7/1kCY/MkmX/9Nl6n6pm1x7LjKvmqn9QTupR9USoC3cKCTbuk2yhnMAjaphFRnnjFTkK6Lq/WpqvddKnQ86GXBrDmqoZLOE4bbxTmMYEAN82fIsWsuYz2CYLfGVUO1+LUMyqvtBN68ZZ4xBIAbApk2nSSA5Yy6DVd6k8STuB4a9GdZmPL5qp4rMS2YGZAbi/XpKGE0IS4QGCBcsFfD3B/W4/W47nyuowIJSjORnsRKsG9FxDzCszlCKXVsuTpYG9GoGNBLQhc0Z1mfMAQYwwyLdc6+HTBMmCeg615ycBI3PMQcYwVe993p57i96fwXl17XhCtqbc6dzGbj7jvtYIRaPPwIEA3hNoyaq26pj1RdALIZh44iRlWHXqovvt83aqHK1khJuJQTB1zBkoNaVVjK6/D8TRTj4pthSyHzFTE2bTUHwNQwYqH23nRyzjqDtOWs4i/uA69fqOfgq+WYyzyB2L7q5jLeMHI6VN5TH44/KZsoo8UoizyIunymnppUmyuvPI8+8h5OgEZhleMFAPRs9lH0tm5XfifdNPLH/T8K4s7Pq9Q+FZ0BnKDzDDfSFL3xBAs/ii6iPC8/IksAFWDyXGJ7xNx7Qi68NeBZ+Bnh9ipTy/C//8i9yv83693jIzQcXumTfQLQiXtHjDA68QOBNxrPPPntqYEBPEl7w5Aao0IICeh6ASlx4k4M9oX/rjT4H3rzgjQu+L/SCwRYnfvOBNx54wwFlAT1huCr/es8VKSB/M/97CQCMN2aPc36kAFgY44WLFJF4Q4ge2u/8P99hkP30H32aPvHVT9AHfvcDdPdTd2n9l9dp4b8u0Ht+/j0Ms9WH1WTZsFDFXgU5tvywMRITLMWIgprvNVPcRJxkPW81j0q3Shlu48bjKHMxk4p9xQyz3rteaj5u5qo/qmdbsnvPTanTqaQcVvJjFMMKvh/qrRhoi9aLqGClIGh1zl7MJueWk/pe6mOwxXMDhGFxBjynzqRKHo/eYPT3hqrBrcet3N8LVRhqL56r92EvlfpKKWUqJaj6AlortiokSjAUYEAxrM5QkWGfRiERGvArjD0Sj0gSQ7JxwkiuJVcghdkPukiCxuMAyWIgRglJz0h4rtysZNDtvd/LKnDcYJxk9FHsQGwAfP238+byqO2ojVoPW1kRBizjvtrtWoofiA+Cb3x/PNuZ0S+M3mTTuEkyC1gAX8wO7r3by7CLkUcA3dibsRyeJYBv4XwhtR+0U42vhhJuJwTV36r1KtLe1FLpYimPQcq+mU3ZjdknJjvHZcQFAq6uxLDdOfFGItX76sm94ua+X+3VwIxfY7+R2nbaqHimOGh7Tnghgfr2+njGL9TfpGtJPOsXwVeq96rIPOL/95p3U/VCNau/bett1LzazBZojEWqX6gnxTsV1LHWQbk3cql9uZ2uHV+jH/7DD5/Y/0MAIf6fvxnmfePiF15PxPAMkMXfbHwfYngG+L4ReMa5eIwYnvGcJ8Ez9iAoz9hbFIDP/JCbDy50yb6BaEW8oscZHD/5yU/4zcY73/nOUwMDXqDwwiU3QIWWEKwBkJB7L0LhxRp7glL7uI/BiztCynCVHDY09HSJ3zDAooar63hjAFg6Tf+uAMA/C5D/e/v3glJ+ngEYCg4sxQK8fu5PPke/8j9+hT78pQ/TB7/4QTr+zWMG2MmPTtL1/+06Pf0fn6bbv3Sbau/Uks1nI+OCkTQTGtJOacl7zw81Y36oGY0JVtFmEdk37ZI1xehrkKsaDSi0lnULVe5WUu/LvdR4tzEAtP5z8Pmlly9R6XYp5a3kkW5Kx0AMAIYqLFZ9UVBydZM6yVrmfCY/X9l2GcMsoLbluIV6X+ylqr0qsq3ZKGU6JdAD7Idh+4a0BxgqMgAWEC1YoNHvCyW47bgtAMp+yPXseci17eKPoUAMy7R6SC0BXeeGkxVgVpL99zcdNfFsXzxefK4wIinU8gzllscl+e/D48p8ZZwKzcFUIsjl/t/1Ev48aTSJStdL2S7dda8roAL77+eZwf1KBmCxEqy6reIeYPQCw/KMgCw8Bz5X3lJK1GBALcKtGncbOQm6aKmIWvZbguFXQkHltc5Z+TzYomGVbtppkqi8Cf0JPAsY61CCYZ3Oncql3MncIPimDadR214bNW41kmHYEABVt3/P8aow8FXq/XttiuEQrNhrsRxwVbteS9rrWl5DaBjUXfT+elY9lD6UTpZxCz+nbdJGLZst5FpwMfiiyufKqWG1gRTvUbD12TJq4dRnzPzF+KP2jXbKvJVJMe+KoablJjJdNVHBQAF1b3Rz369jyEHP7D1Df/5XT7ZPVQBg/B2RG3DPAp7xtzIUnvG6hp8BLqYL8AwAxsVc8fi9x4VngLcYngHmuPgcPZ74ITcfXOiSfQPRinhFjzM6lEolveUtbzk1MKDPCC8+cgQn/bQSRivASir3XsSwhD2hP+v1zkH/LmAQSiQsaKH9u0gSBbCi/wrP97Ps50ko0k+qLgIAf+V7X2FY/dhXP0a/+MVfpFc/+yrd+817dPSpI5r/P+Zp5H8foasfvErPfOAZHtWD2anlu+Vk27RRxnIGJcwkkHPXSYWbhRQzFiMp730vJc4mStbSFtKo/m69BGZReE7HtoNyVnKoeKuYKvcrqeaohtXelvst1Hy/meG47k4dtd5vpZrDGspdyaWk6aSgwtt03ESJ04kS1dc4byTPoUeyhkL/bsFaAff5VuxWMNS23Guh7ofd1HQ3YG2GWgzwRU8pw60IiFNnU7nPN9Ty3HDUwIougrAqdyr5NoKu2u+3U81+DQdm4X4BiPFRDLmwQCMBWritn9SzCoyfPQAZheeB6gxwjh2OlQAxkp6RAC3cVg2q2BKNsCtBBWab9KKZFWKAsRiKa3dr2eYMmE0cSuQZvy1HLWyRRmgWUp9xX/p0OjnWHGH2aMBvpS+gAgOuhRnBYiDGjF9h7m/+XD5bmaHwdt/t5q8pAV3/Oj5ivXK9km8j7VkceIUQLAAuoDd/Jp9nBQOay1fLJUAMVRjwW7FSwbbn4oViDsBSX1MH7MpV/ooPV3xVCSrSeXUMunUbdaz2tmy3BNKgH1XVShWPTUq9ncpW6JTbKeScdVLDegOPPUIQVvVSNSc9N643kmPaQZ4lD4Nv6XQpq8C2URurvjWLNdS11UWqZ1VUOlnKtuesG1nUvNJMpWOl1LbSRukvpNNbN99Kv//N33/iYIgwKvy9QZK03JAqVwGChbaT0PtgiRbDM/4u47Udr3+C8gx1GBeBAdLoVz4JnmHzjh5P/JCbDy50yb6BaEW8oscZHXFxcdTT03NqYMCIB7zARGI27M9SuMKMfcEKLPdexLCEPeGqtHgNL+aAUMCt+EUb8AsIBgwDEAHHT3I/b0SRjlSdlwsWwhtS2Mcf99/03wLg7/71d+ldH3gXxYzHSKp0r5Ts2/aw9cZ7jaSf1UtgVjejYzAF1GavZJPVZ6XS3VKqPqqmnld6qOG4gSEY56D6Xu3jNdiXAc2AaNiYAbihqi8UXyi/oaDsPfZSwmSCBGYBlFgH0Dq3nQy8UH27Xuzifl98DmAu2ymjkq0SPlc5qpQ8R+VeJWUuZEogFwFYgD7B/gyVGb3CDLX3O4KW6bqjOu4NBtAKIVdCAZJhoxavGWYMPBYpdiSWE58RmlV/WM89vABczPi1rdoocSKRPyIMSwzJCMjCWCQBcvUTegZfBF0h8AoqMFRkJEEDngHAYkhOHE/kOcCCCgxrM75PYWwSVODk8WS+H+nPAhALVbRaRAWLBQzADfsNbIFGISFaDLr6UT3DsKACoxeY5wj7QbdioyJoeVbfVrM9WoBejD9CX2/fvT5WgfE51jS3NTz7VwBf9P3aF+zcB1y7VRuwRvvXjWNGXgf0YtxR8WIxB2B5NjwS2zMCsZRXlGRoM5AmMXykUYw6hlIbUhlOMSZJe0MbsD1vexl6C6cLOR260ddISTeTgn3AxbPF1L7TTvqbegZr5WUljz5C+FXqrVROfa5frSf3gpsq5ipI+7yWnFNOqpqvIsekg3uA8wbyqGG5gZJfSKbGpUYqGS+h9Gvp1DDvB+rRUnqL7y30kc9+JCLwJ1xww992uUFUropUuwfgGaFcgGd8Hj2e+CE3H1zokn0D0Yp4RY8zOhITE6m9vf3UwIA+VOEFXG6IEheSMbEvWIfl3osYlrAnXKXGFWvYl0PHEeEqNvYM2/NP6999kvv5aYr0WZUAwHJfsHiSAPyjf/oRve+z76O64zqqOqqi2ru11HDPDzEPmhlaWx608OfeB15qvO+HyJe7GH4rDyrJtmFjSMxcyWSwBfSKgRg2Zjw2djJWsp65nMlQHKoQuw5crPgCbOMn48m0YKKC9YJgjy/UXqi6sDEDZtsetvEa1GGoxLmruXxf6lyqBGahCiPFOVT1BQDz13t0O3EqkXKWc6jnpR4GZME2DUDGmufAQ/nL+azCqkZUXLhfOaKUgDLCsYQeYKEAvT0Pe9ge3XgUeF6EZvW82MNJzoZZQ/BchGTBCh1qeQbkYuYv+n0BslB+2++1s6IsqMDYm3pYLRmRJBRs0bpxHavAmBMMazPGJnUcd1D1TjWrwADghJEEqt2rDZsP7Fx0kn5MT851JzUeBEYfXXpwiccciROhi1eLebavAL7JY8kMvhiTBBUYSdDoBU4bT+PAK7HlGcpu60FrUAXG+CP0H1f5qiRKMM5DbzASn3EeArFypnOodKVUkgidNZnFKc9QeNH7mzKcQs5lJyUPJgfBVz+gZ0C1vc0P1onKMPBVqBVkqDZQ43IjpQ2mBcYfParug25q3momy5SFIRhhV/pbesoczuTEZ9x2zjsZfHkW8JKb2rfbSXVZxVZofEQPMOb9Qv1F32/vTi8HXsH2DBUY1mfdZR2pn1VTz2YPxT4bS6UTpeQYdpB30UuX1i/RvU/cixj8CZkDuIAsN4jKVWcR+BftAY7IITcfXOiSfQPRinhFjzM6UlNTqbm5+dTAAJATLFxyQ5S4AJDYFyxScu0BAAuQAtShHwm2LDHwIsAKFxBg5YL966xt5OcJgM+LYi8AMH5/HvdneBIAIyHZuecMU3cBwIZFg2QtfjqeYVYzpZGsp8ymUNV+FQNs/FQ8Py5nNYeqDqoYnt0HboZqQDMsy10vBcC16V4T1R/Xk+fIw72/rQ9bybxuZvVYM6nh5yveLg7r9WXV1/88ummdZC1tPo2VV4As1FxAMEKuao9qWVGuv1PPcCxU94uBFGi7z04ZixncOwygx+1QUAasxo7FSiAXwVblO+WUtZjFqc+AY1il8bw4X7BMZy9lk3XNylbnUHs0zgNEi9cwLxj9uoJdGudg7BEgF+ovK8qiEUnJk8kSSE6fTaeyzTJWgQHJAFn08/Y86OHwK4Cv0AsM63PyRLIEcrPnshlg8xbyWAXGY2F5RkhU8kiyNOzKf58YfOOG4oIzgVGCRRpKsGnSJFGDzXNmssxbeLQRB2sdeNkaHToL2DhuJMeygxXfwsVAL3D7UTvbn7EmAHHmVCZZ562kvqnmGcDoCYbKix5fse25cq2SUgZTqGI1YHsumS8h+zv9/+a6cKuzUq0kvVvPNuTs4WxKHUhl6C2aK6LmnWbq2OuQ2J6LZoqodbuVKpf8e3teSfHX4nmEEh4LGM4eySavz8vga7xtZAW4Y6uDwRc9wFUL/p/3ejODr+o9Klaa8wbzuOe3araKlV/de3XUsuL/fZ6rp7q5OmpbbqOZn5uJKPwJY9fwWiE3iMpVQgp0JIPAogAckUNuPrjQJfsGohXxih5ndGRkZFB9ff2pgQHwJIR4yA1R4gJ4Yl8AmrP6mriKDyUTtjaMHgqduyiMKIICLECTnIWLFqGWbLnqvCj2QijNGwXg7/+/36epj02xius+dFPN3RqGUQBr76u9DLpCQdmFVRkA67njB7PDSoZmwCnsuWlzaaSb1ZFyQslArJ/XU9P9JlKMKyTqrsVnobK9sjDVF/CbvpQephy3PWhjRRehWLBHQwGGXbrvlb6AhRphVseN/HiEXJVsl/D5sGUrxhTBAC2EY4lhttBXeDLk+p8PYVimeRODMPqAoRpzcjPUWj/cok+4eK2YXGuugGIrAmLDnIFtz6EBWkiQTpxMDFimZ40chgUbtJAIDRUYIAvwRdJ0/Fi8BIhzl3KpeKNYArnKISWfC8UXsMyJ0HceJUJvlFLK5GuJ0Pgc4BuqBgNec+dzqXKrkm3OuI3HF64UUuxQbBCIM2Yywnp7Mc8X9miMMgLoYnSSecHMn4uBGIUeYpwPezOUY0AuEqHxOdYFIIYdOms6Kwi+ubO5bI/uOOqg8vXywLgjP+jmzeZxCeCrH9HzvF+cByhOGEhg5dex5Aj0BfuhV3VdxVDcddTF6c4Iw+LRRo0xFJ8WH674qvzfQ1EMgyfOyx/Pp+KJYh5vlDOewxAMqzOgN+FGAtVv1FPXfhelDaQFbc+aKxrqO+hjxReWZyjAgODS2VIefxR7JZYBWPOchkcd2cZtDLzKdys5CKtkqoQswxayjlh51i+Sn6tmqijnVg6HXln7rdS00ESXDy/TD/9XZMEU/atChobcICpXnUUQWBSAI3LIzQcXumTfQLQiXtHjjI7c3Fyqrq4+NTCgf1S4eis3RIk2Lm4eAAAgAElEQVQLYRnYF2A0Ul8DAIkkS7yJ+cxnPhPWv4skSlzhx4gfWMRxlR/3oW9a7p8PCnvCfqDiy72XNzsA/93f/x0d/cYRJc0lSVRcBFPB4qyeVEvWYW2GehuqEDt2HFzCbeW4kp8DgIoxREVbRQytgGsAavfL3QEr9f3XoLr9YTurvrA9l+6UMiAjRKvqsIp7h8MCtE5QfVPmUljZDVWIke6M3t7s5Wwq3ixmpRfqMGzTCMwC7DbcbaDqg2p+POzOyTPJEljG+Skz0qAr/ZSeE47Fa0iH5uc5CjwPQJlV23st1PGggxybDspYyAjOGUYqdfp8ugRyoeqi51e4DQjOW85jOEYPL4PykR+Ud6upcruS+4UfJxEagAzbM0Pyo8Cr+oN6tmDHjcRJzsV9miGNRA0u2yjjZGcAcrWvmqyzVrYvI2laDLnqATVbooXPbcuBOb+Y8Qs4zpnNCYIu5gjHD8VL1GD3pptDsFAYf5QymkIlKyVkGDNIbM9Fi0Xk9rm5DxhKMBRknJc2miaxPVesVVDVRhWrwLBIA55hg1bfUAesy7V+yE1UhPf4KmIozeV/rqdjKHkgmep8ddR71BsAW5HtuW23jerW64KJz7ZpG6X1pwWTn71bXqpZrQnO/U24lkDdu90cdCWMP/JueKnF10IZAxms/rZstDD45g/ncw9w7WItz/tF8FXbWhs1LDZQzDtjeNxR2uU06lnvobdtvY3+7Ad/FnH4Q/aDMEVBbhCVq84iCAyTLqLHEz/k5oMLXbJvIFoRr+hxRofFYqHKyspTA4PwAo7+HbkhSlywFGNf6LF6Es+HK/T4Hv/kT/6EFdPQ/t1f/dVf5TEOACjA3En9u3gOnIvkbLl/PigBgGHDlnsv58GyjhLsePg3fJzzAcC//JVfpqfe9xS5Dl1Ufaeawbb+Xj11vNRBnS93vqb6PvTD28MW7v+FkoveYCi//Lijaj6/wFfAcKyf07NdGb2/3NMbAspl+2Unwizsz8lzyZK1hOkEBmTAtHpCTanzqWylRp8ubNOwSiMtGiCM83pe7mFrMwDbte/iHmDrhpWVYyjIYiA2r5nJueMMU30BvwBf8RqgF3OAYWuGtRsqMIAZ44147JGvjOfVwvqcNJXEa5gzLIZiqLyWNYtkDX3CGJOUMZ/Bii7UYoxX6nrQxfN9oQIXrhdyujRGIgF6QyEXs4SRQi3cRniVddVKfS/2MSADgmsPasmx4eDn1I5qJZAL+zNs1OI104yJE6G5p/eomS3TUIHxefxIvNQePZVNWTNZDLqaQQ1Zl6xUt1dH3fe6WenFbayr+lVhSc+olsMWtkPDJg3LM/p7Mcs3OAv4UVVvVjO0oqcXIVcA457jHkodTZUAMfp+cV7ycDL3CKMXuPe4lxIHEyVAjDnAsCNndWZRbFLsieCrLlJT7WwtW5vLlstIdU3FM4D1/XqGXmG2b9dBF6u+gu3ZOmUl17KL+4CzR7NJ9YKKxx4BfNH7i0As9PwK4FswXkA9ez087xfgq3pOxTbogpECtj7HvjeWerd7KelKEivQUH6NV41cfVt9ZL5ppqqpKupb66Mv/fGXzgT+hAvI+FsiN4jKVWcRBBYF4IgccvPBhS7ZNxCtiFf0OKOjqKiISktLTw0MgoULCY5yQ5S4sB/sCwrsG3k8YBUqMgI6AKyYLygGXtyGkosES5z3uP27eCz6geX++aBg2T4virQAwGdpWT+pTgPA3/jzb9Bb/8NbKWYiRlKFW4VUflAeto41pDGHwixAOH05XbKmmlAxxEC5zVzNZDCGNRrg2/tKL9XdrZMkPwNkO1/sZDs17gM0l++V8xpUY8OCgeKm4hiIYWPGY2BlFsMswPgk1RcjkwDAwm08Dr29AGIotEiChuoLmIX6DMhFfzDSnpHkjHPd+25CCJYYiDFTGI/BRzHQQqGFusvK8LSexxxhJjCAFuovwBiAC9CFdRqqbWi/LxTeUMszQsWcm05OhM5dzKXyrUAiNHp4YXVmUF4r5N5fy4qFrCtWCSRzANad1wKwMBYpfymfVVyeL+yHZMwJLlwt5NArp88pgVxYmMXzgdOm0vic2s1aKl8q575ePA5BWgVLBWx9FqvBCMly+VwcjFWzU8O2aKjBbUdtDMZiIBZGH6FyZnL4/N57vVS1WcUBWcJ9CMSK7Y8Ngi96fTsOO1gJhgoszASGKqy6qWLojbsdR+Vr5Zy2nNmWeeI4oxhlDJncJqqdqWXYZVv0o3IuOal4vpitzvZpO6muqtgCLYAvQq869zvJPmMPrimeV3CYFqzOBRMFbIVu8jWR+rKa6lbrqHKhkjzLHtJc1pD+up6aN5p5f4p3Kyj+cjz3/3pXvQy+ZdNl1OnrpPh3x3Pvb+1cLSc+m66YqGethz72uY+dGfwJLUT/+I//KDuIylVn0QcdBeCIHHLzwYUu2TcQrYhX9Dijw+l0kt1uPzUwCCmWUFzlhihxQa3FvgDojwuDCGICgEHJhaIrBl7MFsSblW9/+9s8P/eN7gs2aSQ9y/3zQZ0nS7YcPdsnFUK4sA/8Lrzu79b/99d0+OuHrPQK6i0+h6rb82oPq7xQe4ViJfilTk56hjJce1zLSnHri618u2i7iPI38ilrNYtSF1PJfeSm/LX8E0HZtGySrMFaDXUZIVli1RcwC0AOVYihGgNOEYoFZRe2aijAgNmOFzskPcAopETDRp2/nk/GBSPFTsRy0jSU4VBQBgynL6ZLIFczpgmkOY8qWc1FgFb+aj7blfHcgq0ZheTk6vVAzy6szUI4VtpsGgdhhfYAY0089gi9wBlzGZz+DJgFJEPtxUf0BSMsK20mLXg+bNdQdUPVYKREwzodNxrHydSuHRfDLUYnAZjLtsr46ygGFbyuHFRKlF/0CqO/F5CLICxhhBH39h7UU8l6CaVMpPD9wbArESjDCp4ynsKgC5szQLfzuJMqNys5RVoA4qTRJHJvuYPQi/FH1kUrjzTCY5AOnTKWEgbEQrUftlPNdk3QHp00nETefW8QeoVqO2gjj8/DtmfnqpN7bPPa8ihGEw6+SHVOdidzuJVhxED2OTtDr+a6hmcCw/ZsnbFKgLh0qpRsMzYGYsu0hfIn8yl9OJ3BN/FmIjX4Gqht2w/5V1TBPuDGjUZq2Wyh9IF0Vn/L58vJMmph8E28lkhVi1WUfDWZwdd000TNa81kHjTz3F/biI1HHVVMVVD+QD61LreS8bKRetd6ae/De2cKf3AT4e8NxvXIDaJy1Vn0QUcBOCKH3HxwoUv2DUQr4hU9zuhwuVxUUFBwamAQ7EtQQeWGKHEJM25h0T7pfvQbfe973+OrzwilEvfv4nOs4YUZ5zzJhGv0BgOw5f75oM6TJVsA4Ej2bD9O/VsA/Auf/wXKXc+VKLuKCQWDrGHJIFlXTaoYgBPnEyXr2hktr8dOxUpgNnUhlSEZSm3SbBJbiGGBRghV9yvdVHFQwbANEIbS2/5iO/cAC6OUAOAI3EKwFnqES3ZKGHhhqUYCNHqFQ8cmAWphdQ5TfbccHJIVug4oRjiXYd7AkI69IZUaAVpsofbDMz5CEe582Mn34TyArzAPGNAbOl8YidcVmxVhkIseY9u6jVVgJEPXHdYxLCMRWlCBMRopfSGdrdXmZbNE9VUNqxiCAcehidBIg4YiDODFOajO+51sczbOGINADKXYNGuSQHLSRBKrvYoBBWXNZVHFVgWPUoKa3HDQQCUbJcHALMwWhqIrhtz44Xiq369noC2YL2BFFD3BsEzbV+x8vwC66BdOm0yTqMHmeTN13OlgeEWglX3Zzsouen7FSrC6X02Ne41kmjBR9VY1n+/Z8nDasxhyUbA54yP2g1nBUIG77nSR8oYyYHn2Q21MSQwpY8PHGSk1/rXSGLYaIxwrYzyDL2Y0bTfxTGBdv44qV/0AfysQkqV4QUFlS2U8o9c0YAr2AJsnzWQeNwf7gGGvZnXYD71xV+Oofr2eLh1eIvXz6qD12b3o5ueB5RnW59KZUmrztZHhhoH307bRRt41L2neo6GMWxnUuRFQf3Nu55BzzEkVExX0lO8pGnxpkOfFniX8CVMU/umf/kl2EJWrzqIPOgrAETnk5oMLXbJvIFoRr+hxRkdNTQ0HYZ0WGE47NuasShjxgx4r3IZqC/UWKi7UXLG6i7RmQCm+F4AP1OBI7QtfCwnRcv98UAIAnwdL9lmElj1OCTMpkeYtXv/8tz5PV37hCqc6Q+0FhPJM3/vNrO4CPsWqb+/7eqntpTaJ6uu56+F1qMYluyVUuF1I5g0zK7+AWai7QuIz26DHVWxJBjCLQTmYBu0Hb/F69mo2JzqHqr5QcGG9hvUZYA0FFzOAYZ9G72/NUU3ATu0HV/T+QpnF57gPAIseX3yEcpwwlSABYtiskRAtXkPgFUA4djxWArnGOSOHWSEN2rpupfLdcn7OtvttDMueXQ8VLxcz6CJoq/1Be9iIJIAw+oBDQRnwGjsaOBcp0uj5hQos9Bd773o5IRoqcMf9jhPt0ZgZfFIAFvp7ofpC/cXXgRKM8Cusa4Y1DLkIyTppPjDCtQxTBrIuW/n7g+Lbea+T+4EzZzODQKzsV3L/rhhyUViDNdp76OUq9wWs0qYp6eijzOlMhmAeg+SHY/QNwxoNRTdjKiOo+mr6NWx7FqAXvb/o8UUfMPqDU0ZSeB1jkJp2mwLg+zb/4+wa7ucNszprYii9KZ3BM3komecBIxG6eKE4OAsY5V5zk3HEyOFX9Zv1lDaURt5tbxB8467HUe1GLTVtNVHircSg9dm76eV+X0Bw8q1kql6pJs3zGtLf0PPYIyjBqTdT+eun96dT9043GW8aGXz1V/XUtdVF+hcC45aq5qvIMeYg9bvU1LrWSs5RJzUvN1PrUitdvhP5xOeTCvkL+Hvz4x//WHYQlauEPuhI2sCjAByRQ24+uNAl+waiFfGKHmd0NDY28iik0wLDaUODzgrshLmyn/rUp3jerhh4MY8XqidgB8rjWc7fBQB/7nOfk/1nJNR5AeAnHVr2RisUgL/9P79NL/ziC6ScVEpU3IyVDIZghlDRevZaNsNuaP9vvi+frc2h68U7xVS6W8oAC0UY4VfGJSP3vGIsUOFmIff9ApoRmIU5v7Aqc+/vo3AtKLsI1oIqDDiH+otxShiNxGC9aCLdjC44PgkAzMFaJ4CyuNdXKKi5ybPJkjWo0+gvFmzUgGiow+gBRiJ003ET1d2pC4ZowWKduZgpAWIAsvc4fJxS3sprPcDBlOhpPYMsFF+kSONxgGzAM/qCof7i+WG5xvk4L3Um9acmQqMwPgmqMgAZBcDFOWyhPmzkvl+JPXq/jnTjurCwK6jBjnUH3w9oxmOhBmfPZ0ss0uj5xfliNRhjjMoWy9jODEBGaBZU3/Y77WFADLBNGE5g0NWP6nnkUetRKxc+TxxJ5PsAvfYlu8TyDLjtudvDSm/dTh2PQ4ofiKearRqJEhx7O5Ztz6U3SimlMCUcelFxfmitiaPWzVa2RmM0kvK6kszTZsqeyA6Cr23ORp0HnVS5UkmwQQu2ZyjD+tt6ti5jDJJ91k6ZI5lB8IUK3HPQE+z3RVUuVnKvL6AX6c/mMTOZ+k3kmHKwAlwwVkCmWyZKu5HGVuj6lXpWfUsmSnjcESzPzkknFY4UUstyC7mmXOSacNHbt95O3/vB92SBPwGAz1p5Pk91FjbwKABH5JCbDy50yb6BaEW8oscZHa2trZSWlnZqYHicnslIF3pZAeBIEEZ/bWj/LhKb8SKLBGf0Bp8l8IYW9obxSHJCnrjOS0/yeQPgb33nWzzWqO3FNgZLKLmNDxoZOKH4on+36UFTYP1eYB02ZayJFV983vVKFwdgleyVkH3bzjBctFPEz5GymELxM/GkmAyANFRg2JhD+3/z1vOo6qjqxLFJgOjQdQAu7NNiwFWOKVmxhrUZ1mgAL+YVQ4VFsBb3/z4qKMCAWUAmlFr7pp1yVnIYhHEbCnIoKCOBOnScUuJ0IjXebQwDX0AxrNCYCQygBTDX7NbwLFn05cL6jLnCsDbDbo1zQlVfKMVQbsVrGIkEiE2eTibLqoVtzgBaqL4owC4Sn3MWc7jHF+cqh5USKEb6c8FKgQR8U6ZSqPthN48+EmYDQwVGIjQgVwzEujEdn3fSfGCot8JsYCjCsEFz+rMIiLUjWgZdAXoBvOgj7jruopajFn6OrNlAYnT1djXpRnQSNRhzfx3LjuAIJIxHQo9vKBAnjyZT2VoZJQ4l8pxfgHHDVgMVvMv/vaedAL3+ik2JJdtbbeRZ9ZB9wc52Z6EwyqlwrpDqNuuoYbuBMsYyqNZXS2LwzRjN4D7gqtUqir0ey+qvsd/I8JszlsOJz8VzxdSy3RIEX0O/gTp2OjgwSxh/lDGUwSFXZbNlQfW3fKace351L+iodLqU7ON2qluqI+WzSk58blxuJMW7FNS32UemF0w86xd9v1/4xhdkgz/kL+DvjdwQKmcJNvBIquBRAI7IITcfXOiSfQPRinhFjzM6urq6SK/Xv2FgCLWMRrIwLgGzddG/C5hEX624fxczeQVb1XnobxXXr/3ar50rAD4vPck/a2r3kyr8Ps/83AzlrOVQzGSMpGqOayh7PTtsHcoskppD1V3Ab8ZqRtg6oFnoF4ayDItz8nwyAzECsZD4bNmwkHnJzJCKPl9ANsAY1mf0++JcADfAG2uwY0P9xX1YAxhbN62BYK2FVLJv2VkRDlV9K/YrKG8tL2wdaq5+Vi+B2biJuMA4JT9IIwwL/cPo74VFGgANuzYgGNCM83pf7mVrNdKgAdBQngHIuB/PJYZi9BWjjzZ0nBJgG2ORhFnB5lUzzyJGDzArtsfNDNI1BzXcEwzg1U5oJVCM+7Xj2jDlF+fi86TJJLKuWcm16+IeYCQ6Y56ve8fNIIzEaMwIDrVHYzwSkqDFqdAAVVicYYdmSPZDrn3VTi13WiSQi6reqaak8aTgbcOkgSp8FRyWhRArgG7OXA7FDsYGZwGLC+OO4gfjqXCpkNOg8RgkPTNQi4AYwVhZ01kMvXEDcVSyWsIjklDWBSvbnQGiuhYdaZI1J4JvXEYcKVoVrOpiZJN5xszQmziQyHOBe+70kGPRQYpriqD6CxAG5GL0UfNuMxXNF1HjVqNk7m/OSA65ZlzkmHME1V9AMHp/6zbq2PJcNl9GSTeSGHwzhzJ59JFt3Mbgi8odzqW2zTaKu+z/nXp3DBWMFlDreiurv7A+Y/SR6bqJtO/VUrevm/Tv1VPriv//z1o3ffSzH5UV/vD6hNcsuSFUzjoLFTwKwBE55OaDC12ybyBaEa/ocUbHpUuXSKvVnhoYMAYIL14A0khBCQKtvvOd7zDUfvrTnw7r34WlGL2jgHChf/c8JRyLC/ZrBGzJvQ+hAMDnoSdZAODHTe2ORH3q65+it73yNrapYpQQYBIFBbf9pXZWgAGvDfcbuACguA0AhtqLqrpTxbN/YY+G4gul17pl5V5fADGUYKi+CbMJpJpSMQQ7951k37GHgTLG8DCchqi7AF0EW4WuA4QB0uI1zBIGECNYK24yjsOwoAzbNmwMre4DN9Xcea0HuONhB49UgsUaa7A2V+5XspUaMA47NZ4naI/2n3MiKN8LgLJ4PXs5mxVfgG38RDxblqHyQiGGlRlAiJThhqMGXgPkIuAK5wn9xNlL2WwPD1WD64/qeXaweC1xIpFHMkHxxbgkweKMROiqvSqGW9iiAcHoHwbQhs0H3nRy4jM+F6dCYz4w26UP6vmc9Ll07vcVgq+ESp1KpcqtytfszmNJVLRaRF33uhiK8XhAqKDypk+nSyAXadEIB1PcVvBYJCEVuvu4mwqXC0kzoAmCLsKuxLe1Q1pOeUbgFe6DAqy+rSbboo0ypzIDlmcEWzljSBGrOBF84/PjKabnkcp7PYbyZ/OpZa+FgbZ0uZTUN9TkXHaSflAfBF8ovx0HHdzrmzKUwmuKqwpq2Gxg6HXMO3gmMPqBjQPG10YdXVFQ9343pz4n3Uxi9bdopogV4JrVGqparqLU26lkn7QHw68a1hrIOeNk8M0cyKTO7U7K6s/i76tipoJ6tnso5ukY8sx7qGO9gxwjDiocLKTu1W46/vix7PCH9hP8DZZ7H3LWWajg//qv/yr3W6x/j4fcfHChS/YNRCviFT3O6Hj7299OarX61NDwrW99i1+8kJb8JCAE9mTYYfG8uDKMHt7Q/l28aYD1GsFbAN3Xe57zqABjfjAUarn3IdR56Uk+7diqJ1lf+97X6C3vf0uYspu1lsVWZsWUQrJuWjExzCqnlJJ1w7KBITm0XxhqL9YFmzPuj5uOY9UYFmt8HbPPzKAMOzN6flvvtZJtxcY9tELgFsYr9b7a+1rY1iP1FyAOUMdoJViaS/dKeRYx1qAEJ84lciK1AMUAXswXDlV9Ab3oFRavYbwSwDgUZk0LJoZfqLqA6bLdMg7gwrk9L/dIxikBovte7iO7z84zgQG/AgSf1AOcu5zLIVihajBs0BiPBAhGzy/GLkHdxdgjKMGwN8MWjaAsjFnKX8mXqL4onBc6MzhnKYdKfaWUtZAlSYXuedjDdmykQhtmDAzBOQs5VLRedGJYltDrix5fXESBCgw1mCHZf9swbaC4kThOiQ5VgwGF8UPxFDcUx2Bbt1fHo4+QDC1OhQYoY6avWOFFddztIM+2J2h5Llgo4HRoKL5i23P5ejklDydT1uUsSitNOznYyr+WWJpIqc+lknHMyD3C3j0vtR60kmHUILE9V65VkmnUxEnP3l0vWWYt5N3xSpRgWKD77vRx6FXmWCZbofMm8ihrNIuUV5RkHbNy+FXHbkfQ9owqninm8UcMyc/FkO66jqHXu+GlgvECDsNyLbhY8QUIo//XOmIlx4SD3HNuql+up9zbueSZ85Bzwsmqb9y74qhrpYvG3jd2Lvpu0X6Cv8Fy70POOgsVPArAETnk5oMLXbJvIFoRr+hxRsczzzzDb35O2x+LvlqAy3e/+903BB8AWIAswrQAtrAIi4EXAIweIQAxVMLT7O+8BDyJC4Fcv/3bvy37PoRCT/J5AuDXG1sVifruD75LEx+doKaHTUFVt+qwiso2yxjehF5eWJ+h7uJzqMEIs6o4rGA1F7AJBbfr5S4q3i0m27aN8jfzKc+XR7kbudTxcgeDLkYhxc3EMfzyeCQ/vOoX9OFjkx6Ej03STGkYeEPToOOn4/l83C9JiZ47OSU6YymDA7NyVnO4DxjhWwBmhFVBDWb78v0AWAOGsQaAxc/EuevkJGmox3gOjDUSA7F6XM2PxUfxOvp3kfwcCrPFm8VUtBlQdws3ClkZhgXateYKKLX4+d8JpFDDQo3bCRMJEoUXj4N1OVQNxuPjxuKCs4Fhdy7eKOZEaGE2cNOdJk6FRl9v9mK2pA8YyjEgOBRyYYlGLzBGJJX4Svic1rutDLlQf6HYa0e1DME84mgsQaIGZ8xm8Axg5YCScuZzeO4xkp3Rd4ve2ey5bL4PQAzVGLOAxWpwxnQG9/WWb5QzGKMwGxgfQ4EYIKy4pSDlLSUrzPW79dR91E15b88jpTF8jJGQ6JxcnUx1i3UMvGxzvh5QfstWy0g/pGfoTehPINe6i7rvdJNzxckqsADEgGBAb95UHoNwja+GlWDx3F/Ab8tOCzVuNpL+lp5VYcwABvRmDmeyBbrR10imQVOw59c2ZWPrc9L1JFZ/lc8pqWe3h2qWa0j5HiVpn9fyqCP0/CqeVZBr1sVJzwnvTSDzgJlqZmso42oGXfJd4tCrv/+Hv5cd/FDCzHm59yFnncVFgCgAR+SQmw8udMm+gWhFvKLHGR3PPfccvwk67czbP/3TP2VwgUX5cc5H/+73v/99DjsCeIn7d1GAQ0AQng+jjH4WwDkvAU/iAtDDxi33PoQ6Lz3JGFN1VgD8V3/7V7T6y6uUtOh/Mz0VEyzVtIpVzKS5pDA1uO5eHWWuZYatA4YBumHrd9zcgyuALYKukuaTqPKwkh8jqL6WTQsHYwGy0deL+2Gjhu0YKdAYRSQovELqM49ZerWXWh+2cm8wFGLYsJH+jHUkQFt8lkD/72IqJcwkMNCG2qPVk+qgPVqs+kIFxvlCarRQ6Uvp5DnyBOFWNabiUCxYo6H8YiSS59DDqdG4jXFKSH8WVGD08wJ6MfIocSrxsXqAoQSbV8wSwIWCC4UcKjDCsmB/BvQi5Aqjk6r2q9g6jXFLqlEVVexUUPp8eth8YDwmVCEuXC3k0CxYpAVYRj8w1GDYn+NH44NADAu1ZdkigVzMBYYaHD8Sz/N/AcZQgnsf9vLoI6wJfcMIy0KPcKgaDCgGDAOChfFHHccdbIEWA3HyeDL3DAvQqxvWUelaKfXe72UoLlkrYRs0wNLc6X+s9gTohc05LZ6ye7Mp4WYCVfuqKWEgIQi+KKzVbdVx2jNsz5pbGqrfqifNTU0QfNEL3HXYxdAL+AUEq6+rOQQL0Js6lMog3LnfSdlj2ZI+4PLpch5zVLFUwYowwrAAwvqb+sAYpAUnVS9XM/iqLquodqWWWn2tbHtG5Q3lUetGK6nfo2brs2fBQ5YhC1ufG5YayHzbD8AzNdSx0kGdy530vb+UJ/H5pEL7Cf4Gy70POessLgJEATgih9x8cKFL9g1EK+IVPc7ouHr1Kr8Zgsp6GpgAqAJcMGP3pPsBsTgHYAO4BZQKsAv4BXwBhgHFgOMnCTrnJeBJXEikxhxiufchFN58nYeeZPR5i+c2R6L+7u//jh58+gHV3quliqOKgIp7WM4fu1/tJteRi0OoELSE3l3HnoN7fwGs6NGFugubcsFmAavDAFWAbPpqOhlXjJS2nMaKMGA2fjae1NPqIBAjPOuk8UhQhwGwoesYhQQADjvfD+GYRRza/4vQrpNSohGoVb5fzvOFE2cT+Xlz13PJdeDikUpQgAHPCNhCPzNGLCHlWiSM314AACAASURBVEiCxjos032v9LFinL+RT6YlE2mntaSeCKi+mgmNRPVFTzAgODQl2rwWCLASA656TM0ji9x7brYWY5YtrMwtxy3U81IPW5wB1c5tJwduFawVkOfAE6b6oi9YCMsSCuqvYHlGry9AGuehx5jnAz8aeVSxXcF2aZybMJ4gAeKU6RQeiRSqBiPluXi9mFzbLu4dBvQiERrjj6D0KgYVQSjGGqzPYlCGlbrMFxh1VbFWQc5FJwdZAXTFwVgo9P1y0vMj8FX1q8ix6qCuu13cDwxLdO5cLgMwbNAMxLA8P+Uvq//noDq5vzcmy1+dj0D3hh8WdxoYbs2zZp4V3LTXxCov1sRAjPnAun4dq8ACFKMvWDz3V3NDQ10HXdzrW7ZURqprKjJPmilzNJOh1zBoYNtzw0oDqV9QB/uAkQbdstVC9Rv1HISlfF5Jtau1lDGQQc2+ZsoYzOARRwDfkukShmE8B8C3fNYP0mtNHHiFUUfuWTdVTlSSd9FLFeMVPO/39775e7IDn7hwEfiiA/BZXASIAnBEDrn54EKX7BuIVsQrepzRcevWLX5TdNp5vrA+A1xghYY9GQCNz2FbBuyJ1V28yEGRhd0ZX+f1+nefVMFWdR4CnsQF+MXPRe59CHVeQrkiCcD4vfyFz/8CWbetEsUX5TxwUul+adg6VN3qu9Vhyu7r9f/q5/Ws4CYvJFPSQhIlLyYzECMFGjZoKL2C4lu4XciADTs1q72PVGGxzRq2ZNhl8RGKb8uLLawE42uIk59RmAEM+AXoluyWkG3Lxnbljpc6OAEa84UFINbN6lhNFvcEo1IWUrinN7QvGGFbUMVD1zGfuGiriDTjGjIsGChvNY/VXYBv64PWYKiWANJIhMa4JcwMFhKhYY/GfaGqLyzJZTtlYevufTeruuLZwIBa2Jh5lJIflgGx6Ctuu9fGyjDu103qgo/h+cDT0vnAsEvDEi1WhzFeCSpwx72O4Ngj9AOjl7f9Xjsph5QSILav2Sl3IVcCuapBFbUft3N/MfqA8RwNhw3Udb+LLdBiyEVvrzgsCxU7FMt9wELCM0YjWZesrPoaJgwSy7Np0sRQDPhM60ojbYb2ZOhV+f9NPX4IfUcAepOGknhEEuYDe7Y8ZBgzBOcBwwatvKFk6IUqjFFJSHsuXy2n2FuxQfUXgVj4usmDyVS7Wcu30RMstj2bp8zkXHKy1bl8qZxUV1UB2/Mj8EUKNNRh66RV0gfct9/HAKx+Xs0KMCC4aqGKKuYrOAEaY49KJkvINeciww0DOcYdPPJI86wfwNe7yDpgJVu/jVoWW+gjv/MR2WEvtHABGH+D5d6HnIWLAJH+GUQBOCKH3HxwoUv2DUQr4hU9zugYGhriN0inSXMGWABmBesyXsTEwIt+VwRZISkawVZnPX/3vPS3igsADBu03PsQ6ryEcsEpgN+Zr3zlK0/0eT/+1Y9T1d0qMqwYuIyrRq7Ko0pWaoXbuC9tJY1n9EKZS1lK4dIv6Um/qGeVFxDKc3tn40kzrWHLtHpKzUCcupQaBsv19+tPtE3j6+Zt5IWpu65DFwNy6DoUaijPYesHFQGbdYjqC6CGUhtqd0ZIFuzRmCmMkCwoungO9PQKdmqx1RrQCis0ErEBwRij5Nh2sEJsXDRS7GRsEIgTZxLZ6hyq+gJ0kTQdul6yXcJqLsBWOarknmIouEiBxkgjgDRgFr2/LfdaqOvFrsBs4I1CDuACeGcuZXLoVagaDAu0Yc4QZpuG4muaM1HRRlHQ4tzxoIOBFl/T4XOwVRr9wABipD6LIRdBWDw6SbSmn9QzICPYSjwfGEnRPDopZBYw7NDqQfVroOtfy53JZZUUo44wHxhp2JYlS6C3N2T0EcKxEJYF6AUEA4bbjtqoesoP9tWp3Md7Ivgm+H8GHhXPzvXu+/e720AF8wXcI4x+YQF6hWo/9P9MNgPhVyXLJaS+qWa1VxyApbqu4nArAG/JYgkprylJe0tLlauVDL1Ifi5dLGUluGShRGJ7BvwWTheSa95Fpn4TGQeNVDBRwNCbPZLNfcCtW60Mvai4K3HUudNJhROFwfFHnVud5Fn0g/azMaS9rA2OO4p5VwyPO4p/Jp5alluoc6WTfL/kkx30TipcfMTfYLn3IffPAO8VogD8pjvk5oMLXbJvIFoRr+hxRsf4+Di/UXo9KzMKI4Ywaggjh6CsQmEVAy96W6HgoS8Yit6TgpjT2rKFOi/9reLCzwgv9nLvQyi8+ToPoVxPGoB/8xu/SU+9/6mgPRmQC8A1b5oZZAG8yUvJAcD1FxKcW19qZYUXKilUXKxDyQUUwv4MRRfnGZeNfB6AEn2v6cvprJRmr2azcoy1pgdNVLhTyMFYGIcElRkW655Xe/gjeoTxeNiZoeJeet8ltiDjcSiopeW+cmq93xpMfRbGMsGWDXWXe3/velg9RiAXwBr3w/aMvRgWDfy9YG8YnRQKyrBfw/4cum5eN7OaHKr6Fm8X8zzh0HXYqR1bDrY4F28Vs8qLXmGMVEIPsKACA5ARbIXeYJyXs5LDdmnFmIJS5lICwBii+lrXrZweHbqOsUYpMymkGdWwWoueX9io2doMcPZXw50GhmGow+gDVo+qJVAMqzVmAIvVYMwLhkUacKsd05J52cwWacAzZgTD7ly1W0XWVSsHYgF4Q+3RsEZnz2cHoRfp0LiNPuCmw4BdumavhmyrNu4LThxNlCi/wugjAXqNk0b+XcB8YPQDswI8GVBqze8ykypLdTL0+ivFlkJFl4vIseygqs0qSSK06paKGncbSX1LzfcDdmGD7jjskFieUYDf2JuxHIaFz93rbmraaZLYnhP7E3m0EXp90SOcNpxGlhkLmYZNQfAtni+m3oNeskxZguovZvyWzpdy8FXFYgUpnldQ82Yzgy/Snr0+L7VttZHivQoG3/K5curb6yPFuxUMv1B/axdquee3dLKUejZ7yHjFSLVztdS30UeDLw3KDnmvV7j4GGn4O++FnwEuCkcB+E13yM0HF7pk30C0Il7R44yOmZkZfsOE8UICRCAQCxZnjKbBi9RJ/bvCDL8//MM/jAgYffjDH6bs7Ow31Mt7Xuy94gJsAjrl3odQ5yWVGr9r+D368pe//DM9z2f+6DPU8Yr/Dfx0jKQAwBhFFDsbK7E6a2Y0vA4gDrVBwwJt2baErSNgiqEsRNnFjF3AD487Eq2j97Z8uzww91e0jmAswBlGIomVXajKAGCkPIvXkSANwA1Nj0baM9ZDQ64QYgWrNFKhEXSF+zH+KHctl+f6QnGGAgz7NAAZIN79cjerwawC3w+kQQNeMRsYoAvVWEiDRpo07g8F4tCwLKGsG1YG5dB1jHpCGrR2Qktp02kMvUh+RlhWy/0WVoFRUIUB0IBqWK6TppOCQIy+bcemI0wNBignTydL1jDzF/OBSzdLWfmF2gtghpUaNmfbmo2Sp5KDUAxlN3YkVgK5plkTlW+V8+fo98WsYNijYZluu9vGfb/oD85bzKPMuUxOFg9Vg6H2wiYN6FUPqKlgqYAVXswIhhrs3HAyDGuGNNSw3/CaEozZveX+312d5kToVcQpeLYvn3crANCOFUcQfKH8IhW6804nK+7xA/EM06qbKgZgAXoTBxMDtue7PdynHN8fz+voCYbVWej1rVitoLb9NrY9QwUWgNg6a+VRR+5VN49AyhrP4o8C+Gquasgx7SDnpJMSricEbc+t261Ut1ZHFQsVnACNPt+45+OobrWOz69bqSPlu5WsHpfPlFPDcgOlX0/nj/UL9eSZ9ZDxBSP1rvfS5aPL5ybxWS74O++F1x+0BUXya0SPiBxy88GFLtk3EK2IV/Q4o2NhYYHS0tJoY2ODRkdH2aorVndhJwaEAnTF/bt/8Rd/wffDCv2koQh7iI+P5zd1iYmJ9MlPfvJUjz8v9l4JoPn3c54A+LykUiMADb9H6B1/I4///Lc+T4MfHuSAK889D1UfV7P12X3XTV2vdpHn2MPBVwi9QpUdlJH3oZfhl/uAD0qpZL+EFU4kAWMkEEKw0KsL4CvYKOD5su4tNwcmobfUsm7hXlgoo7Dpcg/udgnbhAF6ADIEKAF+MUsWo3gAyI51Byt6GGFTslFCpRulXAAel89Frk0X27Bxu3yznEEKQIWxPbABoxcWKdEo9NtWH1Vz7y/SpBHQlbOew/COecKAaPE4JIR84dxQ1RfzgnFf6Dos0/jeQyEXidNZK1nB23GTcaw44+cGoOVEaD8EI8WaZwO/1MN7bTpu4r5m2KIBue0P28m4YJQEaRnnjTz+KFT1xc9UsE2LC0ov5gPnreRR6VYph2RJ5gNDAd6tIMuahVOli33FYenP6BdGUJZ4DYFYCMkCDBeuFbJtGrDc/aCboRjKcN5SHsOxeljN9uZQyMW/NQAYn2NEEkYlIfm590Evq7kYhZQ+lU7KfiX/bunH9RI1OG0yjX8X0ItrfMpIifmJr6v2arO0FNsWGwBQP/gqbysZfDvvdrLNGTOAE4cTKXUslUpXSyWWZ8AtbM/124HwK/uinbQDWp4BLFaC427FUddRF9ueEYKlva2llOEUciw6guBrHDZS03YTj3dK6k8K9gEDfuOuxZFnzUMNmw2c9mweMQfB1z5tp579HjL0G4Ljj9xLbmrdbKXMwUxWfzH31z3vZvCF+otRR81rzaS7rKPyqXLyLnlJ9bSKbc9P+Z6i7/3g/CQ+ywV/573w+oPX+igAv+kOufngQpfsG4hWxCt6ROj4yU9+wlbmV199lUcgJSUlBd9IqVQqhk2ou3/0R39EP/jBD163fxczfCOlAH/gAx/gvQj7UqvV9P73v/+xH39e1E1xQZGGMi33PoQ6L6nUbxSAv/jtL9Lb/uPbSDGjkCi+GHHkfdHLNuZQNRgwfFIglmXLwuAWug4bMdS92JnYsLFJmB2ctpQWpgbDmlywVRC2Dqjm0K2QdcAkBz+F9PkmzyUzRIWu66Z1VLpeyunO4vX4qXiGZl4XlGA/AOumdGztRU8ulFuo2AB3fL+Y9ws7tZAEDTUZYVtQg4XALdzHadF+oAXICipwynwKp0GbFk2cFh0KyrBTl+2Wham+SIMuWC8IW7cv2fkCQ/5qPp8DEIbqC4CGGswA7QdawDOgFqAbNxEnAWJcmLBv2MPUYMCs2PIMwAXAwjaN+3j+8KNkaIxZcm45w6AY4KsZ0UjUYMwFhhqsHlJT7mIuj3Pi0UkPevjCBX53TDMmhmDjtJGBNnT0EXploQYDgBF+hjnCCMAqHy2nJFfS6/f2qvxlj6HKEf/PY6OCvAdeatxv5EAsXExJG0+T2J6zprPIMm+hlNEUcvvcDMYA3or1CgkQ6wYDKc/o/cWsX9ieoQ5XrlVK+oCNI0ZyLDiofKWcobhooYiK5ot47JEAvtqbWurY72DoTbqdxFZo/W3/9zlXQsbbRh6DZJu2BWzPj8DXMeug3v1eSrqWFOz59Sx5qHKuksEX1e5rJ/OgmXt+Ab8F/QWU359Pfb4+8i546Qvf+ILscHce4O+8F16D8HOIAvCb7pCbDy50yb6BaEW8okeEDii24jdS6enpZDKZaG1tjS3Pjwsgf/mXf8ng8vWvfz0iYPSJT3yCdDqdZK/Y4+MEagkvrHLDnbhgG0dvstz7EP+MzkMqNfrL8XuE0LTHOf8L3/4CXf2lq9T4sJGr6WETV8tLLdT5cie1vdzGABysh15qf7mdxx0Jj2l42MDzfWvv1DIcAnigyEKtLfGV8G3AFuAP6cw4V6jmF5v562Ad9mEEYTU8aOBe3b7/0MfKsnhf6C9G/y/38vr3wn29/ucQ1vERt4X7WSXdcnMAFZ4LgVr4WlB7O1/s5D5bqM1IVIa1GP236CfNXcml1PlUSppNYvUXac/2VXsgFCpE3S1cKTxxHWFQCJoKXYfyjPCrUMjFzwdfE6FYsIEDsAt9hTxSCcCM7wHgCks1ArfQAww7M8YbYTYwzrVt2Li3VjGqkABx9nI2nxOq+mIsEnqIQ9eRAA2FF+OOYH/GbcBs18Muvo11KMVIhoaKj0CsMDX48GQ1uO24jRX8mv2aICwDnqEEZ85nBpOhVUMqBuWT1OCsuSxKnghc1ADkttxp4Rm7+TP5ZJgyBID4agzlPpVLSqPyddXehMwEsr3NxrNz2++2SxKhUTXbNaQd1DL0QvFF0nPHHT+E7jVQ3mxeEIgzpzLJtmALgm/ySDJV+aqo+2432561/VpWflNGUqhkqSQIvrY5G7Xut1LdZh3PABbUX8BwymAKZY1lsQpctVZFrbutkgCslP4U6j3spfLFcu73hR0ac4CTbyVzvy+U4KLpItJf17P1uWm9iRrWGyj1eiqDb/ViNfXs9JDiGQXl9OdQ23ob5dzMYfW3eqaa6mbq6OO/+3HZwe5xCvAbafg77wUXEpxRUQB+0x1y88GFLtk3EK2IV/SI0AEFeH19nYOs0H+5v7/Pb6xOOzYI6jDABWpypOAISc4AdPEbwBs3bvybc4Px5uI8qJuh3wvs5HLvQ/wzOk8ADNfBT/35fetz9NTPPRWm+CYsJDDoIugqVPGF9dl56AxbR6IzRtTwvF6RsosRR0g9zljLOHls0kH42KTM9UwGYOW0UrKundMy2CbMJUgUX/QJA2xNq6YwNRjWbSQ1h64jTAsVqgYj9ArBWqHrmFEM1VYzqSHdjI7VWii16J+FQglLsG3dxhAI6IcNG5ZXKMvOdWewAE9QFzGzFvZwy7KFlVN8DrUSvbhQgYOjk5YyA/24oaOT/KCLUUmhqi9gnmFWtBY/Gc/QjJRnAHDNUQ2HaMFqDmsz7qs5rOH7oPhCMYZSfFKIFr7HUDUYAViJk4kMt/opPdvbEZTV92JfYJSSH3BxTtlWGVvP0RccCsonqcGGaQNV7VRxP697xx2YEewH5UsPL/HFlZTJlCAQA3iDajDAtddfFv/vhvrkub3KWP/vlsP/+dsD58cNxVHdbt1r4Hs7hucBw/LcctjCM4GzZrL4Pvz76Uf0EjUY835rt2tZAeZU6LmCABDP2yS2Z9OYiRq3G8m76+XeX8OogXImcyhvKi8IvkiE9qx7qG2vjQpnCyW2Z0AvgrAw97d2o5bKFsuCfcAoKMD16/UUfzWe1V/LhIWKpop45FHqrVTKHs6mjNsZVLNUQ8WTxRx6lXo1la3PadfSqGauhtzTbiq4XUC107V09+N3ZYe6xy387YVLSe59yFlwasEZFann/+d//me53279ez3k5oMLXbJvIFoRrzflgSTkw8NDevrppznACW9e4uLi5N7WTz3u3r3L+zytZRjjjQAuf/AHfxBRQILCbLfbJW8Ie3t7+eu/3mNwZf08wJ24hPRsufch/hmdh7FM6Cn/aQD8W9/4Lep9fy+lb6RT9mY25W3lkWXHwmCLHl98RJUflVPlnUru/e1+Xzcrp0hJBmShPxTKLiyq6KtFby76VWHdhZWZldoHrTyPFWuCcox1BGt1vtIZvI2PgpILpRPJ0s0vBVRdofD18bjg2qP7e97Xw8+Fz4XnQeH7gEoNMIbSC5UQvbZ4bija6OtFejTGIqGHGaOcMDMYc38xvgm9v5g7nL6SzknRmEnMgVwhYVmYWRyq7sLmjFnAoesI40KIVtiope1KtmGHQm7pWimnM6fOplLGfAaHQGGkj2vDxfc515xUtl7GScboga7dqWX4Rqoy0pwBo2lzaTyvNxSUc1dzybnjDINcWMehFAu3MVYJM4YBy3gegCwrto/SoTH6CL8L2UvZFD8ez0AMVfhx1WAEYPU87AkowaIZwZg9XLBcQIohRRCIoQpzUnSIGgxVHhcPbIM2MtYaSa1Tv67aq8vTkbZTG1BfHwVhZc5kUtdxF88HRmAWnks3ouPboWpw3U4dq8HWBSuDbvN+M7XfaSfjuFFiewYQ50zncMgV257957Ud+r+n2QKJ7dk8beZAq4KZAvLueMnj83AAFlKgxbN/23bbeNyRc9FJyheUlHAzgVVfQG/xbDHfVzVfRcrLyqD1uXy+nBrXG4Nzfw23DNS53Un2Cf/f/nfHUNFEEff9mm6YSPWsii5tXaLky8lUNFzEyu/ASwOyA91p6izUz/NeyMSAMyoKwG+6Q24+uNAl+waiFfF6Ux7veMc7wt7EnHcAfvjwIe/ztDCEEUUAl9PYpt9IwfI8ejRKeYV5kp+r2+2m73znOyc+BjB/nkYOoRAkhgRtufdx3n5GAgB/8YtflKz/2v/4NXruF5+jwr1Cyt/2Q96mH/I2MihzI5PtzlkbWaSeVUuUXceug/tbQxVf3ZyObby6BV3YfVBd7Xv2sPXsjWyG6FBlF+nRAOHU5dQwNRiQat+1h61jBBNGFYUqu5gzDADGc4rXkfoMezbuD30MenYxxujEmcGbVgn0ImUawVdQg/EY84aZz0HwFZKgu1/pZuBmK/dxPcNw24tt3BsszARG2jPmBGMGMO6vPKjk5+Re4LVscu46qWK/IrwHeNUcUGBD15fNbBsOS4peslLKdErwNidDz6RxWnHxSjE51hwMz64tF1VtVzH8of+2aL2IcpdzKXkmmVOfke4cqvpC8cYc4ZPUYIA3Hmdds1LlbiWHYgFyod7COg07fPZiNllWLWRfs4eNPoLSGzo3GGpv+3E7z/VFQBYK449aNltI2+wH2rSTgZcrPoaTnpFo7NnxMNhihJIQjpY3nyeZDxw7GBtUg7VDWu4Bbtpvot77vVS2VkYJQwlB5de96eYeXwF80yfSub8XIVg4V0iFtsxZKHM8Mwi+mROZPPoISnDWRFZwvWKlgnS3dKS+puZE6OadZuo57JHYnrU3tNS2EwDigskChuCatRpSXVZR6s1UnvtbuVRJuSO5DL66azpq8bVQyXQJgy8KPcD2MTv3/OYN5FHraiupn1ZTy2oLda52UsdKB/3wf/1QdqA7TUVa/XwzFDIx4IyK1PNHAThih9x8cKFL9g1EK+L1pjyOjo7I5/Ox0gdAfDMAMMKwsM/T2nP/+q//msHla1/7WsQh6bNf+ywpW/0gYpS+WUzPSqdf/+3wZOXzlriMAgBjnJTc+xDqvIxlwgUOAYABw//l9/8LuY/dFDMTI6m0tTTyvuQl/bI+7D7uh123su04cT6RZ/hibq9l08KhTrYdGxXuFjLoFu8Xs5UZSixSo6Eau+64eJ4uIAkKcPsr7VRzr4YL6dK192sZhqHgCn25Qk+wsA6lVugxFgprna92MjDDJi0UngP9wvice5H9XwOAjMKoH0Bd2V4Z25sF1RffB84t2i3i2cQI2srz5bE1GwFWqYup/L1jxBIAGmovVF98LgZlQDHU69ipWImyq55UM/DyCCbROkK1sK6d0YaNWkJvr3ZaKwFcWJjbHrZxf3LRVuD7AGSjJxjhWjze6NGYpYbjBu55xgig3PlcylrMIv2MnlRjKtJP6wMjhEJAGcFT5gVzmBqMNe6l9YOtYkRB+gk9991CgYYNGMFQ1VvVDM+AaAB01kIWxY3HBYEYoFuyWRKmBsMKrZ/UB0YfDSlYCYZ63fdSH6u8UINr9wOKNuzPUL+Dqi9gsyOGUh2pFKM4GXoVKgUZygxU+Hwh2RZt3B8cGpYF90LKeApDr+K2gkG4ZreGeu71MADnL+Rz+jNA2LvvlVieUZj7i3nAUHfRJ5wxlcE/l6ThJIka7FhysArcuNPIcAxlGGupI6kSNRg9vi27LVTjqwn2AgOABfAtmiviHmAkP4ttz1UrVdS40ciKrvJ5JSc/W8YtlD+Wz33Apn4Tlc2W8axfjD2qWqxi6E25mkLeNS+rwIVDhVQ0UhQMvfqz/5+99wBv6zDvfrEnB0AQXOACNwjuvfeSZMuyLFmSbe1Jce+9KVIUtWx5pddtM74vN03StPfLzY7b78mXtL3tTeIkzWrTOk4d3yRuem+/JO1t0vb9zv8FDwQcQLJok4IU4jzP+xA4B+MQIHHwO///+3//n9cDDnObLXz27nQAFidMbNfjBwF425ZA88GOroDvQLC2vX4rlocBgN/3vvfxfm521NDbb7/N4ALb9/0ApeEXhklWL3yJskm+PKrlFNUURQdmD9D6h9fpS1//En3x1S8+UInLqC9/+csPFAA/KCcJAMAf+8THaOy/jNGul3dR9c1qBl3+ebOGQ6JaXmjh67ACY34txg0hPAmhTbDkwiKL3tn4mXiyzdjINmtj+Iyfi+dUaN2wjpQDSlZ2eRTSao6P4gu11TnnJP2w3mcbRisBOqXKbtx0HMOrvF/utR4zh2F7Dh8L97kPFGdOopYouxhjhN9Puh4wD5UYydOe69G/DJCFui1VgxHMBXUW29DvbB23UsxUDCdUQ+2FSo4xR+IsYCi8gFPMA4bKC3AG9GIdAr9EFRjqM9RkzBIuvVLKo6PwukeORXJiNq5DXZaqvgBhbJOuh605aSrJB3KRAB01GsXBWGGDYdwnjB7i+mv1HG5VtVbFY4kQYAbwrL9Sz6OmbKM2VnQBwPpuPduupaqvtd9KtiGbz/q00TSy9FooeiCaUkZT+L6A5orFCgbF9Il0ihqK4t5fzP7NmMrwUYPLV8rJ0GVwWZDbZKRMV/Ln053UXkW0AKxVMpd1WIDc0K5QVo1F6FWdU3HfddOVJqq/XM/hWdgP3QUdJQ4nUtJwkpflWXNWw7bnyJ5IF+yu1DIct663kuKUwguIAcHaM1ouqOwA4/b1dlZ7PfuAcyZzKPRcKEV0RnAfMJTgppUm0p7UuvuAUYDhgskC7v2N644j3UkdFYwXMPQqnlbwZQRgmU+b3eOPDEcN1LLUQgWjBSQ/LCfVERWVjpdS1WQVJXUmUejRUHL0OrjnN/yo8H8wIfxdTtSS5oCGWqZaqHaklv7iO38RcJB7N4Xj03bafx+GglCA4+J2PX4QgLdtCTQf7OgK+A4Ea9vrt2J5GAD4937v93g/P/rRj24KXP7xH/+RAfivmFvgAAAAIABJREFU/uqv7gsovf3zt8lxzOGC4BTJl0mFUDlCNbhK26Kl5q5mGnlxhD7+px+nH731o4CD3le+8hV+ve4lxfp+1IMwlumNn75Bs//nLJnHzD6qbvJCMiuiqiGVzzbAUNJMks9686SZ4Tl0PNRnG3qEEYoF2zSA2DhqZDUZPcWAZcCsZczCP5Pmk7jPGOvRU5yxnMHKcdalLHKsOBh6ochCmQVQQ0UWlWQouwBmXPYs9ARDFYZNWlyH+5RfK6em55rcSi/glFOKBWiEsozwq7TFNAZwjGtKmkvikwIYqxQ1GcVKNyDZOGzk2+JxpEAM+zOSpH1GLY2EM/B6zgtGQdUFAEMV9lyPUC2sV/ep/arHSIMG2Cq7lQyu0WPRbJ3OXspmmzTPB16vYKBue66Nk6ExK7hwqZDBrnC5kBVwAG/4YDgpuhQMxKYhE/ckS1Vf9PLyCCnJesz8TRhPYBBG2jXcAQjVqluvY2tz5aoLnNHzjYCviuUKd0+wWOG94WQfsfuowRglBFAF8IZ1hVH8YDylj6Szsmk/YidTvokU2junOMtCZBTfEM8Kpwi60YPRPBcY45NqL9cyBCeOJjIAc2+vh+UZBSt0RE8Eac9pKX08nROe0duLMUjWPqsXFAOCPcE3aSiJmi83M/BmjWeR+rSald+SuRKeCSyCL9Kfq5eqqW65jtKG00h+XM7Kb9lsGalPqBl6YZNGSFb7WjuFnQ1z9wBrT2j59cgfz+cALMt5C+WO5ZL+mJ7BN6kniQoGC8h+wc62ZxRguH25nWLPxrLtWX1YTR2LHWQ7ayPZEwKwj5RSVlcW6Q7qqG1G+NsZraOP/PePBBzi3m1hIsB22n8fhkJLEI6L2/X4QQDetiXQfLCjK+A7EKxtr9+K5WEA4A996EO8nx/+8Ic3BS9IkH4381vfS8EKrWxSukDXIfO1FEIdrnZBcPRj0aRt1bqhGPB8YuUE/e4nf5e++t2v3ncQhcX3QQPgQI1leu2Hr9G5//0chYyFkHZYS4ZhA/fUQrmFQomEX8yKhY2WE4RnM3gdYAn2YVEdFpVi9ARDJcb18uvlbFkuvlrMVmoAJmzIANfM5Uy2QwOuE+YSOHgKamzEZAQrwNpBLau3mNebt5bnowTzjOEbNa5eYj/Krr/+3zulRKsGVPw7QKGVqr4IhmLAl6yH5dmfShw2EsZqsKpPxZZnTb+G1d/w4XDu6UVaNBRhBGalzKdQxmIGAyuUYvQCF68Vu0c64fYtz7W4VOAbrvFMuC36gutu1LnnAuN+OZdyeF3upVyKnYzlMC3RWp2x4F/1BeCjf9inN1gAPoxykqrBCCuLGY1hS7Rt3KUEYxYwQLnhWgPVXq3lqrpSxenQ7c+2M/AiUAuhWABifa+eVWOp6ovHxVgl6XqkQiMoDaOToOoiORvQ3LTexInOscOx7hRo40EjmYqF91B/B+BFaWSkc+go7mAcFY0XkXPMSenD6Zy8rD6vppThFAq7GOZledad17F9G8CL1Gf0SJctlbksz8vllDyaTMqzSt4ORds+avcCX9UZFadCVyxVMASz3bkzlMHX0/KMgsqdNJjElmdYpdEDDLVXc0rjZXuumK/g0CsEYKUMprhsz0u13uA7WUSNy40MvaIdGmFYcZ1xVDNXQ9nD2aQ7pqPUi6kMvmm9aWx9rp2pZfBVPKlg63PlRCWDL9Ke2xbayHjISDm9OdQwIbzno7U0/1/mAw5w76Vg/0UwYqD3I5AFRxSOi9v1+EEA3rYl0HywoyvgOxCsba87Lv/5n/95t80P1PIwAPBHPvIR3s8PfOADm4KYzc5v3aoaen7IDbWyfKGUki+baqEyZawUV3dV377tRhnaDRT3RBxZ9lpo9+huWvj9Bfrsn3+Wfvr2T7d1v5FyjNcLfa6Bhl8U7Hf3eyzTZ775GQbfqptVVHa9jNVVqJaYZQs7MwKHIsYiKGREAOMhLckH5TzmCJCL8CupqotgLKiqgGjptoL1AspezfZZHzoW6gLPcZMP4GJMEKzB4nXFgACTQxoyT5hZdQXM4jKAOXIykqKmohiwAdqwWwOqE+cTObQLydQA75TFFLIv2PknYBtqLmYSo3cXMI514m3wWLAkR41FcbIzHg8nBXAfwDrGG2F8ElRfqOZQfqFEIwEalmh5n9wNxRyKNZ/iOzppLpnyV/N91sMmjR5j6Xr0EvtTidErDDDGvGF/KjHGI0ERxpxgwDFOZsBSXbRa5ErfXq9kJRgqMIKkkBQNgIVKDLUYvcPoJYb6KyrBKPQI+xt7FD0aTQXLBT7r0dcNIAZAY2QSgBfP03itkQsp0TwneDGHRyIBqpWdSi/VF7Zq9AHzddid9wmVJ/yuJvWd7c1qBYVmh1LIIyEMpFEDUZQ6nuqTCu0YdZDqrPDenZFTRHcEwyfGBUE9xcxdS7eFtwGKAZLo//VUgzFHOLY3ltJG0qhopoiKZ4spdyqX+3ilfcDcGywAb+j5UAZigHHH1Q6K6o7ysj0DhJUnlKQ9pXWFWy0Lt7vSQbpTOi/bM3p+oy9GswqMUUjmc2YqnCz0CsCqmhX+16cFmD6qYfVX/YyayibLyNnrpOTOZE6Axtgj3VM6nvub0JlA1VPVZDhiYOtzZncmxZ+Op5rxGkq7kEYVAxXU81JPwOHtvRbsv9vZ//qg17/+67+6vz9s13MEAXjblkDzwY6ugO9AsLbxzZXJIr/3ve+xsogDBH5i1A7G3jxsy8MAwH/4h3/I+/nKK69sCmbeaXzNdtXb//g2HVs5RtXd1ZR7Mpe0VVr/6kuoUEUyyj6W7QPBOSdyfNapmlV0cPYgXbx+kT74mQ/S91///pbuNw70eL1w4iDQ8Iu6X3OJf/bzn9Hz//15yl3LJdmgzKvQbwsgiZyI9NmGsUdQdC1TFrY0R05FUtxsHCUvJjPAAqLxmABdhFlB9YXS2vZiGzXcauDbiP3EuIyeXAAp1GKoxKXXSvl+gHD8hPKJflRYjWF3RmgWlGLcHupx9HQ0WaesLrV4PIxvB4s2FGOxvxgFcMdzmcZMvrOEV/3PEsYMY+wjVGHP9QBaAL51wndmMAAaNmh3cnSfgtT9aoZkqNRQlmHpxmgk9P/GT8fz6KTMpUxWgLOXs9lyjT5gwDUgFz2+UIGhskMBRv8vSlSCsQ6BW+3Pt3O/MMKtcH9YnNPm0/gx0AMcOhTqBcZ3UoNh806bS/NZ71hwsANAqgbDBYDeb8wbBtjynGDA7PVGHnEEJRhzgmGXhkrc9mwbq7zqbrUbiFVdKu4jhj3aU/WNGIygouUiL/BVdaq4Lxzqb9bZLIqtjiVNuObOSq9CRuGZ4SRrdCmrYm8wHsM6YCXNBQ3PCca8YCRDQ1GFEpwykUK6Th0DMXqLAcueajAAuXCmkHTndDyaKHc8lxOYkaYc2RXppfzCuoxRRSL0ak5rKKEngcOkoL4ixVnsB4Za6wm++tN6hloAbc5EDmlPa3k90p/lx+QMvarjKt7WdrmNMoYzSH5U7lZ/Ab9hp8OoYq6CSmdK2fYcdirM3fOb2pdKLcstrj7gjfFHjXONDMAYeyR7UkZ1M3UcdmU9aSXLcQsnPttO2SjqWBQV9RbR0+tP0z//4p8DDnDvtba7//VBr3/5l39xO8i26zl+/etfB/rr1W/rEnBO2MkV8B0I1ja8qTLh64NM1izUZ+VyOXlWaGgo7du3j15++WX6zne+Qw/L8jAAMPpwsJ8vvfTSpsDGM733fsPbWz99i0o7SzldVd4sJ/thOyWWJ5JC5dt7Z0g2kLZe6wO8VRerfNZFPhZJ4XvC3dcTn0zkcK1bH79F/+Pr/4P+6f/9p3e9zzjQ4/X6p39694+xlbXdc4m/9ca3qOejPazcQi1lCJuKp+SZZLaYYiwRbLSASEAwrK7Vz1ZT3XN1DLEVNyqoaL2I8q/kk2PVweOQoLQCFJEIbRg1kHxAzqou+oQrb1Sy8ipVfAHQAGHYraXbslay/CZOa4Y1DJ6AXqlKDIUXsA112HM9IBjPA0hXD6lZldaP6FnB5r7ha66xRgjGAhzD8h09Fc29wawsC9dR2Ab7MpRSxyUH3x73CxkNYes10p8BqLBre6q+mgGNKxRr2OgDy+j/hQVaqu5ibBRKuh63RWCWdD2gGgAsnQ2MnmFOnO5R+FWDQwZCWAmOm4yjlNkUciw6qPXZViq/Us6W6uLlYnJOO9nGDJW4ar2KVeL8S/lsmcZ9oAZrejReQKzv0zPwSlVf85CZwVi6HhZr/O3FjsVS1lwWFa8UU+VaJbXcaGHlFyOQMAoJI5EwkinnXA4pchR3tzejYoW/sw4LpQ+lk33CTkVLRaxqIyG640YH5c7lUsxQDMnPyRly0V+MedRSNRh9ycaLRr4t+pMx/gjjlKpXhL+rwTiXEryh/Nas1LhTn8VCkBfszOXz5awGxw/Ec8pz5kimlxIsPykn55AA5ReslDWQRdlD2WTrtlHOUI4XEKOcA06yXbTxnF7M8AUkF40Vec39NZ81U/NSMwddaY5pXCnQgxlkOm1i6zNGHaUPpFPFdIUbfBPOJ1DpUCkZjxoZfOVPyqlpromSziex9RmpzxhzBLW9cKCQSvpKqHGikd74yRsBh7etqO3uf33Q61e/+hUfD//yL/9y254jCMDbtgScF3ZyBXwHgrUNb6pMdkKo/0TZ7cKXiKIiKi8vp+LiYkpJSXHDcH5+Pr3//e9/KKzQDwMAIwkY+3nr1q1NQw4OYDiLHQiAe+OtNyjnVA5DsFiKGgWZUkw+X1CVGiXJUoXLdbdhF/3BAFwpBJeeL/VZp2hUUMYzGWTsMFJ9b707XAv7cK/7iwM9Xi/0TgcaflHbMZcY6vwrr75CB146QDlLOdyvmTqbSknTSWSbsvH8WACvcczopfbC6gwo8qcSA24BwwBgf3ZmqK3x8/EMurGzsQzBuG3F9QpXiJUAuOgHhuIL5RegjHApjDryTJuG/RcWbFhzsU3sJYY6DBBHjy/uhyAtqLjoJ4ZKDOsy1GiMTEKgFizLgH7YowHL2AcovAyxIyHc7wx4hVqN+cBQfZHwjB5hwGzibCKlTaX5qMQY8QTAxagjgC/UXu2AlnSDOk5kxngkPAcAGhbpyPFIV6+vcB+ov3hcjIWCUpu5mMkqLtRbWKULLxdybzH6gKESA1q51/p6tVv9xczgxmcbGXSxHiCM1wyPA1hFHzDUX8wZxvPhsdIX0n0s0lgHRViq+mI2MPq9peuhEGPMlVQNzpzLpLylPEqeSuY0acAsRi1BCW660cQqL6zSONGSNZ/F69AXLIViqMbKi0qXEgy47BA+L7KVpDKq7gy8cgFiU8Mp5bEUyh3NpZbrLTwayTMRWn1BzRAshVyovUh2jh+Np4yxDMoezeaxR+3X2yltIo30nXq38ovRTuj19bQ8wwLdcLmBU6oxygkgnD+XzwFY3EfsAcTWXitljGcw9Eb1RvEYqLrVOmpYFf4muyK8+4DnKxh4EXaV1J/E6nDVdBWZzplu9wEfFYC438mqb+LFRIZjjC9K6Urxmv0bez6W8vrzyH7RTvKn5Kz+5g/mc9BV0UgRpXSnUFZ3FikOKUj/tJ4qJ4X/udlGkh+Qk/EpI9VN11HJUAmZnzFT5Vglz/nNupBFf/W9vwo4uG1VbXf/64Nev/zlL90hmtv1HEEA3rYl4LywkyvgOxCsLX5DZbIUoX4p1K+Euvbaa6/xB9hvfvMbHreDM6XXr1+nxx9/nAwGA4Pw3NzcA9/j8TAA8Be/+EXeT7y+mwUeABRAKlAQ94Mf/YBSn0n1gmBNm4bimuNIZvT94qqP0FP23mxKOZJC8kY5ZR0TvoQ1KXyAt+R8ic+6pENJXqFaYj0+9TgdXzlOL37iRfrqd+4croUDPQ74SM8ONPxuFQBDzf77v/97+tyXP0cnXz7psupKABZ2YcBewkKCD/TGzMVQw/MNDEwYYZR9OZvy1/Op5FoJK8HNLzRT3a06l435WZftGQWIRegVIDXncg5lrmSSfcnOPcGwL+O2SHn26Qu+UkDOy06f9VBrAXP+0qjxmNh/pEdL1WBAcepSqs962KSxD0ib9jdSyV9YFmzgmBcstUGj8PyxM7E+69FDjFRpqeIbOuIK61IPqH22AWwByNL1sEPzqCeJ6pswk8CALF2PucOwQd+rGoyk6Pob9WQds1LMRAzZZ+0MzADnqtUqckw5eCYwZgSLhaRorCtcKaTsxWyyT9vZ/lx/vZ7UPWovIFZ1qxhmxeArsQy9BlaWpeBrGbRwMFZiXyLF74snk8PEfbt3szcrEwVQrt2AwfMyUlxQcKo0ZgN7wi/szlBvMbsX9mkowQjSar/RTkljSaQ6r3IDsfqcmscbSef+5s7mUtp4GsNtzWoNF+b+4raeSjAKKdDqs2o3+MYNxPE4pOa1ZiqZL2H4BQQbzxtdwVoe4AuLdMd6B/f5on847HwYgzCHW3kEYEV3RVPHWgeVz5WT6byJYRijjpwjTobe6AvRVDxRTGUTZRR+Ktxr9m/xYDE5uh2kfVrL6m9aZxqHWzm7nWR82kip51NJ96TwWBedFPZ0GOV05pCzU7h8RPjs6K+kpONJ9OLHXyS0RuHz5h/+4R/oJz/5CX/+/OIXv+B+0kAD3WZLbB8K9H4EqnD8EMcobtdzBAF425aAM8NOroDvQLC2+A2Vya5uqL+jG+vuuHzwgx+kwsJChuCFhYW73TTgy8MAwOgFxX6ura1tGoBgoYWVNpAg9+2/+zbtm95HBWcLKPzRcIZgXbuO4vfHkyxd+AKm8vNlNlL4ol6pp7zTedQ61EqFZwrJ9IjJDbWmPSYOyZLCrr9QLV2rjhIOJrivRzwaQR0jHbT0/iX69J99mn7y9k94P3GgxwEfJ3QCDb+odzOXGP3LP/zhD7kn/wuvfoEmf3eSbZvKISUrtWFjYax+pi6nUuPzjVT7XC2rt4BW2JtZcRV+QrWFzRlBWDlrOQzAsANbp62s3sJ+rB/V+8A0QLfsRhmph9U+26AeQ+0VbdEoXIZVGs+LQCzALMYbpS+ns60aynDrC62sDgNmYYvlubjC/sKa3PR8E+8rVGKxsG88m/hWC6u+GIkkKsV4vJYXW/jxAObo+eX0aQHK8fhQg6EYw8YM9RdqMeYW47mwDq+BZcLCwVOA8fzL+azMQkH2LMAwRidhDBLAGSce0OuLICuAL4LFMM4Jj43kaIxOyl3JpbqbdZS+mM59wEi6dl5yciBWxwsdVLRW5JoTvO5Kg668VsmqL1KevRKhhYLqi/At9PwCgnk+sHBfrC9cLXQrwVD9MSM4fyWflV8pLCOdGmArVX0TphLYQSBVfTmkbNHpsx5gDLUXSjF6f9EDDBt1841mLjEhGkFXCMKCGmmsNZIs+g6w6wG9siQZZTyZ4bIEC9Br6DbwiKW8hTzquNnBAIwqXSklx6yDbdSYFyydEQwIFi3QYmGUEfpoc2ZzqHLFBcr4f8I4pNDuUC8gjuqPoqypLC/wDb0YSi3rLWyRrr5UTTnTObwOgWLmLrOX7dnSZSHHuIMTpyuXKvn2uF3ZQpmX5RkKMGb9Wi9a2UqNy8kDyVS5UOkVgKU/paemS03cMwzrN6zQKQMpFHkukqE3pT+FahdqqWmpyW17RuUPC+/PeBmpDqvY+px2MY3V3sgTwv0OyNjqnHFOeL0fF/6nL+RS0tEkOnvpLH923qnwOYZE+y984Qsc7ocT5nDc4HPq29/+Nv3N3/wNvf766/TjH/+Yfvazn/HnGBTIQIHz/QiAetBLbKH62te+FgTgh28JODPs5Ar4DgRri95ImUy+8fPLG+qvGdel9mZc/4//+A8uLPjQdDqdDME40D2oy8MAwLBhYT8vXbq0aYhCiBIAOtAw9+Of/pj2TO4hWbPwJflIAodc5R7Lpfwz+aRuUHOPnt8vuOEyTnOt7K5kcE44lEDlneVUebGSGvsbb49ceocArcyjmX6VZNipEa4FwD48fZiGrwzTa999LeCvF0qcS3y32yDo7Ec/+hF94xvf4C+W+KJ568O3aP/1/Ty7tWClgMEHdmOALsCPA6gE4ExcTGRbsm5Ex4CqHdFS+Y1yBk8pvCoGFRyk5GmBBgCj1xe2YoRXFV8rprwrefwT4Fx5s5KfB0owlGKANcBVDLiCbRkqMtRiQHXiQiJFz0STadLEgVqwPYdPhPsqvgI04vfxN38Yj4m+Yel6qM0cfOUnWRo2acCxdD0UZewDgrWk26LHo9meLFV8EbhVe7OWrc7+ArY8Q7HEgtoLyzJCsjzX4zpgGUnS0vsAvGGXlqq+sFEXXC7w3xt81bc3WNun9ZsULe+Wu+b9CoCcMJ3ANmYoo7A0N99sZvUXI69EJRhp0R23Oqj0cinlLucy6MZNxHFCNFRfQ5/BB4qxXtOtcSm+gNBHhefNl5MuUndX6MUMX0uehTKPZFL9pXqqXa/l/QI4h/SFsFU6ey6bYkZifGYE16zVuMcjiRU5EEltN9oYbAG4uA16hHHZ0mvxAmL5WTmHY0nV4IyJDBfkCoW5wAXzBdwTDIj1tDyjShdKSX9Oz0FXKSMpPOO45UoLFc8V8xgkEYhZDZ4ucINvfH88Q27L5RayD9rdyq/yuJJVX0Cv+YKZoRizgQsmC7z6gJP7kilvLI+hN7U/lSEYvb+AXtMpE49Aqp+vp5BjIQy+miMaKugvoMQLiQy++qf01DLXQsbDRoo8Fkkd8x1UPlBOp26c4s8hnDh866236I033qC//du/5SwQfC7hxCKUVByH4GZCSw8+p+4GzGLBAYPb4364Px4Hj4fHxeP/4Ac/4OfD8+L5AW0Ib3qvYHY/AqAe9BJDNHGSIgjAD90ScHbYyRXwHQjWFr2RMpli4+cPhPoLEYBJsngCsfihhoOcUqmkM2fO8AHlQVweBgCGNRf7OT8/v2mIwll3zJMNNMyJsDb6vlGStcjcpdulo7KuMso4nkF5T+ZRSHSI/y++RhmlNqe60lubb1dNTw05Tzk5cbr4XDFF7o2k2P2xFLIr5J7U4bA9YWTdZ/VZ3zbcRvtn9tPaf13j2cY//6f73xcsArCnZRuX33zzTfrWt77Fyj6+IOI2H/zYB6n3fb3UdK2J7PN27rWFtVm0MiOJufR6KUOuFG5TllMYVGF3ts3bKO1SGjnXnFR4tZBhGSorgocQeCRCLAC36GoRq8h4XMA01GEEWeH5wifDXY85G+PzfIBmPA5+SrfFzcXx40MVBrgirAqPidvCSuyYc7BaCqUZVmkEcCEluv3FdlZ+AcYAalxGASBZKX6hidVuQLCnyt3xUgefGMB4I3fq9HohQ2z9c/U8a1hUitFXjGRnpFHHj8fzzF7YqzEmCeowFFmowUnzSdxbjMKYJNipoQZjv8XCqCP8RLpzzqrL2gzlF33CUH9x0gIKLmzPuau5DLz4/bG+48UOtwpcce12IjTUYNzHUwlGdTzfwSqxpxIMyzQUcoScpc6nMuRGjUexso1QK/SCS2EZKcxIdZaqwdFj0VS8WuwDuJEjkT7rMS4Js4IRaIXE4YS9CS5rs+Yu1mZkBIQJgO4ULu/ZgFEBcguXC8kyZPGZEYyxSeqLarY9Rw5GUsZMBod4iWpw5eVKyl/Mp8TxREqbTqPUyVQfNRi2aG2n1lsN7o2g1mutVLFSwXCMn5g5DHt4yMUQH+W3cK7QDb3hXeGs/kINRk8w7OT683rehh5g9AJ7qsHo/21abeKZwKXzpWTttpL2jJZKZku8bM/qE2pqX2tnO3TmaCYpjiso5GwI5YznuME3cziTmleaKXMo08v2DPgtmiii8uly0h7VUmpvKplPmin2XCynPsefjWcbtO6IjlOf66bqSPWEimomaqhosIgaxhuoZqSG/ucv/uemwQcKKxReKL1QfPGZBgUYSjAUYUAXTpzjMxAn9j7/+c/zsexeoBkF59NnP/tZ+pM/+RNuJYGS+9WvfpU/N2HT/ru/+zs+cYjJFWLmg6fafD8CoB70Escoiu1uQQB+qJaAs8NOroDvQLC26I28DcDfEerPhYrY2HbXBb3BWMrKyiguLu6BGZEERRTBXWLhyxVUas91uM2DtOAAhP2cmpraNER9+tOf5i8BgYZfz/rQZz9EOSdzKGRPiBuEa/pqSN4md10vEL7wRij9fhHWGDUkS5PxDGERgqt7qm9DcZOMYg/GUl1fHUOx45iDNC0ahlqoxelPp/vAbt6pPJ91qPzT+S7gFkrfrmfYHnphiD766kfp9Tdf3/bXCco/voDAFogvhbBE429T/JL3sU98jGb/6ywreP4sxylLAtg+V8O9vXHzcZR+KZ1yr+Ry/y5g0FOZBTRiPYAyYyWDrcIARQZRyeNCIYZS7A+m2R4tACxUXMu0hZ8XdmvcBzANxRf3hTqM24m9w9gGyzX2AyAKCAV8Zq1mUf5aPt8Pic8IqULfLhRp2KdhbfYXvgXFFwCMXl/pNijWeB7loNJH2QUAw34tXQ/rOIAZidHSbbmXc/2OTkKfL+6jG9L5bIPdGlZr6XpYrAG1UsVX2ad0BWwJv78/NRhWZanqC9u6v97gO80NRg8w/pY0fRqv9biOGbsIwcIYKtinMQcYI5aQ/Izy7AuG0rzr1i6GX9ihMV8YkAxrcsbpDNIVC6+H6c6w69kGkdCaQJpDGpeCuwG4mPnbcrOF06LLV8sZeKEC112tY7DGvOro4WgekYT72cZsDMFSNRhQjLRnEXr1XXpWudEHDJUXkOucdHJSc+Z0JqVO+M4Ixu2UZ5Vu8A3vDqfcmVxqu9rmVoJhjcY2XJeqwXmzeTxH2DHhoOrlaqparmLLs33Y7tUHHHI+hOf9Gs4YWBXmfuCZYi5PIA49G8qjjkpmSqhqvopnACf3J1PUhSg3+GYNZVH7SjvFXIhxjz9K7EqkiqkKnv+rPKLkkUcYbZTXm0fWU1Zy9jnJ2eOk7J5ssp22Mfgi+Oq/QumxAAAgAElEQVTNn715X6EMkIqeYkAreozRa4yeY0At4BbOM3E8I457n/vc57w+M9+pANmAbdwX13F/wPhf//Vf0/e//31+LsD6T3/6U+5vDqRNe7sLvx9eA6jtQQB+6JaAs8NOroDvQLC26I28DcBfEOpHQsXhuqfii7OtOMP67//+7+51ohW6p6eHARNndh+E5fd///ff8YsXbvMgLYAf7Nfo6OimIQpnwV999dWAQ6+0PvMnn6HKC5UUcyiGSi6WUHVvNbWMtJD5cTPJWmWuKpVRRGqEfxukRkHKFOGLZ80GBPdWeynDqLKLZSRvkZOqTUVZx7OoqruKmgaaKO6JuHseuWR61OSGYLFqumv4Z/oz6fTM8jM8gukv//ovWeF+r68LFF58sfvud7/L1j9pH91nvvAZWv/jddrz4h6GPEAgZvCidxaAC6gE2AIYRbgEbAJuYV9m1fZWI0VO+871xWMAhqNno73Wa0Y03MeKFF9YnNETjMcRbc6AaajErS+28nWsB8BCoYW9GDAN4JQmS6MYdIXHlK6HigwQZju2BGBhTcbjoVcYjwnIRV8zwBZKLaAeqi3AFPAMWzSgG+uhBIuvCyvCG4XXDADuVog9+olbnne9nvi9sE8ATiiHsEBDecZzIHlaVIrRt9vwbAP3H2NMEirrUhbbn5HozLN+lzP5On6KBRs57Mvc+7vi5II6DKUXSjG2AZyhMpesl3AoGHqDAcxQn8VUaKjeUIOhVEvV4F0v7GK1GPdF2jf6itFjjPRo9AYj+AqjkCJGI8g4aGRlGCqxVA22jFo4RVqqBocNhnFKNyu+sDajr7RaAHi78h1VXgRcmR1mSn08lSpnK7k3WJwXjNnC1hErxY3HMfhKVd/U6VRKnkj2C7kYl6Tr0nFfcO5CLpWvlLPlGVZngH3GdAaZ+81k6jNR4WKhD+QmDyWTuc/svg5lGCnRGJ9Ue7mWk57RIxzRF8E9wCLwisUhWssVDLzmbjNDL2C441oHZY5nkvqM2q38Anxj+2Ld4BvdE03lC8Lf7uVm7g9WnVSxHdp41shALIIvZhXDDo75vgi+EtXfpL4kDr9yjjqpZqGGRynVzNe4wdd8xsy2Z4xakh2ScWHsUdtiG5mPmtn6bL9gp4bpBlIdUFHk0UjK786n1ulW+vrfbp81dqsLDjR8tiLgECfjof7CPo3P2W9+85tumzZcNTheSj9736m/GSea0d8MmzZOXMK1hRPXOHbDDo5cBpzIhE0bxwkozIF+Td6p8Frh98OJhe16DlEoCS5bvgScHXZyBXwHgrVFb+RtAF4X6t+Fyt/Y5v7wslqt5HA42MokLiIgLy4uMgDjQzS4vLsFJw/wBXFwcHDTQIUz2OifCjTwSgt2NLbufuaDFHtY+MLXJuOKPBBJDcMNVNZdRlV9VZR9OpuyDmWRNknLo038heBEpEVQ5p5MauhvIEWLwi8Ee67LPZ1LcQfj2DINlTj3ZC6ZHzFT3H5fMC45V+IDwCjnCafPOijG7SPtNP3KNH3yy5/kWcj38lpATYCCgS9g+CIl/YL1pT//Et363C3a97/tY7UToAWgBQQC0hD4BLsuwqKwLXkxmXt7EXwFmAQYA+qiZqK8IBPbY+diGV7F/l1+XAFixUCs+lv1DIbZC9lslcVjwSYNhRfzdHEbfzANCzQeA+OPpGCL20PxhboLu7VnsjR+HzwfntcdyiWswz4B2PIXhNutuWAevb5Ql/Ec2CcEWMGG7Rmy5VZ8hfv76xmG4g2gl66H9RrP7a//FzOBoTJK5wyjELgFC/RmEqRxn/jZeJ/1CNICqG5GDQZgI9xKqvpixrO/ucH6AVcitLQHGIX1gGDPdbo+Hc8FxkgscV4wrPEll0uo7nodVS9UU8bhDIoqjiJ1qPodTzaqLCru8Uf/LyuxAjgjXAtzgKWp0EWXirwsz/JOOV8XA67KL5e7Aq/Wa3l2cOuNVj5RAQAWgRjqMaBXannGWKuE0QQX5ArXowcFaJx1UulMKduJYYnOnXfNCjb1mlwzgiV9wEiANnQa3Bbo7Ols7gluXm+mooUiLzCuXakl+Sm5l+0ZKjBgF9ugAkf3RVNMXwylDKV4hWCFXQijmqUaDr9Cv29EZwT3/sLqLIKv+riaiqaKqH6xnqI7o93jj6rnq9nuXD5VTiWTJRTbGctjkgC+MedjqG6+jvKH8hl8VU+qqKC3gBLOJJBiv4KtzyUDJVQxVEH/7c//W8ABbTsLn8viCCCxvxkAC5AF0AJsAbjYDuAF+AKA8fm9mf5m8QQ1wFvsbwaQA8wB6KJNGzC6Vf3N91r4nbGfUL+DAPzQLQFnh51cAd+BYG3RG3k7BGuPUP+/UKtCWTw/uEpKSqi0tJS/yIuLqAAPDw8zAONDPbi8uwW9UfiyCDV9s6AJOxcOzIEGXmnBqoaDK/5m3vzJm7T2kTVqGm2i8p5ysh+1syocfUj44tYufNFtl1PaiTSqu1hHccVxdx6FopFRXFEcZT2ZxYpwaWcp26HLu8r9QjD6j8Xr2I45wrlHczkYK/lQshuCKzorfGA39olYCtkd4rMeQC1eVjQrGIrPrp+lD3zmA/Stv/0Wf4nBFwuc1IBVD1+APL8U4b3Cl6CvfOMrNPqhUR6fghE7CGNCAXqhqCIxue7ZOlYk2corAbjkhWQGOPSooq8241IGwx5uD6CEGoo0ZKifojoMuIb6C/DCfZMWk/zO/MVjoKdYMaTgICwALQKs0JcLhZWDrWBxfvZ2srQ4HgnPCSUV8AuLNgAcsAwFF7fFZelzAtzxGFC6/fUM4/fhRGoJwOI1gkWaZw8LvwtgGdAMZZrt1hvKOPYHfcBiaBdUXTEh27PcNu2rlZQ9m80WYLwf6DvGPuB+Yto0FFpxNnHzrWbuMYZSLKrFUKcxbgnqMlRer7qcQ63Pt7LSi9tCcS5YK+DCbF/0EwNmcUIA8AxIhgKM3mCowGJPMJRgcT4wFGlRBeZtQrW/0M63QT+x2BeMJGpsw0mGpJkkip6IJvOImcOyQvtDGXS9QFkARs1eDcVWC8BqvjvsciHxPVlGqftTSXlM6e4N1vZoyTps5YCtvOU8KlktocorlRyUVXetjtputrEajB7klOkUnheMwCuArlQNxvikgqUCHzU4ZTKFksaTKLwvnIEXIXEYfdR6vZXVYJxcSRhLIE2nhlQXVH5nBCeOJlLyWDIDr+KsgmzDNoZh9AZjDBIsz9ED0bwd21LGUrzUYBF+I7ojqGCugC9DHW5aa+LQK08gThxKJFufjZQnlJQ5lkk1yzVUv1JPjjGHl+3Z0mnhlGdbj41qFmvY/pw5kklRnVG3Z/8KUAwYRtAVj0A6IiPTaROl9aZRwWgBlUyUkOZpDZWOlXLPb+10LcWejKX4k/Fsfc7oyqCmySZOf772h9cCDqjbXWICMk7Ubva+Yn8zLMR8fHvzTbZOw0INmBT7m9HSgnyOzfY3w9KNE9tifzOOIzieiv3NWzWGCoIGng+wHwTgh24JODvs5Ar4DgRri99QmUwp1P8t1G+E+vjy8jJ9+MMf5g9bqL+AYJwhFRfRDr17926yWCwPjAX6YVxwAMWXxwsXLmwaNAFUOFgGGnilhS8BOLjiIC2ue+OtN2j4d4YpZF8I6R7VkeOMg9Xgir4KSjmewiBc3FVM1setpMhUkFLvv0+Ye4UtGpI5XABr2W/hHuPavloexRT2aJhfCEZFPy584X/MzJfDHgnjlOra3lqeOxz+SLgX7JZ1lvkAMJKmMbtYut5x1EHyJjmPYKo8W0knZ0/S2ktr9MlPfZK/DH3v+9+jT339UzT6R6O09317GUwKlgu4dxGWWKiYCFsCBGNsD6ucG6qjckBJlkkLpyvDRoufsO6KNl4AGoKiAMBQewGe6KH1BEn0+sImDCUWyjB6ihE8hXArwCoCh6DAiQFSItSKdmdAL64j9AqhVZ7p0QB2ADPUXynAAkbxGKphFT9n2EQYP0byUjJDJ3qYYbdG0BYsxVCii9eKGbRhWxb7l7Edt8PvCPDE74mTAFCpkSgdOhbKUIzb+JszjJMI2H9WrCXbTBMmtkbz3GKJ4ot+Yfx+0vVQh/EeAOx9FGRhHU5qyPvlPqov3it/84TjZuIYdqWKL5KiAbWcOi3ZBis2grWkqi/GHsFWLV2v6lPxY2n7tT5qMELQQgdCXRC3S6h8Gcmtcv+uDM8StofEh5Ct0UbZ57Kpfr2ewRbvY/J0MllHraTt1ZJtwuZ3rFL8ZDw55h0+ajAgGCVCr7JTyQBdtFzkCroSwBg/0R8MZbj92Xa2SKMPWQRicUawVA229FtY7QXw6i7oWIUtXhL+5tabqP5KPV9OHk8mzQUNKc8peZ6wVA12TDvI2mcl3XkdZU5mUuWlSqq/XE8Nlxsopj/Gqw8YI49Up1Vu8I3sFt6fRQGKLzdR/nQ+Gc8Z2Q4d0yv8Xwwmu8E37FwYh2Jh1BHGIInjj3AZ8Ks5pmEVGL3AjUuNpHhKcdv6fMpMbZfaKLk72T3+qHamlivyVCQnQDsuOCi3K5fkT8ipdbaVbMdsNPmByYDD6f0oMQF5O0cA+QNnHAfR3yzatBHWJfY3A8bRaib2N+PkKdrPNtvffK9jqJCsjfshbTsIwA/dEnBm2MkV8B0I1ha+mbdt0ANCvS7Uv0DV9SwAMD5AsYjqLz5UEYDV3t7uZY8OLptbcBYZXyZPnz69adCEvQoHykADr7RgH8PBFQd66bbXf/w6PfdHz9Fj848x/OZ15lH1YDWZD5gp60wWVfVXUf1QPaUeSyVFkfClLkr4Mq6Q+/8CjjmhMUIVySjxqUSyP2PnoC2MYkL6dMtwCzlOOkjboXVDcOLhRLI8bvECY+t+KyUdSXKNYbooAGZXFaU9nUZlF3wh2HbAxqFZPrbpZ3xt08bdRop7Jo4SzyWyagPlioF3NoHtp6lTqazuiRZZjNmJmoriZGEogrA9oz8U4AvggvqIPlQkECMFGiooIJhBzAPqANAAQ1iNcT9ALECU5wHfdCU9AyyxHRU7FcsjhDzDtqAaA5r9zQOGsov7IWEaBZuzmEQNmIQC7Q7gEvuGr7r6hkVFFcqyNIQrbTbNNUpI8nzcTyzcn+3MfvqJWXVeyWIgx/4CamGXhl0cvctQXdFvjN8JJwEAtdg3bBNfD7F3GD23UP0Q+AQVHr8P9w5vqPSwYkMpxusqKsQ4KYFiBVmAX8A8VGKowCgoxHgvcaKCa+12tb3QxvAr9v9yCfeB0ot+Yii42O6ZCg01GP3AYk+wpxqMfl9PNRi3wXxgXBfVYPQbQw0umi3iXndDkYEUlrv38Iqls+hIkaNg9wYD80Z/cPXVajL2G30gF/OBGa43rqu71RQ5HEnV69Xcdw41GHOCoQajOp7rcKvBGM9kGjSxHRrWZ9VFlZcajDRoQLBUDTYPmFkBjhqM4tnAsFADhttvtrPdOWsmiyL6I9xQDIVYdV7lpQYjQAuKL4AX45Jgmcas4LZrbWyHThhOIMUZhVc4ljQEC0BcNFfESjDGIwGOkRYNm7NnCFbCQAKnPAN4EYAFRRjqcFJ/ktfsXwReNSw3UNlsGYWcCWHlt2K2gpRPK8lw3EAVMxV8PWc4xw2+1rNWal1qJfMJM8kOykjxpILaF9t53JF8v5wapxop8WQiPXP1Gfrlr34ZcDi9nwC8nSOAtqpgi5aOoYJ9eivGUImJ2vc6hgr7sRmbdhCAt20JODfs5Ar4DgRrG95UmUwuVI5QRzCS58iRI9TQ0EDZ2dl04MAB/iDEIgLwsWPHGI5ffvllCi7vfoGNCV8s8XpuFjRxphgHvEADr7RwAMXBFQfOO90GNrRP/fmn6PDqYco6l0WZZzKpbkQAjqFayj4rQOIzCQzGOedzuFfXXm8no9V4535DvYpC00Ip85FMTosWw7Zsh23kOOUg+9N2yj6aTSUXStg+Dej1hGDLPgvfxnMdbNCNA41UfqGcco7ncC8xwDbrKV8VGOpw1IEon/X6vd6wrNujI/NTZraIqs+rKW4qjhzLDgYfjLmBpRYWWYzqgWUWSmf4eDiri+pBNYMxIAugLKrDCIwC5AG0AFQIwoKlF1AG+AUcQv3EbWEHBqyKPcSehURpqL2wE0NJxrgkqKq4D4ARUCuGYcFejL5iWKPx2FBL2co84WtlRmK0OIpJug2KMj/nUipZJ6zcYwtQxj4CbNteauPteH5337DwE/sEIMUJAvyOgGP8ngDy+Ll4BnTsk3ZY63VyACcOoD7zGCnpDOI5G1uPFf2+/b9IrcbJB+l6vCfYJ06klmzDfuA9kSq+ohqMfmPpeqzj+0gUX3mvnGHWPGb22Za2mMaKsFT1DR0OZQhW9Cpcai96SJHE7hT+LqP09wS8Mp3w3OlyinwkkgomCljZzVrI4nnARZeLWPHd9fwunhUszgwGDOMyZg0jKdo+Y6eo0SjS9eoopD+E7yNVfWF5BixL1wOAS1ZK3NALCI4ajuJZwOgDrlqrYjgGCJetlnFSNHqDAceeUFyxWsFJ0J5qsPK8krLHshl4uS94zsnjj5qvNbPlGUpveE+4W/lFuJUIvWLFDsRS+ng6pY6lst0ZtyleKKbGtUYvyzOqZL6E9Gf1fBnhW1CHW6+0MvAqTijcfcC2fhvZem08A9g57mQorl+uJ2un1Wv2b/lMOZVNlzH4Gk4YSHtMSwVjBQy+hWOFVDpZSvVz9Qy+UH2rp6upYaaBZPuF5z+VTKV9pVTQU0Clg6X0k5//JOCwd7/qfowACmRJx1BB+ZWOoYJFW0zChpNsK8ZQoRXOcwwVjvHBZVuWgPPCTq6A70Cwtr3cCyAGH2xINhQXnAm8du0anT17lj/ogsu7X9DDgy+aOOGwWdBEjxGCOQINvNLC34s44udebv/2z9+mj3/p4zTwvgFqn2qnlskW/nKWdTaLyvrKqHa4lgouFpD5oJkiOyIpoTiBVDrVXRNnrRlWsrfY2fas7lBT8fni2wnUQkUfjKamoSZ3P3HMgRgy7TVR6jOpXhCsblOT/ZDdPYbJ8piFxy/lnsmlyCciuRdYhFvNLo3XdbFC9vv2EytaFaRsVXKZnzSTvdNOKcMplDidyGqsCERRk1EuVVEAs9jpWIYd9I1CFUTwEquUAiyjRxXqIiDWE+5g7UXvKnp79SN67vNFiBbUUVFBLr1UyvZSMVWa05Cv5FPmpUxWThHC5W+uL1KaoYJymvPGOt2ojtVd9OWi1xaPiccTIVosQKgI04BLwGrURBSDZPRMtCukasbq85z43fyFfvG2CRfccnCXpyI+KGeVHPsDyEVvMX5/hH5h37E/Dc83uOzcawWUMZvBPbPYt/aX2tlyzUqw2DO8oQrDpo1iddgjXVrsGcb7wwqxALTiewDlGCcpuJd4o58Yii+UWZz4gMqLy1zCNqjJeP+hIIs9wShOhxbWi72+UjW48WojFXYXUtLuJIrIjiCV8c7/L56lNCpJ59CRsdVI+mN6UvYoeXwSArWk1unyK+XcQyxNi0ZwVux4rI8aDGt0wmSCG24VFxVkHjKz2lt9xaUIA4JFNbj9uXa+7qUGX5SzXR9zi6X9wYBhbZfWC3xhha67Uke2ERvlzOcwCEMNbrraRHlTeRxGpevUuZXf/Pl8MvWYvCzPGIUEIIblOX0incqXyzkhGr3BmVOZpDmn8UqFLl8q9wJfa4+VGlYbqG6ljhVh00WTOxjL3Gn2CsHKGsui5tVmKp0rpdBzoWyHTh1KJcsFC0Nv6JlQVoB3re0i0xmTe/yR6hkV1c7Vctk6bQzBNTM1FHYsjK3P1jNW7v2NORVDFWMVZDtuo6KuIrI+baW/fn37gpAexLofI4Ae9MKxGa8BoNgTnPF9BK/P3cZQAZ7vZQwVYDu4bMsSaD7Y0RXwHQjWNr2xLhVYiR5flOc4JCxQf6Xrgst7W3DgwRdPqOybBU30++AAFGjglRYOljgAor95s/fFWeOvfu+r9L5PvY96Xuqhw5cP067ZXVQ/Wk+tk62sEhf3FlPNQA059jpIa7tDgrRHn6IqSkUxFTHkeNJBBecKyHrAyhCsaFNQVW+Va0axcD18bzjPEs4/kU+ph1PJsMvA4Iv0aU6zloxi0u7TMhSjpzn8iXAK3R9KEQcj/CZLq3arfNZBDfZ32/BD4RR9Ito153MimS2rsEoDbmCBBfwgHRrhR1CCud/UQ3k0T5gZtABPGFWEsCVcFnuHAcxQVQFVGOFjGbeQZkjjBkYAIoDOvmS/3e87pOAQK6i9YoiUOCpJtA/DSgzVGcCM64BMWJFFGzVAFIrynXqGbVM2Bk9ANK7jfgBvpEADHvG8uK873GrDTi0q04BYhHPBug07NpRh2J5hTUavM+AX+wOI1gxr+HfBPrP1W6IGoycb6dnS9Sg8PxRrqeKLGcYAY8wVlm6DbR0QfCc12F9vsHjy4079xNjOKjAUX/SOtsvIWGokg83wzv27YoUIf2954WRoMbgClbpuAy7mDzuXnX7HJNVfryfbpI1SZ1MpeymbClYKqHStlKG15mqNe24wLletC9D/XBsHYKXPpTMchwyEMMwCdGGLliq/WK/qUnmtAzBD7YUlWuwNhhqcPpNOHc92cOgV4LZ6rZrToFE4sQMI9oRi9N7HDcf5zv0VINd40chjkNALDMhtvNLI84AReoVgLBGKixeLydhp9FKDkQ5dv1rPAAzbc9F8EfcK+0uFzp8RQPuCibLHs1nhhTpcMCN8NnVZvUKw0obTyDnm5ACs/Ml8Up9Qc3q1+qiawdd4wsi2Z4w7Uj2tclufq2eE//NZ4W/xuPC3+KTwu00J78lULRmPGCnmZAw5zzop8XgiffHrXww4jN3vQh8ujk84URvofQlU4diM1wCp1+/1se40hgrXg8u2LAFnhZ1cAd+BYG17vePyb//2b8Eejy1YcFIBX0T37du3aVhE3w7sSIEGXmkhDRMHV5xB3orHw8ihV7/6Kr3y6Vdo8v2T9NTaU7R7djc1jDdQzUgN25SdjzrJkm65c4r0RsnD5BRbFEumWhOlHElhxRdlfMTopRAbnzDy6CbNoxoKeSKEDPsNpH1M67KQekBw2BNhPmCseETYh90CEO3TcegXVF71LrVrjJMEdpWPKP2qw6r228CMWcemQyZK70kn+4id7bCeMITxO1CF0TPKM2SvlbvSggVgBkBBYUTvMcAX8OZvZBCstYA3MTEaqiygEwovYBa9r1BCAbewKAOOobQCJNF7ix5dQCfmCkvBFsFXAGYAMdulV9L5eQCYAFDAK4DeueBkAAbAQo3FPvBsYwF8kfaMpGhPcMY+ALjVI2qf50TQFmDY3/7gfgB37LtuREfhE+EMxgB/vHZZc1mstHv2DON363i5wx0IJkI/CuugBLuV4o15w+I2qMFiyrfYN4zCOmxjhfhqmUslvuoKBEPfNxRk8bpYOPlRt1hHaUfTKLYxlsLSw0ipu3NgnLQMMQY+GZR+OJ3n8fKM4OVCypjK4FnBONmSv5JPbbfaKH0hnRJnEjkt2jRiIl2/jkqvlJJ13OoDxVmLWTw6SaoGx0/Fk3PJ6aMGwxJdcKnAxwadOJnIM4IREoeAq5r1GobhputNVHe1jgO7EJBlHjQzCMePx1PmbKZPH7BjzkGxI7E+66EAp0+lc5937lQu5UzkcCI0FGGMQZKfk7uBGKpxyniKTwgWQDlxJJGtzoBkhGABemGFlvYBA35F6I3rj+MRSG3rbfzcurM6dx8w5gBj3BGgF2BcNldG7WvtZB+we/UBA36h/AJ6S6dLyXDSQBXTFS7wPSKA9Wg+7VrdRbqndQy+ikMKqpupI9sZG1ufM7syydHpIMdZB02+vDNCr6R1P2bgPugFSMVrAFDdrucIfj/ctiXQfLCjK+A7EKxtemNlsnChEhCG8NGPfpRu3brF9YEPfICttpiLJ7U8iz3BweXdLwqFgvbs2bNpMET/DeYNBhp4pQXrEw6u+FvZzuf5xg++QTf/+Cadf/48dcx1UFFvEdlP2imiKYJ0qTpS6N4h2AcqGca7pApVKmMFV79fz/CLy4Bb7aNa9xxjlGKvghR7FKTfp2drs3aPlsIPhPtAsGqvygXLG8CM24UdCCPj40bSP+LdF6zY5QvGxr1Gv+owwBo/sV/xp+MpaziLipeL3aFIsMfyvNiFFMpYymAIhpXZM1laO6Sl6Olovi1U4NyFXC4OhIJyLIAveooxXgnAC5XYnxIKCzHswwjFwogl9N+iF5dn/m6ETIlpzoBaMaUZt0Ofcd2tOu4PlgIqwrEAmbiNdBtgG49VcKWAYRqwjl5lAHjZDQEaXm6nxhcaqfZWrbuQNl35rGt0EyAWyjDug/2HVRuAjv5ewKm/sVOwg/tLl8ZrCms3Uryliq9xxMggzKnZd1KDJetRgOGEuQTXyY1eFzhhjq6uSkdmhwBI+nsDXS6NjMIzhL/NMuHyXpmr93Wjbxh/K6ZRk0/fcMZiBpcUcAHAmBEsXa/oVlDDjQaKm4ijhOkESp9Pp5zlHO4PbrrZxEqxtD+441YHFa8Wk2PBQUlTSRQxHEGqbhUDsXXE6qMGA4YjhyJ9LM8It8LYI4Ct/IKcIgcjuf+38Vqje2awqAZjtnPD1QaSn5d79QGHdIXwiCSpGpwzm8Pw65xxhV/VrtW6+oPXm93zgMVKG0+j6P5oL/BFb3DHtQ4G4MK5Qh6NhPeyarmKlKeUXiFYgOHKhUpWgjNGM0h+Qs7jkMLPhbvBFxZoBGABenUndO4RSFWzVRR3IY5q52vJdtHGPcDap7RkPGpk63PNdA3pDunY+lw9WU3F/cJnxWg1PTb5GKcFBxrEAlH3Ywbug17IdMFrAIvzdj2HOC0kuGz5EnBW2MkV8B0I1ha+ma4RSBaEXwn1fwj1K2kKtFgqlYpqa2tpZWWF1cdf//rXFFze+6LVaqmtrW3TAIheHCQ+Bhp4pYUESRxccZANxN9NA6sAACAASURBVPN/+bUv0/TvTdOeyT1kf8xOodmhpDDeQ8qtUkbKaCVpcjQkq5CxEqzaoyLLYQuFPxnO8Aors26vjrR7b4MxRjgBmvWP612KbrsLemGLlrfKb4OwUOpH1S6VWbgs3y1nldh00ETaXVpfdfhRX3WY1eQOtS8w4/kP6imxK5Gc006XStfnGqMUORnJiibUPfSZcrL0rWZWh5FEnDiVyLZWWHgR3AQQRqCUNDyKLcMCIMNyLM7+9RyZBFDELFwooXHzcT7wCrUV8AplVVRyEcYFazUU3uz5bCq7UsbKMG7HqdUewVdiuBeUYcA5+p3FNGmAqOOyw+c5OUH6WiHlref53QaFF+W5DvuE/mY8PyzXmIPsOWcYvydAGs/pOWcY+8jWcgH83bOGNxRhnjX8XAMrvujbFnuFxURu2IQrxysp5VAKxdTGUGhq6F1Hgfk7maOL0lFkcSTZ99upbKyM6q7XsRPAsz8Y7z36huEGENOikcScM5NDjTcaqfpaNSdOIzEaI6mgyCNFGlCbOp/KkBs1HkXhw+GUtZRFmYuZPlCMUUyYNSxVg/X9egZgqRoM+IXKC0u0CL2wP1uGLNRys4XyFvOodLXUnRYNJRgBWFCu02bSeESS8qKSdN067gP2lwpdsFjgMxLJNmijjJEMtjtDBQY0l62UUduNNjL3mb2A2HDRQCVLJT5zf5EUXbJYQtUr1VwAZswKRq+vNASr9lItw6192M4BWIDh5ssCUJ81ePUBOyecZDpncgVgLdVygjzm/2qOa9zgC+W3Y6WD8sfySf6UnNVf55CTkruS3dZnOEaiT0Wz9dlwxEDNU82U1ZlFu+d30x/98R/Rn/3ZnwUcxAJR92MG7oNeP/zhD/k1QDjWdj1HEIC3bQk4N+zkCvgOBGsL3kRXv69J5hp/9DOh/lOofxTqu5jvi4Cr8fFxmpycpMHBQU4pbmlp4bnAgGG1Ws3rEKGPHpDg8u6X0NBQamxs3DTo4Qw+DmLovwk09HrWd7/7Xd4vHGTvx/PhjD7CPBDQgXRKzyAOJFxitAPmIo4sjFDbkTayZdtIqbkHuBCAGONhVGkqUpeoybjLZYtWPaJi2DUfMlPoE6Gu/t42lyoLZZihuENO+sf0FHYwjJVi1a7bijDWK9oVXmCMPmKANbZp9mpI84iG5M1yMuw1+CZLP6rnucN3UodRfN/HDRR/Jp7yJ/Kpbr2O6m7WsVU6dSGV+37lfXLuL0WyLxTg1MVUDs2yzdpY9cXMXUAy7LiAz5bnW3gdQBD9tJi/CziGtRmQCiD1BEnM/0XglmgFhpUYYOsJtYA/ACIs0HGTcWSdsrLVWXwMpEwDLvVjvuOY0B/MY6DmYrhHOWQ8hKJmo1jVhcILNRjPxzD9bBUrwawKP+ca1YTtFTcrWDnmMUtXcri3FyFYUDDFfmHMGBZPBAB4oTr7nTUsPAds1NJtUIHds4b7NoDoMaFqBJDJNZA+Rn/vPbsbxeOIMhT8GLInZC5VVHhsxyWHa5SUJClaN6hj6FUPqH22QYkFRErVYJxEwQkJKeCKwViaPo3PNvQBJ0wJkDwWxYFuGfMZDM8VVyqo5dkWqrpa5e4PRmEdRiJ59gdjnBJ+5izm+KjBMWMxbJWXqsEJEwnc2ytCr6nfRClTKQy0SHUWe4PhlkDPMK7rL3qnQsP+DKVXqgZHDURxwnPRQhFbngG6eXN53B+M0CtPII7sjaSsiSwv2zNGILVfaafC2UKvEUhl82WkOa1xg699yE4NlxqofK7cS/0V4TfiXARVzlVSyXQJ1S3Uuef+ovJG8qhquorUR9Rsfbadt1HTXBNZT1r57wOzfs1HzLR/ZT/9/P9z9cDC6RVoEAtEYfTgTgdggK94jN6u5wgC8LYtAeeHnVwB34FgvYc3TwDfjZ/tQv1gA3y/KdSCUKUbt7vjgtAEWKJPnTpFCQkJbN/9+Mc/fre7BJd3WCIiIlhZ3yz44Qw+DmJI5Q409HoWUiPFs8vb8fjo4ULvEiz5n//8572AF8mUgF38neJ24n0AyNiOEQ24jqRLJFnOzc1RaWUpqTXqe7aVqmJVpMnWkKpCRcp2JYUcCGFoDT0Qyv3C6NcVoRil3qNmGFXuVvLt5I/KSb1XTcoOpRcEa/a4wNfTOg0FGo8LS7ZnaFbI477J0gjk0u72VZIB1QzFApTLHhfuezKELZ7l6+UUPxNP8RPxbB2F8ifOjkX/KYAXAAy7NMb9eFp17Qt2hk+kNwMUMTYJyi4nHd+sYmhuutXEajAsx0hbTlxMJNOkia3DsEpDOTWOG33AFgAMOIaiiwAsWJXFnmHch+cjC0CO58d17hkWtgFgM1czqfnFZrZZa0e03gr0qI6qn6vm/ZA+J1RfwDBGSvmbNQwIx35g/5FSDdszfmecDEBSNOzdKDGgC1bmkqkSKrhQQPZH7RRVEkUh8SGk0NzbvF3P0pg1ZHKayNZho9zOXKpaqXLPGuafV0u4hxjzgfET6zwTozFeC+8FgtSgCIuqMNZDDRYVYIbTDVUYqi+2V12r4vvhbwX9v83PNfNPx5KD0ubT3D3CUIYrr1beEZZVPSofRRiqt7/ZwZgDjMRnT/A19BrY8owE6MJLha606PXbs4Oxjft+R2NJ06Vxp0LrunReajAs0IBfqRXa1GtiUC5dLmUIxmzgoqUiqlqtotjBWJ8+YIw78gRfJEHDedF8pZltz3mzeWTqMpHitIKVXk/LM6pqsYqyJ1wBWKXzpWS5aKHC6ULSn9J79fwi8bluqY7yJvJ4dBqSoGsXahl6YXmG9bl8upwiT0cy+Gqe0nD6c0Z3BoNvxPEIap9rJ8vTFmqZbqG/edOV+ruTARgJx/j9caI20PsSqIL1WWxT2q7nCALwti0B54idXAHfgWC9hzdPJlNt/Lwp1N8L1SG9DT640NsrlpgKLV0AOlCBP/GJT/hsCy73vkRHR1NFRcWmQRDz93AQw7y/QEOvZ33/+9939xdtxeMBVvFYmDUIx4En8GIOMl4HPCesbXd6DACxGPrhbztUZDzW2NgYVVZWssPhXgFFbpC7oDhTANgS4ct3tYwUHQoGV/T9YswR7NOmJ00u6BV7itsF2DvogmYoyVCAcT9ArycYQy027jO6bNNtAjw/oma1V75HzpZor2Tp3TpWf31GMfkBZgRzRRyO4MTpxJ5EKl8tZ8BJnk9mddgzaAuzcYuuFLGFFjZnQBfs0Ahywk/0tGKEEIAX/bn+grYAjFB+AbUYWQRLNRReTnYWHg/AAaUQajGUYcAkQBmKKxRnQDGrr36szAzUAsBKA7GgQqddSqOmF5ooYyWDsi9ns+W55HoJ377++Xq2LAOaoQ4jnMox72C7eNG1Ip4njOeFBRr7GzUdxaow5gtjHzlN+KDMZWsvFSpNqEjhvVHJNw26cBwY4408p1dWL9QBmUvh7JdxTzb3YkvSoBGAhvcgbDTMZxt6iTFfWqr4evUAS9YnzyVT3kqejxqs6dcwGKt6VT6QC7uzv2AspEhDXTYOGMk6anX3COdeyuXZwRijJM4MRqFfGJZn9AcjOMs+bef7GfuMPhZpFGzPCMmSqsEAYKi9IvSG9IRwmnr+Yj6nRQOAAbiZE5kUNxjH/cEpkyk+FmnAMKzPnuCrv6CntmttVHGpgtVg2KITRxP5hFJET4RXH7D2nJbhFsAb1xdH5QuudOiO9Q4KORfiZXsumSsh7UkthZ0No5LZEqpZquFxSOrjaq/Zv43LjVQ9V005ozkkf1rOEBxzLoZizsbwCKTEi4mU0ZNBxqeMPPaocqyScntyyX7GTl/61pcYTDDuBp+F+NwMNIgFopBUvNMBGMdBMahyu54jCMDbtgScI3ZyBXwHgrUFb6JMFiGUduMy7NAK1Mb2uy4iGAeXrVni4+OpuLh402AIyy8OYgDEQEOvZ0nV1s0WgB7WrK9//eus0noCL8LYoFzgywvO5N+r/Vs84AOE7+X2AGI895UrV+jQoUOUmpq6OZiRC9AYpiB1gprU2WpSFCkYjNW71RT2ZBhDL5RZKMWeNmoGqV3C7fap2WYNa7TYR8zzhD3AmK3T+3T8mABcDvF6VO+CZT8BWlCYpetC94V6r+uQcVqs/LicEscSqfnZZoYlMVWag7aulbOV2j5vZyjD+uSFZJ9AJ4wDQgI17MZiorTY+wpFlZOer+QxNCOoiwOoJGAL5RcKr2iBFnuGAdG5l3Pds4RhP+ae243gK1yHEo1e3dwruawIR89Fu5OkYZvG7fBYPr3Kwzqew4twLIbJUxswihC0cgVZCiykjhHARL1JwPUobYSWQ63im+N5rnTldCUDppgeLc5LxuWOlzrcydF47VFQebENSjvPEhZeS7zWsKij0OsNFRgA7DlTGIouVF/PecKFK4XkmHFQ481GtsmLs4TFPmE8Fk6M8P5dr3Gpwlcrqe5GHd+nYLWAci7lUMZCBtln7TzOqunZJgobDiN5j9wLiosvF5N1zOqjBmfMZTDwStXg+Ml4PiHhZYXG+ol4hl/YpNEfjDnCgOSWGy1Uc6WGchdzKXEikYy9RoZi2KGTJpJ8+oPTRtLI1GfyAl8EazVfbXZDbuVqJeXM5VDKRArPCZaqwegB1p/X89+J/LTwfzOcSOWL5dS63sq9wJZui1cfsCf46s/oqW65juqX6yl7LJuUJ5ScBF0+W06qYyqG3qjOKKpaEN631XbSHtO6Z/9GnY/icUflk8Jtn1KR5mkNFQ0X8cijyJORlNmdSQ0TDaTZr6EPvvpBN5jsdAB+6623+PfHCfxA70ugSjwhjHFI2/UcQQDetiXg/LCTK+A7EKxtL/eCub93mv0bnAm8NYvdbqf8/PxNgyKsvjiIYa5hoKHXs95JbZUWLNwIzHrttdfoT//0TznYSwRezDlGrzOCtXDm/t32OwPG8XiA83f7ewHK4XaYmpqi9vZ2slgs7wp+oBgrrUpSJglfdtMFqCtWkrHFSGH7XP3CAFrAFsMt1N52GfcWG/cbOaVavss7WCv8YLg3GCOJ+hGh9rj6lcXQLE2HhlStvvOIPXuHvcK2dql5HBMs3VCZ0M+I3k5YYAFOCNcSg7YsExZOnkYCNazTsCgDzqAOA85ggYZtGH3DUHMBb/56aQ0jBrZM476wFGP8kBiGJfYMY/QR0qWhHiN9GoFVIryiDxi9vlB976QUA6ihQFtnrNyvmjyQTPbTdko7lEYJLQkUnhtOxiQjaUyaTffm+pRJRhE5EaSv0rvC0Y5sQJ/wu6InGNAORVn6OkRORbKyy/3HkhMLmO0Mld1virTw2sRMx/ioweFj4WxrV/Qp/PYAYyyRdH3YSBif8OCxWxJFGJZohF1JVV9YogHD0vWGAQMHbOF31/RqyDxs5uRojE5qutHEvcOwNXsqwkiLhk1aTIxGWJtpyMSWbfOQ2ac/uPhSMQdeSRVhOBuMPUYGXs1FDdnGbOScd1LpXCnlTuSyGoze4NSpVLL0Wxh4pX3AUHmTx5Jvg6+wLnowmpquNLEdGrb0rKksToiOGYih1NFU3xCs5Vqy9duoYrGCapZrKHM8k6qXhPfkuMJr9i96gLNHs6l20RWAJT8m58si+MZ0xlD9Yj2HXskOybjkh+S0a2kXJZxP4JM18efiqXSwlKKPRtPVT1z1AhNkduCzECdQAw1igagf//jH/PvDNRTofQlUiSep8Vps13MEAXjblkDzwY6ugO9AsLb4DZXJMoSqEypOqGgAyd0SnkUF+G5wHFzufcnIyKDs7OxNAxl6YHEQg1oZaOj1rHdSW/H3BevVN7/5TU4TxygnEXgx1xjjnTCiAgfnrQr4EgEYX3q26vfEvmGW5B/8wR9wL/HBgwcpJydnU/Zpfz3GCrOC5DFyUqWoSJerI0OZgZTlSlaQuc/3MS3PGkYfMZRkQDNDcKvMC4SxXlSP0asMZRi2bIR1yVvk76gOax/RumC6ybvkj8tJf1hPMV0xlD2bzaogFELMIUaYVc5KDiXNJ7ECLIIZArYAdOgZxhgmWIkBckh0hn264dkGHkcD4EEPLZRh2I7Rb4t5vSI0S4O2xMLtAb6Y/5u1mkW5S7mUN5lHzh4nOU44KH1/OiW1JJGlyMIJy5pIDck178KmfIcTGrJY4bJDuFwt54Rw63krNdxsYNs1YBz9zFCiC64WMIAjgIuTtJ+9nXTNSdHPN7hSpG/dTpFmRfhmNV+GGoyTCgBdFM8Ohrp+vZLaXmhj9bfwSiEXIBlKPWzr2A6LumfB0o6+4ZylHEqbSuPEZ7F3GO8HZgRD7RVHbEEZxu+E/mBWiK/XulVhwC3WA4yh8mKWcPZyNvcJ43aYKQxF2NNCHTMZw7eTqsGwTFdeqbyntGiUolPBc4IRbsXzg9fKuT+Y06JvtlLRchGnRZsGTAzESIvGPGCp5dk6aOW/Z0/wBRDDCl1/pZ57g8sulfEcYWOXkdVhaSp0ymgKxfbHMvBiNFLJfAnVrdZR42ojWXusXn3AgGA4LQC9tj4b9wV3XOmg6K5orz5gwG/kuUiqnq+m3LFcMp01UUZ/BoNvxOkItj5j1i/AV3NYw5eTzyRTyWAJnX7utA+YiACME6iBBrFAlAjAgMBA70ugSszpgBq+Xc8RBOBtWwLODDu5Ar4DwdqiN/J2P/CUzBWG9Ruhvo0v8vhC/7GPfYztpoARAAu+9AeXrV+cTielp6dvGsDQE4uD2N16XwNRUrUVoIgvHfg7AtwCckXgBfwCggHD+BvbrkAvMfQDB/7t/v2hyOPL5fvf/34aHR2lRx99lFJSUjgwbiuAi9OpQxSksgowES1cjxfKLkButpK0JVpSlatIXiUneY0AY21ahl8v2/RjOpca2SFjiEbvse4RHSvEPurwHj8AjITpRw3u66oOFRkPGslw3OCyC3e7UocxYgnQhBFMmcuZDFxQjtlKfaOaoYxB72Ytpz8rBhReKqhl0sIpvulj6RwOZDlpobhjcZR4JJES9wnVnkhxtXEUXRRNYelhpI/VkypUxa/PlrzOHnZ2TbiGQpNDKao0ipL3JFPOyRwqGimi4pViDuAC3AK87Ut2nkOceimVDGMG97gnFEK5ALUIDZMqvhgRhW3mSbPPNijEgF/9iN5H8cX4KFijPec8iwWLeMZyht++YbzmIaMhfvuG8T756xvG+wZVWKoG2+fs5Fx2+qi+2j4tw6+iR+GzDaAcPhTOwCvvllPIQAi7C/IvuU6CYCYwQBaXoQbDig+lGD3iRStFlLWQRQmTCWybzlvK81GDo0ai2AYtVYOh/mZMZ7hSn8/LydRjIsesgyovV3IIFtTgkuUSSp1MJWO3kUOwNBc0XlCs69RR2XKZG3oNFwys/tZdrqOGyw2UP5vv7geGNbp4rtgnBAvjj6qWqqhysZL7g2GHBgArjinc4AsQbl1tpYKJAlIeVfL4I+NJIyu/OcM5VDFdQdpntDzvV/WkiqqnqimpM4kKeguoZqyGKkYq6J9/8c8+YPKrX/1qRwMwjjPiCdpA70ugSpzUAFfVdj1HsE1u25aAs8NOroDvQLC26I28nQhdL3PNAP6/hPphZGQk6fV69/xfWD0RDITk57W1NVa80B/5jW98gz9Af/Ob31BwefdLQUEBJScnbxq0vva1r/FBDGMdAg29/gAYJ09gX4aNWQRe2Jthc4bdGbbn+xXgJY59uB8AfDcwRl8zbNTT09O0d+9env8M9d9gMGwttElLJXzh1wqQZBAuh8jYmquwCl+2o2Qu9dImXLcrSJ2lJlWWANBZcrZnI9RJnacmWaZwOUvGKqcsW4DtAiXJc+V8mcvhKl2Jjn+q8lUUWikAY3MUJexOoMTdiRTbEktR9VEUXx9P4SXhrvvgOVKEShQqRniuSDVpTVpSaLfoZMG9lMKVtBySEkKRJZFkrbeScY+RNIc0LqDvdQEslNzKZytJM6LxUaAxjxg9xUiJlm4zT5kZigHHCYsJrpnCAizDjo0wLu7xvemaJSzOVgYM1z/nCuhCjzSuu/uDb7oUY8wUxmUo5lCBOUhsvYh7gaHsIqws73IegzBCtJyrTj4BgT5f54rTXVBp0R+Lfl7AL2zsUI6hEuMkRul6KbU938Y/Aa54DDFRGv3BeDwxPdozRRpqMXqFxZnC+av5HJgFtRiBWLBQwxqNPmFAMkDXX1o0oDd0INRHEUbvcuRwpA/8QtFGIjQKJyjE+cEIwIIdOnsum6KHo0lxQcG2aKjBuou6u49EEtbFDMVQ3nwetV9vZ/W3cKGQ4obiSH5WTuXL5aQ7r/MKwQrvCifnpJN7gAHBCMCCIgw12LMPGAUrtO6kjgqmCnj2b+pwqsv2vDH3F2U6Y6L2lXZK7U0l2WEZF9TeqskqHnskPyinlpkWSjsvvJ9nkuhHP/Wf8PvLX/6SPwvhIAo0iAWiRACGUynQ+xKoQkuR+N1hu54jCMDbtgScHXZyBXwHgrWNb65MpodSd+3aNYYywHB1dTV/Sce4HhGKUWlpaVRVVUUf+tCHKLi8+6W0tJSDsDYLVIApHMQQBhVo6MWBFHAJ6PUEXtSrr77KsA4IDVRgF/p3xeTPQL9WKMygFMdQ4DpUcigSGOv0O7/zO7S4uEgXLlygffv2UVlZGY8cU6lU9w8KfxtKLgB1mJoM8Qbuw42pjiFDncFlC9+3ARYCAMXNxjG8AmKl8ArYhbUaidAAYIxawmVxtnDrS63U8mILp0lzj7IAsaU3Sl1zhQXAxbbstWzuVUbfMVKpRTUYjwuLt1TxRd8vADdqJspnG9Kn30kpxm2kanDifCIDslTxRQEYkbYsXW8YNrBSrOpX+ajB2ZeyKW0hzUcN1g/oGYAVvQqfbegd5wAsP33D2UvZXtCr7FZS5EgkNd9s5vnAucu5VHq5lCrXKxmU255rY6gFHAOERUW44XoDqbpUPlAMS7QIvJ4jkXInc93QG9Efwepw6aVSar/R7laDEX4FQMbP+JF4vyORMO4IanD8UDyHYjWuNfL4I9uAzd0DLD8pp+rlajf0Kk4oKGssi9rW2qh4ppgMZwzuPmARfq0XrFSzUEPFU8VUNF7kBl/dUR01zzdTYmeiK4VcqLb5NtIf1FP1WDV9/QdfvyOY7HQAxmeuGNIY6H0JVInHH7jHtus5ggC8bUvAOWEnV8B3IFjb8KbKZErZRgo0+kJOnDjBkOtwODh5F+rVF77wBXrllVf+F3tvAh3Hdd3pN1YCxEKQBAiCAEGAJHYCBEESCwFw37Ram2XJ2qyFIilR4r4CIEAC3HeR1OJoPF5lR47s/JPJ2ImTjO3JOHLixE7izDhOYs04tpNxkuNkZNnHsmfuv78LPqjQaJBooKtfSVXvnN8h0Q10v+7qrnrfu/f+rhw4cEDuu+8+WbNmjWRlZcn27dslGOMfbCLQCilWiCKKaup4Eg1w1B2T4oyRyhe/+MVhwGt+JsXOKwZdRJuZEzvftueCzA488xrr35AeTio3UXXKEy5fviyHDx+Wux64SxYuXyizamZJ1qwsSctLk+SM5IkbOHlJqWFgyEqWtOmDQDu1eqrMbJ4ppatLpezWMim9p1SKHyiW/A/lS+bjmVoXqinXF1uHHKSdmt49XVsjYbJFW6TmC80KtJhsLTiyYLDn7fNrtA1S3ak6TWnGORqTLf6eWl5Sn5N2J4147Fl9sxRSo/U45u+XX14uJUdK1ISLf3GoJiLMY1IbzFyQcbcGlPkbjQZfHR4N1jrisLid9lE4PWM6hpGY1gCfWijrn1+v/9Yer5Wa4zWajk5qNNFfzMbm9MyRWQdmaW9n0tUR6enUA1f2V0pVf5VUD1RLzUCNgi8u0kRzUdOpJo3u8n6ZWnCiw1ozfH7QTZp64vWX1w/VC5u+wrhTb7yyUdOn5/XOk1lds2TqvqmSvj1db8OgLDIaXHyoWOqO1o2IBmOqRbQ3Enxzd+RqenPpgVI9rkSAcYledW6VLOpZpGZVRL8zt2UqFJfsL1EzrMj64MYjjZK7LVeBN2VTiszeN1uajjbJhnMb1ACrpqtGsrZmjagDNkp9PFVNsJoON6kT9MKehZL1ZJbe5jTAQqsHVmuv37r9dZL8ULK6QS85tETBt2Z3jbQfDr+3hzsk+d5kSbo3SVoOtsj63vWSe1+utB9ol996/beuCyZvvvmmnnu+8Y1vWAcxGzLXAs6ltudiSwQ5jH+IW88RALBrwzov+FnWJxDIxYMbCjW2tLQo/N51111SXV0tRUVFavYTOUhfZTHOyTQY4x8rVqzQ6HqsEEUKunFydBvY/uVf/kVTxogaEKV0Ai8/czv383tmh51dZtugaeS1ORkAJjLtxuP/87/+s7z6lVdl+5XtsnbXWqn8YKUU3looU1ZPkeyObMlsyZTMJZkyqWGSpNemS1plmqTPTx+sJ54V0nTkpKIkSSlKkZSZKYPp0tPCEDo9/O+U8P251zRl8LbkacmSkp+iSpoehsLpIf19VX5oMNWaFOfyNAnNDv9/TkjrlkPzQoPp1jVhsFiYIlnLsyT7lmyZ/IHJUvJsidR212rkD6DCYIuIJOm4tF/CeZr+xCbKiRs10EcklhZGqOJYhQIuEVuAEYhEACVRWsypgFCis8m7k9WUi5Y8JlLrFL/TcblDYTj3UK4U9RXp/+tO10nT+SaFV1KdTSsm1P5cu0I4oL3+hfUaPQZ4gWRSo4kEmygzgB35nMwJwKUHcWTEN3nX4H2zemeNGkWeenBq1PZU3Je+O33EfbSz0hrgKJFi2i/NODTSLXrq/qkKtZERX436nlkqBQcLRtyOAVbTyaYR0eCUZ1K0bph/I+GXvsFl3WWq2iO10nSiSW9bdX6VRoo7znYMRYSr+qq0hrjsUNmIOuCqw1VSvK94REukhqMNMnXHVAXe7G3ZWgeMO/Tac2s1HXpx/2KZs3+OpG1J0zrgpf1LR5hg1XXXSd5TeTLlqSnS0NOgac8dxzvU+Tn50eRhdcAGwgbFrgAAIABJREFUfqdsnqKO1PT+XXdy3bC+vwDw8r7l0tEb/txtn6cu4ov2L5LMD2ZK66FWKX+6XNoOtknj9kYperRILvzmhRuCCecHPwOwyQYiI8n2XGwJzw3eA67Xbj1HAMCuDeuc4GdZn0Aglw5sKLQmrL8Dfvv7+4XxR3/0RxrlbWpq0kgjg5Nb4P4cv7F27VrJzc2NGXLYlDC9/OINUERuSRFjkUTk3wm8X/jCFzTySwQ4mgO1qbFiY8Q2aHp1TsaExC0AHk3/+ON/lE//l0/Lzl/bKTcfuVkNc4oeLJKc9+fIlA9MUVfpafdPk7z78rT9ET/zb8otKWqchYHW5Lsmy6Q7JultSeuT1H168vsmS9otaYNO1GElb0hWN+T096Xr39BOyZhmZd6eOcJYS1sxRZptrU2SGQ/PkLItZVKzv0am750uSduThkFZzt4cWX5puab+EvXEGVlraMM/A4dLzi2RhacXairyaK2RAFJgFcgktXjGwRnqWk2EF3gFbNe+sFYdmonIArMNZxqk4niFzDoyS28DpEO7QyNUPlCuQJ6xL2PE89KTmOcF1IkWk4JNf2PmU3eyTp+XGmFkaoQBZUTqNSDP35vbmEfrhVaFe+qGTSSY108/ZSK+K59bqe2lcOOe1z9Pyo+WS3F3saZAU7Nb1lcmxT3FmhZe1FOkIgLMxgO/x30lPSVSerhUSntLdWOCSDAuz1VHq6Smv0bqjtWpu/PGqxu1D7HWDp9tGYoMEyXGYdrUCxsX6bXPrZWOcx2y6MQiTYme1zdPewoTGaY9UiQQJz2dpOnQpEtHRoTbz7Sr23Mk/LadatP6X/oCVxyokNqDtZoeveHiBk19ruyplLwdeQrEpEyTBh3ZEil/R77UdNco8GZuyZSKgxVaA7zu7DppPtosxbuKR9QBO8E3d0uubDi9QQG4an+VpkKTEk3trwHf/C352vt35dGVkvZg2mD7rLDq9tTJ8sPLpWRLiYTuDWnf386DnerMvvWFrWMCE84DnHswUbQNYjZk/CA499qeiy2ZzXNKktx6jgCAXRvWWcHPsj6BQC4c1FD48hoK/Z+w/v3FF18UhoFcTK9wsL377ruHDK/MfUErpImPm266SU3HYoUZk8ZkHLonIqL5LAyo1aVm1wm8pMBT20uNL7W+N2pNBJDzdwC6bdD06pxMGwrec9tzYZPr05/9tLzyX16RPS/vkfU966XxmUYpf6Jcpn9wumTdk6XQO/3+6TL1vqkKxfQXzr03V9JuS5P029P1NloxZd2ZNQTFKPXmVL2N/9NqKffuXMm6O2sQqCNaLE2+ffJIMMa5eoPj540hmf7gdKneWS21XbXSeqZ1EKIudGj6L0ZPxYeLpf5EvUJwSW/JsAgnUc/C7kIF5Q0vbBhsQfTcoOkU/6dOtrynXJ2NAV5Sk6NBc+nRUoXPad3TFHST9iRJzqEcjQrPPz5f1r+4fij6y78mIkwEGXF/66VWTa8GpIlCA8D0BmY+xUeKoz4v9cVEtaPdB7BXHqscEQ1GmGSVHS0bcTvu0URi1d05IhqctTdLwTd9V/qIaDCgjElWNLdo0qeJCkfePrNrpqZLR4sUA8HUD0dGhAHhaKnQOEbjFJ29I1uKDhZpnXDDQINmC2B2BdR2nOlQ4CU1esHRBbLi3IoRUJy2NU2WnVo2Ihqcuz1XFh1dpMA7aeskKTtQJk39TdoOadXpVWqAVbynWA2wSIvuONExWAfsMMGasX2GVB+oVtHyqK2/Tcr3luv/I02wlvcvl4rdFQrBNftq1A267XDbEPjOeWaOrBtYJ0VPFin4ooW7F8rczXMl94O5sunqJm1vNBYw4fzNuYdzvW0QsyHTEcDPAGzKp7juu/UcAQC7Nqzzgp9lfQKBJngAQ6E5Yd0b1tRrP68PDbZB+vuw7g7fNqyHGyeyEydOKART/xuM+A7cgDE4ihVcjJFFLHWkRlz4+DsuhLgy485sgBcTK1LbSdPF5TvWXrymzyJpVrbhzqtzMgDMYsz2XABgjn+0+370Tz+SX//Kr8vel/fKrf23ysJnw4vuTXMHQfiebBX/n3LvFAVhAJVew0SUJ905SSPFRIJz7wkD1vrQkJI2JCk004KJfsU5d+VI+s3pMvmOkRCctjFtWATZKOfuHElenyyZd2dKziM5aihEWmzevjwFrqw9WTL78GyNfALH666u05pXamIBYJyRgcIpB6cMmUiR5ju3Z66k7E4ZAkuit0RpgdWNL25UUHZCLf9vvtisKdXUDfNvXleeJO9JHhYNrjlVIy0XWyR1b+qISDEp1TzWjMMztK44a/87EWEi1wAzkWBSqJ31wYA79xER1vlcA3nuU6Oui8s09ZpIML2SiSwD9UD0kjNLtOZ5ZvdMmb5/uhR2FcqMrhmS35WvvYapBSZdOndfrmTvzdb3k4g7Nb0AbvaebP0ZeOZ35vbNVYdoUp6B3Vnds/T9J1qMUzSRYnoD1x+vl8aTjRodZgODSDH9hrVm+Fpv4eUXlmvdMJHf5tPNCunUBeNYTaR61sFZI9Kk5/fO17ZIkXXAs/bPkure6hHR4Gnbp0np7lKZsTsMqoerZenxpVofvPb8YMrzgr4FUri7UM2yIuuAI02wAN78Z/NlYe9CheG1Z9ZKfXe9pG9KH6oDTnksRVOhDfQWbS/SnzHBKtpWNKz377LeZZK/KV9Tn2v21EjZM2WS/3i+9v5dcmCJtj7KfyhfFu9eLCu6Vsg//2TstZx4CfgZgE2XAspibM/FloyBJp8Ft54jAGDXhnWG8LOsTyDQOA/cNZOr8LjtGvA+c+3nO8P657Ba+NnZ1shEd9ldxhgrLS1N+5syghNcfAaRdYx+YgXNWOpIudARKQYA6btL/10DvPTlpT8vEWVAMdZ5jICmH/1IH5c0K9twZ2QA2Ctz+pu/+RvPADCbHcwllr/58b/8WD771c/Kvo/sk9v7b5eGZxpkzmNzJP+BfE2lzn1/rqZSEzlOujkMEDeFNPJrIshEjgFhABkYHoLjtSGZ+oGpCsyT3nftvjDs0qeY/sOREKzATCTZocy7MiX/4Xyp3Fk5mJp6ZZ3WD2PoVHCoYLBu+FokkzpiYI/IL+m+pD7P7Z4rjccbNYKMsRRGWIAvEVbSkwFEA8j0+TVQGtkeCZAFYjGoajzXKPVn6gfTmS9diwpf6ZTVz69WgCVtmftIra46USVz+ueoCzQwq5HbKBFfapvpPxztvqrjVZoCHS0aDPwCxNHuA5BrT9SOiAYjNgdIgY6MBk/aNWnQfXr3pKiRYtoqjdZXOGt3VtS+wtVHq0dEgzN2ZERNhUaa8vxMhiQ/nSzTdofBtqtUavpqNApM5JeIMCIiTB/hNefXSOGuQknZmjIMipsGmiT32dwRJljtJ9sl9clUVem+UjXAohUSac8NvQ0yffv0ISDGEIvWR04TrPQn0rX3L+2OgN5ZO2a9UwfsAN8pT06RDSc3SNPBJkl9KFVCHwwD/FOz1O25vbtdyreVS/4T+VLzdI207m+VmY/OlO/+4LsxgYkBYCDINojZEF4Vfgdg00KRa71bzxFkBro2rLOEn2V9AoHGeeDe6fu77BoAP3ft58KwWq/9P10ihgFdooa0ZKEemBH0/43PwFEbAI7VMfl6abRc2IA+oBa4BXIN8AK/QDAwDBSzIIonUBE15nmILtuGOyMD5V6ZE/XTphWH7bl87WtfG1oMTfSxfvBPP5CPfumjsv2l7VpjvGDbAil5tEQKHizQFGrgOO/+PAVjosXUB2fclaFR40m3vQPDqbenStJNg/9PuSlFsu/Mlin3TJGs92VJyvqUdyA4DLz6exEQzO8N/Uw69u0hjZ4RqaP+E2CqP1avtarUpwJjmkZ9ZqmUHyqXuv46WXV5lUw7NC0qKFYer9TWR0Rnqf819cJEYInEkj5NDa+pDy7tL9V0aRMVXnRukQJvZJQYET3mMQp7C4fSqycfmCzTe6ZLydESWfPCGq1DbjzTqI9hWjKROk20l3plwN1Eg4kW8zvN55oV5KkJJpoNJM8fmD9Y83twlqY7F3QVqHEWkd/Jeydryvi8I/PURTqaMRaGWbN7Z4+4PW1nmj4ecJy8PVnSdqRJxq4MBd7yvnJ9zzHCKukukbLeMm2pBPSuubRG3aFxlcYpWiPD5zr0dq0RvlYvzH2LTy6WpaeW6v24Q+fsypGkbUlDbZRok5T0VNLIlkjh21OeShkREe483antjkr2lUj9kXrtD7z89HJZd36dpkNze8qWFAVizLIWHF4wIhrcdKRJcrbkqLt020CbGmAtPRo+Vocbh9UBK/z2d2qqc92BOv3/goMLtOUR0GtUuLlQ1vavlYInCvTzm/1wtqzrXScFjxTI5Psmy3/99n+NGUy4jvsZgGk3Z0qHbM/FlvD24D3AEdyt5wgA2LVhnSX8LOsTCDTBAxgKzQ7rj8P612vR4HTaIDl+Z8QwsEtrm507d+r/gwhwfMZDDz2kABxrP19nFBF4ATyJChPRc/biJb2VNGfgj7TneANvpHgdZoFlG+6MDJR7ZU5mEUY0wvZc4gnAo+l7P/ievPyFl2Xr1a2y9vBaqd5cLcUfKtaI8bT7pmnEGCjOuDNDMu/IVCDOvDNT0m5PGxYhxmgr9ZZUSb4pWaO/1BTzb9pNaSMgOOW2lBG3Yc6VsjFFJt06SUF85qaZUryjWGbunSm1PbXqEJy5K3MI5FJ2pGi675zDcxS8VlwcdKJuv9iu6cWAKDBZeqRUinqL1ICr8kRl1Khsfk++gu3cY3PVPItaYY0KX1gibZfaNBIMvK64ukIjxKRLA8r0ESbyzG30IcYZOvKxSWsGhqO1ZaIumb9N25s2ck5d+VqXm7ordQTkcx+vM2VXylAUmJphfsY8i7rijD0ZKnoPI4C56UyTzD06d1ikHaXuTNX3DhCOjAYDwZhnRUaD6SdMWnTa9rQREWE2MKj/jYwGzzwwc7BV0jXgnfTMJCncVyjzuudpfXDLyRaNBtOKqK6rTlpPtir8FuwukKQtScPrgPsXjYgGl+4v1Sgw7ZDK9pfJkv4lmjK98cJGqe6qlowtGUOu0NOemaY1wEPg+2j4te4uUxOs5t5myduSN9T+yMBv3hN5mgKN5j07b3DjJqyKZytk2YFlErozJI07G+W1//bauMDEADDXA9sgZkNm8xFfCNtzsSW6NvAe0BParecIANi1YZ0h/CzrEwgUh4MYCt18LQr8/67B8OFrMFwLUBExA5SiQS4nTQZ1wtwfnOgmNh577DEF4FjMrIAVY4IF3GJU5TSu+sM//EOFPaLDLHgSCVQYZZkaM9twZ+Q1KDdpeICw7blgcGbqwRL93H/7D38rL/3nl2Tzlc2ycMtCKftQmcy4f4YCcNZdWZoGjTDiInUaUAaQSXN21hQDxKRXUxdMpBhXagXeW5NHQDDwS+3wsNuJEt8dBt77UyT3yVyZvXe2Ov029TVpXWdjX6PM754vJQdLJG9vnoIxQEgdLP1lK/oqFAxR3oE8rX2ldy4R0tXPrdZoMhFaQBdQBZrL+su0HzGRY0A4mos0UV9nNNiI3sYANVFooruAMbCMSRbPAfAC0wrUl1e8Ew0O39d8vlkj1tqW6WwYVo/MHYzG9pZorfOM7hmy8vJKjQan7UobBGKnMdalzqgtlKgfbj3fGjVSTA9iIsmR4Et0mJrfjJ0ZCrv8m7snV2uScZUm4ovDNLXDROuB9eYzzbLh8gZ1gNaa4bCIAlNPfNOVm2ThsYUy//B8KdxfKJnbM9UVmtZWpYdKR0SDZ+yaoWAcaYJVdrBMja9Ih67orpAlA0u0PnjDhTC4HmvW+2iHZJyhSYeObIk0c+dMrQNe3LtY2yERBaZFUtvRthG9f1cNrJL2vnZZdGiR9v3NfSJXjd74PLYcapH6PfWa8kxqP//2v9o/bjDB+deUg9gGMRsyAEyGlO252BKBDN6Dt956y7XnCNaFrg3r/OBnWZ9AoDgdyFBodVjfwvnZAcP/LycnR9ra2uTRRx+VM2fO6ImSqCIXTCKInDSDEb+xefNmBeAbOQL/+Mc/1qjv66+/rq2InMD7+7//+9rWgs0LFjg2gYp5mjYbtuHOyGtQbgCYxZjtudgCYD6npIATjfjiF784LGPhtd9+TY5//Lg8+dyTsvLQSql7uk5mPzZb64ox3kq5NUUm3zlZoZfaYqA4eWOygnPyzcmDztFEjG9Lk2kfmCZ59+RpHbEB3rRb0wYdpiPgOOfOnHdqid+XKXkP5smUTVPULVijkmFom909W52FK/sqNfUW2KrprZG63jpVzeEaNVWiTrSkq0Qjo5GRV1oJ4VqM8RY/T943WcGTyCo1uKsvrx5MY3a4Rxt4pu5XHaYvtcrU7qkjTLUAa1Kio0V8TeulvEN5I+5L3Z2qkEztcWQ0OH1Pus6nuLdYTcP4++ld06Wgu0AA5zVX10hpX6m2T3Kq6liVrHhuhdZXY7YFVFN3PfXAVFl4cqFGfU2atIHipGeTFIo1Eh8REcZoCzCOVh9MH+DIdkimJRJRYCf45uzI0RZIVQerpPlEs9YKkxq97PQyjRLTDokIsBOKl51cJulb0oe1REp5MkXaj7dL2pNpMv/AfK05B4bXnFkjc/fNHVYHnPp4qjT3NSvwpj+aLvWH6qXzWPh3j69R6DUtkCY/Nlmht7O3U2Zunimh+0LScahD2g+26+fx4UsPTwhM/A7ApnSITX7bc7El1hC8B2N1Dh+PAgB2bVhnBz/L+gQCxfmAhkKdYfWF9fmwvjl//nyZMWOGGl7RE9iouLhYVq1aJZs2bZLTp0/Lpz71Kfmd3/kdbS0TjPGPbdu2KQBHwhBN6okQslv7u7/7u8OA9/d+7/fkq1/9qv6ftGfbEOUUvYGZF3VGtudi5DUoN06kXgBgsxhyO1OArAXSDqk9//KXvzzMedwAMNkM19vAeeOHb8hHf++jsu3FbbL+8Hqp21anNcb5H8yXjDsyNFqMIzW9i4kSGxgGkNVU66YkrTvGfAtYxnnaCcD0HqZd0wgwDv9u6sZUjUSTNk1f4rbTbVo3TD3rguMLNPrZcbFDI8CR0VEMoqhxbTnVIjVHazRFl9Y8dX11UttXqxHKsp4yrT2dd3iewmhkNJjaXMy56FUced+kfZO05zFmXLRVIqLcdL5J3amB4VVXV6lTNP8CwMueW6YATQp37bFanQM1wvMG5snsI7Ol8HChTOuapm2ZeNy5/XNHba8E+EYzzcJcbNrBaSOiwZm7MxVwNYoeERGmPphob7RWSUR6p+2bJtP3TZeiQ0VSdrhMqo5UaS3w6ourpeV0i5pkmcjwygsrZc3FNdoaaUH/AnX3zt+brzCs9cFbo9QHn+nU/r9O8MUFmhRnYLd4b7EsPLJQYXjFmRWy4tQKmXtgrppjmTrgup46mfr01GHwO+mJSYO9f8PA29DdIBmbMjQluuNoxxD4Zj6aKUt7lsryvuWS/mC6gi9a07dG6rbXSeiukKzoXiFv/nRidZt4TRhHfNsgZkMGgCmLsT0XWzKbnj//+c9de44AgF0b1pnBz7I+gUBxPJjXjLGc4sLAQpR+wLt371aX4hUrVkhtba3k5+cPg2K0fv16Ccb4BzXVADDtaD7/+c8rOH7pS18aBrwAwte//nUFJgATGDD9DIkK24YopwB35kVkz/ZcjLwG5V46dgaA3cgc4LPAa2TBxWaZ04gNczZaeZGebuoSqUcey+Py+2xqMGcWWz/43z+Qj/zeR+SpF5+SjX0bZcHTC2TmwzO1j3H2+7O1LRPp04CxRn+JEG8YTJGm9ph0a9PHOPWmVMm4JWMkBN+dE/W26R+armZGCkzPDLZfovUP7X7WX12vrZdowUQ9LTBZc7xGI6kZezNUpCRTN5u2Z3jENnNfpqYVN59sloZjDUPgXHekTtOua4/USlVvlf5bf7ReZhyaIVP2Txl8nGtgjIkX0EzKdCQ0p+xJ0eee1TMras0ybZNIrTY/E1GmPRPRX14H6dMlfSUy5+gcKe8vV3imDzEGYIAxac9Es+nNbMT7Qf9g7qs5ViNVA1VSOVCp/8etmwgv6eNF3UWSfzBfW1pVHq3UFkqRQJz0TJKC7qQdk6L2Dy45VDIiGlywt0Aj75HgO/mZybLy3Eqp7a0daodknKOBXwywUrekDtUBz9w9UyoOVYwwwVpyZInkP5MvC7oXqAFW27E2qe+pV+iNNMFqP9ouhU8VSvuRdlncvVhyNuVI04GmIfCt3V0rGwc2Sur7UyX3gVy569Rd8k//+k8TBhNzfmbj2jaI2dD/+B//Q18/5x3bc7ElzrNsQLr5HAEAuzasc4OfZX0CgVw6sKFQyjUzrBEDEywijZgrXb58Wfbt2yePPPKIdHR0yC233BLtT4Jxg4EDI6nMOGsXFhZqn2XSzz/3uc9pTS/QwG416bvRIICUaS7k/I5tiHLKRBiIXNueixPEvATlBoC9cOzYWIkXAJNGTZkEqeak5Uem6XM7bbsi062JDk8EgEfTd//hu3L5P12WTVc3yZqeNVLzVI3MeHCGgjHp1LRcIoUaQE69NVWdqRWObw4D4h0pkva+MPTdkTXYhzgMvHnvzxsBwfyNGnWtDWmUmMcuf6pcFnYtlIUDC7X9EjCXtD1JI6BEiOm/S8QVoylclAFFWjFhrEW97qorq7RGl//TFmlW3yx1gjbwOvvobP1dorTRaoept10wsEABuri7WKOl9Mmt6qtSgMbcqbG/Uf8PQFf3VWtKN312q49Ua9QUMObv8w7mSebeTDXYmtU7S+GW9k+R0WDqh1svtKpRVmQ0eHbfbFl8ZnHU+uAFJxZoHXJkNJhUaCLs0VKhZ3XN0g0GA7zJzyRL1q4sjQ4TDa45UiP1A/Wy5OQSrQ3GwGztpbWy6sIqjdwvPrFY5uyfoz2A2VTAGTzSFbr0QKnMPTR3hAlWZXelzNw1U/J3hEG3d4EsO7FMIfmmCzdJ6d5SSXoiaVQTrMlPTta6YHr/Vu+rlqSHk7T9UeojqbLk0BKZ+vhU7f07b8c8aT7YLKn3pMqyg8ukclul/Pfv//e4gInfAdi0D+S6ansutkRJG5uQbj5HAMCuDeus4GdZn0CgOB7MUCgrrNxIF2hOXkCv0WiDaDFRnGCMfVD/2d7eLqmpqRr5RZMmTZLOzk45fPiwAsJYHHn5PS+mQJsaM8DK9lyMvAblXtq8MAAcaxsuIyIpfAYj220R8WUThwiwyVoYTW4B8Gj69hvflkv/3yV57NJjsuLgCqnYXKFtmtRI656cQRdq0qbvmKQQDBSn354u2Xdl631EkZPWvdN+ifpi3KW1rtihpFuTFKanPjRVKnZWSOWhSq1hXXx6sbSfb9dUYCBvyZklGhlde3WttlaKlm5MvTBATPsjevnSB5iUZ+0pfLlTza5WXl2pbtL0EyYVuuhIkeQczBlMoe6eqi2RpnaNTKFGtCJC0e4j/Zo0aeqZgeGcfTmStz9PCg4WKFwvPbFU05cBb4CfiC5gy+ta+dxKhXvAmYhzy/kWFTXFq6+s1v+zGYD4HX6XqHnb+TZ9TxpONkjd8Tp9TB57/ZX16ho94+AMyd2bK+k70hWKi7qKpOF4w4hoMHBMWjQ9giMjwrVdtZL1bNYI+GVzYN6heVrL3Xy8WV2iiQZTH0yNd2Sv4NFMsJb0hQG8v1U6jnVI5YFK7QfcdqRtWO/fpIeSZOOJjdLS0yLpD6erE/TCfQulcVejVD1TJRn3ZciX/+rLcQMTkw2DiaJtELMh1iu8fs4ftudiS2Sbca528zmC4dqwzg1+lvUJBIrTgQyFJod1Mayvh7UvrKVhFRmXZ+fA7RnXZ6eCHb7xDSK/06dPl1tvvVXOnz8vW7ZsUQgGFmIBDyJtXMi5oNuGqEg4YV6k1tqei5EBYK9Audm8IB3P9lyMI+hYAfh65lWUTlBbSK1vrG2VjNneWD9jEwHg0fT6t1+XzSc3y/sH3i8d+ztk3pPzZMZDMxSMSZ8mVTrl5hQ110q7I23QjOuuyUPu09EgOPW21GE/8zv5D+VL4ROFUr2/WiOSBYcKhkVFs/dlS2lvqSw9u1Q2vrBRXaQxk8KkCmCsP1WvZlfAbO3JWoXgnEM5UeGVNkrU/BYcLtA+wrRpApBpv0R9MGnEAB8RZWO2tfTiUmk82yh1J+tk1XOrZM6ROWp6lb0/W1J2pwymRO9OU8flnP05I9KniQLX9NXIlH1TRoB80o4kTdnO2ZszIlKcvisMiGfbtI9wZKSYiHTjycao9cGtZ1vVPToSfmcenCmLji+S/H35Mqd7jkaGSQlvPt2shlQNPQ1aD9x6ulV/jyj4mgtrZNK2SVH7BFMP7ARf0qJJc859Oldrf9tPtCsMrzy9Ukp3l440weptVuid+fRMBWFEuyNn79/qXeHPxIE2dSVPvidZPvnlT8b1M+53ADbdE3gfbM/FlvAPYYPSzecIhmvDOjv4WdYnEChOBzIUSg1rW1g/Duvn11ygv09bnk9/+tN6oSC6Ewm6/GzaHxl5aWDsQCS1oqJCI6tFRUXqaE2bIa8MZ3upY8eOKQBzUYoFGHg9ZiFjG6KcIr2VecUK9G7KRKW9AuVeit6bnpCkRka7/0bmVfw9QDzRFGovALD5nET2SP3O978jL37hRdn6wlZZ1b1KKrZUSNHDRZrurBHhMBCTCp1yS4rk3purBlypt6fqz7RYyrkrZwQYp9z+Diwn3ZwkWfdlScnTJQpUqy+tlg1XN2gUtP5kvRpN0YLIgGL18WqNBpMKTS0v7ZTKB8rVIZpWSESCMb0iGjzUeul0nZQNlGn7JMCZqHHxkeKo0MxjAc1p+9JG3IfhVueVTik9Wir5h/O1pzG/X3GiQmGb6C01zQtPLVSnZ6CVGl7aGLWdapPFxxYrAGMA5hSu2Qv7Fg65aRuRZry0PwzkR8OP0z+YVt54rFGFqRjOzaR7YzJGCndd8aRDAAAgAElEQVRpT6kUHiocMs2KhOKS7hJN846MBmfvyFZH6EjwBYbbTrRJ4e5CnU/LiRaF4RVnV0j7yXYp3FU4zBmaftKRJljZm7Nl45mN0jnQKeW7yyX0SPiYP5IkrYdbFXozH8mUlsMtsmZgjUx7ZJrC7+K9i+Xib12MO5gYQ0A2Tm2DmA2R+u13AP7KV76iZVZuPkcwXBvW2cHPsj6BQC4c1FBoTVgnwvoTHKAxtyJFd/ny5XLkyBF1HSZaRfQyckTrFWxrAL/Lli1ToAR87733Xq2x5eeCggJNP/bawFGb+f3BH/xBTMAAlJhaLtsQFQlMscBMImSi0l6Bci9F76MB8FjNq2KN8l5PgDWpeWM9nokE4NH0vR9+T176wkvyxJUnZG3PWql+qloKHyrU+mLcqEM3hVTGnTr3nlyZdNukIfAlzVpTqR1gnH5ruky6fZJk3J0hqR9M1dpRhbMzzZoyTRowrtPNZ5vVdZq+vDgumxpiegPnHsqNCra4QwPE1BNnHciSmX0zpfRIqczpmSOLziySjR/eKKufXy3LryxXyDXtlnCUXnBmgax6fpU+BhCtNcl7HI8dhm+naZZTGGWR3hwttRtDsEWnFkV1ki7tLlV37Gi1w1XdVZKzM2dENHjyjsnawzkSfBGRbt5LgBewnbpzqpT3lGv0F8doWiYREaYtEuZjAPvCowsl/an0Yc7QJftLpPxA+TDwRYuPLJaiHUXS2NsonSc6paW/RSoPVsqinkUKvUbAL5HfpkNN0trbKlmPZ0nxtmKZ+fhMqdtRJ/W76uXRq4+6AiamJRybb7ZBzIbYyDPnO9tzsSU2MvEfcfM5guHasM4Lfpb1CQSK8wGNcIImmvPhD39Y7r//fnV+zs7OViAuLS2Vhx9+WF566SWNVgJgXhs9PT0Kk/QxdsL6uXPn9HaA3mvjwoULOjdaHcUCDD/84Q+H+jnahqiJwEwi5LWo9Pe//33PADDO2MyFlluxmlfZ+sy4BcBmo2SsADzqIvt7fynnfvOcPHD+Ae1jXL21WvIfyJece3M0nRr36fT3pWuNMa2VMm7L0EjxUHT4phTJuP3abdeUflu6FD1RJHOfmSsNhxsU2qoHqmXFpRXSdLppsN+wAx5pYUSPXiLF655fN9RTGAHBi88t1ohtyeESdZWe0z9nEGgjNKN3hsLw1J6pI+5L2pukEeemc02aXj3v2DypPlk92IYpfBswvub5NZpqDUx3PNcxNAfcojH6Wnl5pc4RdVzqGNL659frv7hnO9V5sVPWX16vqdIYXDWfalbTriUnlmh7osUDi7WdFI7OGFZRy4twYy7YU6AAnPJMyhAUVx+qHuwTHBERnn9ovkzdMXUY+CKiwDN2zpDS/aXS1N8kHac6VJhgFe0qGlYHrKnRB+uGwLfg6QJpOdIia0+slelbpg+1QCrYUiDN+5tlyf4lEnp/SNYcWSM/feunroCJ3wGY66Up+bA9F1uiVIXsHTefIxiuDevM4GdZn0Aglw5sGITDShbH+MUvfqEteUgpXrdunZSVlSkMk1qMA/TevXvl13/918UL4+2335a8vDyFSRbskaOhoUHvY8HvpXHlyhWdFw7bsQDDj370o6HFum2IipSJFNqeh1GsJktuywvp68a8ylnHG6t5VTwFAI/1M+M2AH/zm9+M+4KQ7JTXv/O6HHv1mNx39j5Ztn+ZzN88X6PFmXdmSu4HcrVVU/Y92foz6dPUGDshGGlkOfxv0vokCd0Wvu3ekCR/KFkKdhcM9ho+0yIbr26UNZcH2y8tPrtYqo5XqUtz6p7UwfrdPWnaAxgTrfS96RrBTd6TrEZZpf2lCsbrX1qvqdTArxFp0fQWXnh2oUI0NcMzDs/QaLIzGkyEGMjN2J8Rtf0SMJzfnR81WoxR14yeGSNrh3cmKRBjwBUZDc7emy3tF9oHnbYj3KTZJCCSHBkNTn8mXU2wnNCb9FSSZD+bLfWH6mXu3rlStb9K6g7VqaoOVElTd5Pkb88f0St4UfeiESZY07dNlyWHl0jrkVZpO9oms3fPluTHkqW1r3UIfFHl7krp7OmU5HuTFX7rdtbJj3/inkET33vjP2AbxGyI66Vxvbc9F1v6wz/8Q91wd+vxWTcGw7VhnRX8LOsTCOSuTI0vRleRg4vmRz/6Udm0aZNGWbOyshSIvTA4qQOS8+bNi3r/0aNH9f7e3t7ETuwGg4g686IHcKwAYxbrtoEuUjhMxlrT7La8lJZtI319NPMqIzaNxmNeFS/FsmniFgCbTAE3AHg0AcZf/cuvyvFXj8uD5x+Utn1tUvZ4mYIukWJaNGn6dBiOM9+XqeBL5DgSjKlFnnznZJn+0HQp2lKkLsS0BjIgiGtz6/lWTZeuGKjQGl0MtZacWqI1uC3nWhSKSYEmqpvblTsi4sttHVc6ZHb/7BH3Je9NloqTFQrNc4/NlepT1VJ/tl4Wn1+s0Aw8b3xpMMVagfpaJJioMEC8/PJy2fDiBmm5MDgP02sY12v+T20x9dCRok56+cXlGgXHdRo3aV4Lt+MYvfzCck0dN8J9e93ldVJ3uE7md82XyiOVUtxVrCZa2buy1RArsk9w8tZkrUOOjAanbEmRuv11krMlR8p2lkntvlqp3V+rt2F05awDTno0Sap3VEvyQ8kyf/t8adzfKLO3zZZ5T81T8J21aZas7Vsrf/6dP9fPNWaUfDbi/Xmjc4OfAZjvNq+fc4jtudgSWT0ENtx6/ACAXR3WGcHPsj6BQK5raJh2SERXI4GYCwgn0jNnzogXhkklfv/73x/1fiKs3H/HHXckeGbXHx/5yEd0Xq+++mpMwGBS2QAX20AXKd5rjDZsz8MpL6VlGwCmHs2t5xireZVJgR6t33SiFAsAA6rvFQAeTcDP1/771+Tkb5yUh849JCu7VkrpY6WaMk3vYoAYB2raM2k0OAzB1BfToim0PjSoDSGNKBc8USClz5ZK45FG6TjfoVp6Zqm2FirpKdG0Xoy16PXrjMYSMS7oKVCopS7YgKwBWMC15WKLAjOGW2XHyjRVOmVvyjAwpo4YA65odcnAMn8fLRpMlJj06eRdySMiwgXdBQrw0WqH5/fPl6qBqhHRYMRrz9iRMSIiPPfwXJnbPXcE/ObuyJX2U+3aEmnJ8SVaH0xLpOVnl6s51rQd04Y5Q887ME/yt+UPg9+cJ3NkWfcyWbBngWQ/kS2hh0OS9qE0KXuyTGY+NlOqn66WrIey5Px/PD9sU4rvLLWa+EPw3cDEj/M9G2dkaNBOjVIYvgt8dn/2s5/d8HNlAJgWbLY/4zZkAJj3y/ZcbAn4Ze3m1uMHAOzqsM0Hvpb1CQRy4aCGQjeHVRFWCRdT6mdHc3c2bZC8Nnbu3Kkgyb/RBqlP3N/U1JTgmV1/fOITn9B5vfLKKzEBg3Hz/LM/+zPrQBcp0miBLtvzGC9guS1Tvx1vAB6PeRULai8AcCxZA34A4OtJ+xj/9iV55OIjsqprlczfMl+mfGCKRopp10QKNfDrBGEiyfyfNk559+dJ6dZSmbZt2mDq7zNJMnXfVO0DjGszUVJqcKkdplcvKc/U9+I2rZAcBlf6C5MCXXmyMmrtcEFvgax5YY3Unq6VmtM1svDcQm2v1Ppcq/4dLtVrX1yrYM3PgLWBaeqH11xdoxFgwJy+x+X95WrYRSo3PY/nHp0rM7pmSEFXgeR35aumHZwmqy+vVqgv7imW2YdnS1lfmcw7Ok9qj9Vq5LfxRKMsPb1Uag/XSn1fvUaFqSlecX6FLDu7TCPiC44tkPLD5dJ0sklKD5WOgGJuKztYNgx8UX1vvRTvLB40wTrZKc0DzTJ3fxjwe5cq9BqlPZoma/vXypKDSyTp/iQ1O/v4lz6uJo2UJXCtYoOKjBXqNTGhZFMxMmsjmvgekd7K37HhR5szPs9896nzN22AjHeEG1FmL8uc7zgH2p6LLfF5YlPFrccPANjVYZ0X/CzrEwjkwkEdbIGEfoKL8hNPPKE9allEcwHl4olxT2SPYCDZKzBMWjYg2dXVFfV+Lv7cX1lZmeCZXX985jOf0Xl97GMfiwkYTD9HFkq2gS5StFhgAWZ7HuMFLLdl6rcnamAGsOEoPRHzKhMRAYzfLcfHbQDmfbO9SB2PvvV335LTr52We07dI0v3LJWqrVUy48EZ2pop684smfL+Ke9A8TWl35muhlwzPzRTKndUSttAm/bJLT9SPlhv64is0p+YGt3Wi60y/9h87SdMHTGRYE1nvjyYzrzhwxuk8XyjpkrndedJ0p6kITAGmFsutWhkOBKaabvUfrldCnsLo0aL6U1ccbwiarS44XSDQnG0iDCp31P3Tx0RDZ68c7IaaUVzjF52ZplkPps5An5pxVS8r1gquitk6fGl2hKp43SH3HTxJinZUyKhJ0JDytyaOVgfDPg+En7teytl+bHl0t7bLqH7QqrkDybL87/7/JiOLxFewI1zP5tofLe/+93vKtTyPabPORtdlAOR5cHG11igmes8UUE2LfFJICuEcxNp0mSJcO3n/MD3jc3xdzM0s2HMa+Y8YnsutsRng8+IW48fALCrwzov+FnWJxDIhYMaCl0I60thfae4uFhycnK0tteIutpbb71VNm/eLKdOnfJc718G0A5Idnd3R72fhYIXAfi1117Teb388ssxAQMullzI2aCwDXSRIm2PC6zteTjlpbTsiRiYGfMqFrpA40TNqwwAkxr5bjk+bgGwMUt7twJwNL311lvy+3/++9L7Sq/cOnCrNG5vlHlPzpOCBwok++5sSb05VVJvSZWM92UMRo3RxrDeFwbSB9Jk3s556q4MFLeda1MX5o4LHVpnu+DkApndN1ujssBv1cmqqNHg9P3pmja9+MJiqTxVKQ3nGmTJxSXSdrlNa4qXX12u0WIiwm3PtSkgm9ZLPGbdqTp1lMYcK+9QnkzeP1nNtEyadOuF1qjgO7N7piw+szhqKjQR3JIDJTLz4EwpO1wmVUerNPLbdKpJNl7eKB1nO6TzXPi1ngu/1tMt2sd4/aX1MnXX1BG9gjtPdUrSpqRh8JvzdI50DHRIe3+7NB9t1mh7ymMp0tzdrOCbvylfOo90Sv9r/a4ff8qVyPAwJRF8xokOA4OcM9h4YsOMjUtnqcRoMqnZ/A1/S2o2j2VSs7/3ve/pc/Ed5bmZg+3vgZEp+QDkbc/Fljh2bFC79fgBALs6rPOCn2V9AoHcFTu+LEZpHfTkk0+q23Nubq6CMC7L/MtOtNfGuzUFml165vXCCy/EBAymZym7/raBLlLsMMfa1zgRgOWVtGxThzcWAB7NvIpFKIsYFrQTMa8yrqgBAL83AXg0vfnTN+U/ff0/yaaLm6Tl2RZp3NEocx6bI9Pum6b9iQ0IT75nsv6bdluaTH1gqszcPFMKnymU+v56heHKY5Xq0EzbJWC47mSdmljh2EwK9boX18mKqyuk4WyDzD8xX1OjU/enSmhvSKb3TpfOq52S35uvP0dq7om5o0aLMw5kaPr0tO5pg32ND2ZJzqEcyevKUxfq1VdXS9HhIgXmnAM5krU/SybtnSTZ+7O1d3Ly9uQRbtKkSs/rnTciGkzNcNvpthHgizlWx8kOmbZ9mizoXSDtJ9sHI8KnOqSuq25YHbA6QPe0St2eOmk93Crpj6TLQ88/lPDjbvwH2BCOdj/RXeCQDVY224j+kppNNJioMOchosScS0mldZZa3Cg120QegW+uWyY1m7kQzWZjkM07vodjqWcej0zfc7LZbH8HbYmNDs61bj1+AMCuDuuM4GdZn0AgFw7qtRZI13oCDxtEe3F+rq6ulo0bNyoYeyXt2TnerSZY7MYyr8uXL8cEDKZlC7vvtoEuUtSgER2wPQ+nWKh5JS37eg7eYzWvAv7iMRcDwCw+bb4nsWxQGACOdy9PPwGwEQDCa+b95GfA+D9/4z/LgY8fkLtO3CUte1pk/pPz1WWa1kwaHQ4r6X1JknJniuQ8mCOl20qloadBVp5fqe2INjy/QZrONEn2gewRqcoYa1HnizEWKdK4RTeea1TQbb/SrkBMNHjjhzdqNJioMW7SOEzz+9N7pmua9MzemVHTpBecXiDzB+aPMM1C9afqpbS3dAT4okhzrEnbJ8m0fdOkoq9CVpxbMdhn+Myywajw2Q6NDLedapOpO4f3CiY9es6eOcPgl5ZIG09t1JZHoQdCqnUn1rnW6/d6MgBMSVC8HtOkZuNBwHnEpGbz2eIcR5YS0GtSs52ZKzdKzQayOS9QD825z6RmA+XAORt3nAfGmprNXHhsL0WlEy3eVyL3bj1+AMCuDuu84GdZn0Ag1yXOVkgm3RnQmjFjhu7cenGMtQ0SPY29NABF5kXNdSzAYOoVvdLb1ikWLdSU2Z6HU16qS4508B6PeVW8xILSCwAci3GaWwDMYxtjOduL1EQpEoBHE3Dxlb/8ihz77DG5++TdsnTXUpm7aa7kfzBfQjeFVEk3J0nWvVky+ZHJWvOKMdTkHZPVeIrexCueWyErL6+Uzuc6tZaYml5qiYHa7IPZCrakSEeLBmcczFBAnj0we+i29APpktudKwV9BQrK/H3FiQqF6ppTNVJ3uk7hmZ7Fq66u0pZK1C3Xn67XtGdE2yVaJmGWVdhVqHXPKTtTFIpbzrbIlD1TRkSEy3rKBk2wItoi0VapdHepLOhZIJ0nOqX5WLPM3jtb2vrahsAXLetbJv/yb/9i5XibHuQApM3PHQBqvsdAOWnTnANJo+a8yHrDpGazSTzW1GzO8/wNEU7OpyY1G9drnoPH5Hc5d/gVgtls5Lri1uPTNSQYrg3bfOBrWZ9AINelA/A1Mjt61AG3trbqQtFrgzlOmTJFYZILaORoaGjQ+9gB9tLgQs28qK2OBRhMtMorvW2dAn6BYNvzcMpLdckmBZo08fGaV8VLpiYQUx2b70kAwHY0VgC+nr7z/e/Ixd+6KB848wFpeLZB64vzH8iX1NtTJeW2FMn7YJ7M3jpbqvZVaTuhWd2zJHVnqgInbY6WnF+iAAwIlx8rl/oz9dpyCaDV2uAX1srKF1Zq3XD9uXpNpS46WiTZXdlSfLRYll1eJin7UkakSdOOidpk0qBHGGcREe6vHzT6iogGZ+zOUCfsaOZYi08slrldc6X2SK00n2yWzrODdcIbL22Uiq4KSdkcnsemkCrlyRRp6W1R6C3fUS6dA51aF/y/fvy/rB1vrwBwrGIDhrRlMl9MajaZMCY1m9pek5rN9WesqdlsMprUbKDQpGZjLGZSszk3up2anUjxmlk3uPX4AQC7Omzzga9lfQKBXDioodD0sKaFNfl6BlfPPvuspKam6gLeiwMHaGASJ2unYzVp29xOPbPXBhdt5nbs2LGYocFLvW2dAuJIg7Y9D6ds1yU7zauc7qzjNa+Kl7wCwLFE6AMAjp/iAcDRBLD8wTf/QHo+2SO39t+qjtS0asq9L1emPjhVMj+YKdmPZkvprlJZNLBo0HTqfKe0nmvVVGVMrxadXxQ1GowA4ZbnWmTSwUmS1Z0lBUcKpPRYqVScqpAFZxfIxl/bqCZb/E7r5VaFZCLImG5Rl9w00CQLBxZqNLrjuY4hrX9hvSy/tFxNvkjjxuirYqBCSvtKZdVzqyT12dQRUNx+ul1SN6cOgS/i51XHVyn0zt83X0IfCknhs4Xy1//w11aPN+DI8QYebX/23BafQb7TJjUbx3yuAab8xKRmc97hejXW1GwiqGzw8ncmNZtSEs7vkanZPL/XXLNZN7DucOvxAwB2dVjnBT/L+gQCxfFghkLJ1/7987D+NKznL126pADDrionc07kLI64YDY3N6sJFilLXhxcaFpaWhQoi4qK5N577x36efr06Vr35LXBxZP59fX1xQwNXupt6xSLDIDT9jycSnRd8vXMq4g2mPR1N9KaYxHpgcyF77TNeXgJgIkm2V6kJkpuAfBo+td/+1f57B99Vp79tWdldc9q7WGc84EcBeOyp8pk9jOzJWdbziBcPhuSrD1ZWrdbf6J+yFQLER1uvtSsIDz3+Fw10ko7kKawi3lWaF9ohPgd/o7IcGTtcOb+TIXhlF0pUd2k64/VjwDfpG1Jano15ZkpUt1TLa0nWzUi3H6mXVqOtij0GuVsyZHXv/u69ePtJwCOJs65vP7R7ifCa84vbAq+8cYbujlJRNikZnPN5Ro31tRsFJmazTmGzUdSszkWROYpjeG6wea9m9DMfJiDW48fALCrwzo3+FnWJxAojgfzHQD+Cj2Aw/o/zvZHs2fPVuOrxx57TFOIuW316tVqwOTVwQWsp6dHa4HT09OlsLBQHnnkEb3we3EYd2qi17FCAzvWXmnt4xSAx+LA9jyccrsu+UbmVUQbjHkVEQlu90IPZy8B8FhT1N0CYIx0AgC2o//9r/9bXvnKK/L0rz0tnV2dMm/rPJmzZY6UbC6Ryl2VsuToEllyconUHKuRgu6CYfBKvS/mWTP7Z0p2T7YUDRTJvFPzZMG5BbL40mJNn1774bWy4oUV0vl8p4qWRw0nGmTZlWUabSbVGmMuehzzL3XDWjt8ZZWsurxKnaNR+6V2rRtednGZtJ9tl+l7p0vo6dCQ8nbnSe2h2iHwTX8iXRYeXihf+NYXrB9rRBSU4009rO252BARW87N8Xo8Z2o2AAvIcp4HbLkWcC4BNrlOc/3hPDfW1GyuoYA2wA14A+CAOEAOmJvUbM6HY03NZr7GPNOt9zgAYFeHdW7ws6xPIJBLBzYUKg3rZsyY6Pe7atUqqa+vl4KCgiEgXrt2redqaN/tgwUoALxv376YocFLrX2cIpLHhd72PJxyoy55vOZVXgJgFlTMhYWbzXnEUqMdAHD85BUAHk0/+fefyG/9yW/J3o/vldtP3y7NXc2ypHuJNHY3St3hOmnob5DWM63SeaFTOi52KJzSPxizrJozNdJ2tU3Su9IldCA0QuX95dJwviFqtHjGkRnSfKF5ZO1wWDXHa6T4UPEw8EUz98+UqgNVUt9Tr72BG442SM6OHPncn33O+vtoRE0rxxuAsj0XGwKAOT/bnIMzNZsMOzYlyLYjhZoNcdZYzJPrKNcsrvNjbTVFppNJzeZxeDy+42S/8TxAs4kAuxVlDgDY1WGdFfws6xMI5LqGBjubgMPWrVulpKREXn31VQlGfAdGGwDwrl27YoYGLzkbOwWUA4S25+FUPOqSAS8WEezET8S8CnDjb1ig2H5fDACRIWFzHibaMdbj4CYAszFhe6GeKHkdgK+nv/pffyUv/v6L0vv5Xnny40/KrZdvlbt+7S7tQUx/YKLDGfszZGbfTKk8USmLzi3SFOgNL2+QxacWy8JTC6X9+XZpvdKqkWJguOp0lSx/frm2UyofKJeygTLVnIE5MvvobK0DXnRykSw9u1RbPmlk+LlObf3UONAok56ZJKGtIVXyU8nyyT/+pPX3ySm/AzAbk4Ci7XnEKpOaTcQXiDWtpkxqNuZdvDbTasrpM3GjVlOs8YhQkx5uUrMxFzOp2WzixpKaHQCwq8M2H/ha1icQyF05WyA5x9WrV6W8vFwXqcGI32AhAgBv27ZtXNDgFWdjp7iYsmttex5OAajjqUt2mlc5TVImYl7FYoLHYNFi+33xCgDHYlLmFgCzwAsA+N0v+uv+2ff+TD71tU/Jkd8+Ih/62Idk7aW1svH5jVJ3pk5yenMkdCg0TFm9WdLxYocUnywecR+af2a+mmtFOk0j2ihlPps5BL4o6akkeekrL1l/LyLF9YbjDUDZnosNcR7n2mR7Hm7LpGZTrmZSs0l7N993oNekZnNtZDN9rK2mzGYlLaVMajalNCY1m8h2MFwb1hnBz7I+gUDuKtIFGhg2O3rr16+X22+/XRdLwYjPoPYSACbt3E1oSKQMLNqeh1PGtORGv3c98yqi7eyOc8wmYl7FosTUYdl+X4B75kJk2+Y8YgVgFnUBAE9c70UAHk3f/dF35Te+/hvS81qPbOzfKOtOrZN1V9fJissrZOXVldJ5pVNNtJouNkn12WopPl4s+Ufztb44dV/qCPDlNpyri7uK1aSL3sb8bsfzHfKx1z9m/fVGExDkZwAG2ti8tD0PW+L8OZrTPdBMFgznVVKz2RQ1qdmYonJeHEtqNo8dDNeGdUbws6xPIJALBzUUSjOGWBJlGACmPjgvL2+oDvh6LZOCMbbBQh4Afvzxx2OGBlJ63TR2Gq9oLQEw2p6HU0TKo9Ulx2JeFa+5GABmB972+2IAmAWxzXnwXo/VpdttAOaY216oJkp+AmCngCBg6N/e/Df547//Y3n5v70suz63S9Y/v15NsJZ/eLnUX6mXSf2TJNQXUqUdTZPJA5Ml93iudP5ap1RfqJaU7hQJdYWGlNmbKa/95WvWX99oMgDMhpftudgQEU+uA7bnYUucOzn+RG3j8XikZnMNdaZmBwESV4d1XvCzrE8gUBwPZiiUdO3fTWHtCmsZaSzs/HFC4+TmHPQBxgyLiwiD6HAwJjYAKwD44Ycfjhka3DB2iofYJeYia3seTjmNucZrXhUvmUWIFwCYWi8vAHAsbaoMAHMc47k4fOuttwIA9okMAI92/0/e/Il84/vfkM/8xWek/7/0y8OvPSxtL7fJ8v+wXBqeaxgGvUbTB6bLl//uy9Zf2/XEZp4pebA9Fxtik5NMINvzsCWz+UofZLee45e//KXtZdV7eVjnBj/L+gQCxfFghkKp1/797bD+HwJwS0tL5aabbpKdO3fKiy++qCfMs2fPSk5OjkyePFmdBRlBBHjig5QjAPj++++PGRriYezkhkyvRds9bp3AxGYBgDsR86p4iffF9AG2/d4YAKZ2y+Y8YmlT5QTgsbb/GIv8DMC8n7bnkkjdCIBvpH//6b/LG//8hvz59/9cvvQ3X5JXv/Wq/PWP/tr667qRSGn1MwCzEUq2ie152JLxnyCl2a3nCADY1WGdG/ws6xMIFGMgaSkAACAASURBVMeD+U4EuCOsQ2F9ZNmyZVJVVSVFRUWSkZEhzr7ApD8fP35coS0Y8RlcMADge+65J2ZooGZyPMZObovIJhfZRAFlNLlhXhUvGQAmUm77WNGvMgDgQQUAbH8+iRL1i5wbbM8j0TIAjCmS7bnYkHFJtj0PWzIdCCj5ces5AgB2dVjnBj/L+gQCuS5dVGKH/8orr8jAwIBs375dDhw4IL/xG78hv/jFLyQY8RukkQPAd9xxR8zQMFpdq21h7sRFlnSrRD3njcyriJQTAfZKVNorAMxGAHOhNtDmPLwAwDyWcee2vVBNlAIAtj+XRIp+sH4GYDaNOdfYnoctmR70uDa79RwBALs6bPOBr2V9AoFcOrDXMcEKhrsjJSVFbrnllpihAbDzWr9dBEBwkY2ncVSkYjWvYrELANt+b4yYL2ZhtufhFQCOpZ49AOD4ya8ATFaInwGYc6ftudgQJS9+BmBq/Tn+fO/deo4AgF0d1lnBz7I+gUAuHtxQKMtE0ahPxM6eZusm6ku0Mqj7jf8g1ZwWU7FCgxf77SLgk4ss6VbxfNyJmFd5zZnazNn2PPh+8x7yvbc5jwCA7SgAYPtzSaTM9x3HXttzsSHOM8j2PGyJ7znHn/Igt54jAGBXh3VO8LOsTyCQSwc2FCoJ67nk5ORhdb91dXXS19enKTPBcGdgLrZq1aqYoQETF6/120VsoHCRBVAm8jiADu06MKmaqHmV15ypAWCOn+15eAWAYzF0cxuASeG3vVBNlPwMwGyK2Z5HouV3AGaTjXON7XnYEhvEHH/MD916jl/96le2l1Tv5WGdFfws6xMI5MJBDYUmGyfouXPnyurVqzUi2dHRIRUVFWKcoYmgBSP+Y9q0adLZ2RkzNHgtrdeI+nEusuMxmXLLvMoAsFdqgHltXgBgkxKJOY7NeXgBgH/+858HAOwT+RWATcnDj370I+tzsSEAmDpg2/OwpX/8x3/U44/5oVvPEQCwq8M6L/hZ1icQKI4H81rdb3g8EtbbYf0O5hjOAYxghDVjxgx1gQa4ghHfUVhYKK2trTFDAws4L0U1jUidN71Fb/S7NzKvosaXerWJgqtpzWTTmdopUtdJYbc9D+MKCwjbnAcAPFZH8wCA4ye/AjDXMT8CsHF9B4Rsz8WGOMdgHml7HrZE5J/jz0aIW88RALCrwzo3+FnWJxAojgczFEq59u+Ra32Abw7/PHQSo+bXDBYLRCqJCgMkwYjfKCkpkcWLF48b6rwS1TQiNdksqiPvi9W8Kl7yQmsmp4ho8/ptz8MrABxLSy+3AZjPiu2FaqLkZwAmK8T2PBKtAIC/qBurtudhS1x7zfnerecIANjVYZ0b/CzrEwgUx4P5DgD3h/XTsNaGfx4Gvoy3335b/z116pQ6Fn/605+WaL8XjPGN8vJyWbhw4bse6oy++c1v6rxIZ+bniZhXxUs2WjNdT7wPLMRsz4PNBt4XagNtzgMA/sIXvjCm33ULgFEAwP6QXwGY2k9zbrY9FxviHMPGo+152BIZfqbkxa3nCADY1WGdG/ws6xMIFMeD+Q4Abwrrl2FtDv884gRmfmbRnpWVpSnR0X4vGOMblZWVUltb+66HOiMDwLjpTtS8Kl5KRGumWET/5gCA3xFpiQEAJ15+BWAyTwIAtj+fRIvzLqUntudhS9///veHTA/deo5gXejqsM4Nfpb1CQSK48EMhZKu/bsgrL8N649x3Y0cpvURC1QMsQ4fPqw/Bye6+AyctjEbGy/Uxbvd0HjkNK9ypjVP1LwqXnKrNdN4xXcJ6LM9D/r/mpowm/MIANiOAgC2P5dEinO0H4+3EdcjzAdtz8OW2Hg2fd/deo5gXejqsM4Nfpb1CQRy6cCGQlupA16+fLmCFaDg7OdGlHHr1q0KwC+//LLeFpzo4jMaGxulrKwsZmiIV7uh8eh65lXmZ6KKXqlPtvleRROwR9qv7XkYAKY20OY8iIYTnRnL77oJwHx+qa23vVBNlPwMwH46zn4/3kaYD/qx/7PRG2+8occfEHbrOYJ1oavDOiv4WdYnEMilAxsKTQrrgOn/u3HjRk11fuGFF+TixYv6M7evW7dO02iCEb+xdOlSNcKKFRom0m4oVsViXvXtb39bb+f3bQOejfdqLOI98wIAmwVRAMCD8hsY+RWI/HacI483Dv2252JDtL/yMwCbDU8y/dx6jsAbxtVhnRX8LOsTCOSuPve5z0l7e7u2PTIwjDIyMmTt2rUKP4zgJBe/sWzZMm2FFCs0xNJuaDwar3mVWWRhuGEb8BL1XsUqet5SD217HgaAqQ20OQ8AmM/YjX6Pz9tf/dVfaco0PT2p56MWnrpyNl7IOiC6QZ9TPr9vvvmmujuPdfHmNzDyKwD7LdXdyGxOshFoey425FfzMyPj+UAQw63nCNaGrg7rjOBnWZ9AIBcP7qAplg4iekR/qfdFH/vYx/SiyQhSXOI7VqxYoS2mYoUG027IuC1PVETW2BnmcSdiXmXqzHgs24BnZAA4WmsmGwLevvSlL1mfh6kJsw3AbKxFA2DzmeT48Z45U+3ZRHBuzIwmfteknLNxQ4kHRm3AH+1AWAzSFobsBX7fT/1hAwC2P5dEis0jPwOwX2u/jUzbOzan3XqOAIBdHdY5wc+yPoFAruu6Izi5xX8QWc/NzY0ZGozbMov38YKH07yK9LB4mFcZp1HgyjbgGcV7s2CiAn4BOtvzAC55X/gM2JwHAEx9Hv/Hf4BILpFYbjOfSSCWjTnS+PjMmxRoBCjzOSXtnvtJ6SZdn9R3HofH5/12Pt71RIo6UWZgmOf81re+pe8RC0gWjwAjvghvvfWW9UXtRBQAsP25JFIGgPnu2J6LrePupwyPSHFe5T344Q9/6NpzBGtEV4dtPvC1rE8gkAsHNRSaFdb6sGZzYmQBStrgaIMTHDLu0MGY2LjpppskMzMzZmj4i7/4C72Yke451r+5nnkVaahAAxAxEfMq4IPHJL3WNuAZRfYmtq0AgN8RnzVgk/REPoNOECVqy+ec85LzM0kq+3hrgIFW4BXoA2b5PrBpY75PpkUV3w/mdCNYZuOIaDR/Q3SJ7xaPxWMC4zwH8wXS412zPFEFAGx/LokU53e/AjBrGr8edyM2tM2awa3nCADY1WGdF/ws6xMIFMeDGQolX/v3Thyg0dy5c+X222+XgwcPyic/+UmNDLKYA2ZYNAYj/oP3OzU1NWZwMIsZ4OB6cDFW86p4AY25yLL4tw14RkTwJhotj6dIKQeabM/D9IUEhBL5vMAgGQJEaJ0bMQAnUVc2Ua6XeTARAL6eotUI/vSnP9XvB5snvF9Egdkw4DPF94f5mjZOzu/XaCIKzeYH30eiUbwHfD95zZxn+T7z2vnuug3MfgRgA0LUjtueS6JlrhlsctueS3DcEy+zOc110K3nCADY1WGdG/ws6xMIFMeD+U4f4OqwPhvWfwOAMcBKT08fMsAiOrlkyRJ54IEH5OjRo/KJT3xCF+8s3Ihu/OIXv5BgjH/cfffdHISYo64mnS3SbXm85lXxkkmzAqxtA57ReKLlborIJuBnex58f3lfMMdx+7nM5xLAdKbbA46IzyebbGN5LLcAmHlNpAaYRTbGWwAGi0wi7NQZ850jC4HFN99BNkDGCsx8h8kYwPCL7zTp/Hz3Iw2/eF9iMfxCAQDbn08iZc6DbOjYnkuixbmC144HgO252JIpT+L679ZzBADs6rDODX6W9QkEclecwADbT33qU9Lb2yv333+/dHR0SG1treTn5w9zhi4tLZXm5mY5ceKEBGP847777lMAZtEcC1AYR08WwfEwr4qXWPDz3ETKbAOe0Vii5YkUAAwA2Z6HmwDMBgtwxntPhNT5ueRnbud+fu+rX/2qwudYH9urAByrgDFeD6+F94LvKWDL8eB7C6QBvgDwWA2/SOHme897yt87Db84TwDmnGsAdXMO8RMAGxDyIwCbTBg/AjClD7x2sjZsz8WWErHhFQCwq8M6I/hZ1icQyKUDGwolX0uJjjpYmLFof/nll6Wrq0sefPBBWb9+vbbvueWWW0b7s2CMYTz00EMKwGOtTwUY+F0iaSayGw/zqnjJOE2y4LYNeEajRcttyaTM2p4H7wfvC+9PPB6PCC5pvJE15oAln1c+lyZa6RSwxud4rM9jADjeJlSJBuBYBbzx/ee7zWYO7zXvKcePjUu++7EafiEAm8h0pOEXKd+cawAmUsFtv/54vYd+B2C+p7bnkmjx+eW1c26yPRdbSkQbrMAbxtVhnRX8LOsTCOS6dHASYyePlkejndCIKLJgIqUoGOMfjz32mALw9frmjmZeZRav8TCvipdMr0EiWbbnYmQu/F7pTYxhEpE62/OIBwCzmKK2DHB0pjbzOQXKxpJ9AHx5BYCZi+2FarxkHLJ5v5wO2aTCci7h3GHS0J3HbjRxjIxDdqThF9/7d4NDtp9TYY0ZIJ8J23NJtMh44LVzTrI9F1tKhAt4AMCuDtt84GtZn0Ag1zXq4MQGEL/99tuqyPuCMb6xefNmBWCna/JYzKtYfPKzl9yWEYts5kVkyvZcjEzqFxEt23NBAHC0vreJFlFE3hc+Z2P9Gz6b/B3gQ1aIE5B4XSyySLONZTPGKwBM1PS9BMA3UmRKZKRDNlFg4DbS8CsWh2yi0XwuIg2/OE9wjku0Q3YAwP4EYM4bvHZ6itueiy0lwgQtWAu6Omzzga9lfQKB4nQgQ6GMsOqME7RDQycw/nUqWm0Hi6BTp06NuD0YYx/btm1TAKbWj9rrsZpXGbdlL5lNIYCcebHItT0XI7PQpwbS9lyQs++tTRkABmav93tAEcACBBEtdDoaAzZE+2OtYXcKsGKTZ6y/HwBwfDSRmkDqlyMdsp2GXwAm76Wpdx+P4RewwoYK5zqnQzafgVgNv4xMLagfAdj0Q+caYnsuiRavmdfOe2B7LraUiBrwAIBdHdbZwc+yPoFAEzyA7zg/L7jW+uhMWLVhTQ0rVcYw2LVnQbNjxw7Jzs6W9vb2sfxZMCIG7tlEU3DYppYaCM7Ly5PPfe5zYzKvMm7LXjKbQsyZeRE5sj0XI2oajWGY7bkgFvheAGCMl0YDYECDY2iiswZSiOgBJmwmxMtYzUsATD2y7YVqopRIF2jjkM1xI0MgmuEX7z3nPsoDxlK7HGn4xePweNdzyPazGZKfAZhzFa+dzRnbc7GlRGQABADs6rDOEH6W9QkEitOBDIVyw3oprJ9dA+E/DesAiwl224EqIj6IRRLptiwOjx07JmvXrlUX6MmTJ8tTTz2lJ9VgjH3wnt52222SlZWl0IsmTZokq1ev1mj6WFv1eNFsCgFGzAvotD0XI9P+wSvp4rG6HrslA8BEBkzaPf93uokDpkSsAYuxGrXFKmPoNtbfdwuAiUAGAOwNOR2yIw2/2IAhQhyrQzYbt+azTSu/aA7ZxvBrvBFmL4v3zXzPbM8l0SKLxe8AnIgNkACAXR3W2cHPsj6BQHE+oKHQ3LD+Q1g/COtXpsUREcl58+Zp+6OioiJJSUkZan80f/582bRpk0aCghH7YPc1IyNDOjs7ZWBgYMgEi/q4WKDBi2ZTiFRI5sXC0vZcjEjH9hIAx1rz6paMCVZk1I3NLgADMJhIavNYFQCwHXkZgGOVMfwic8Fp+EXdI+dWUvXZyAF8xxJddhp+kaEQzSHb64ZfkeJ94LURibc9l0SLjQ2z2Wd7LraUiA2QAIBdHdaZwc+yPoFAcTyY19Khr/0/M6xHgbGWlhapqamRiooKheCGhgaFtUceeUQuX76s6ZLO8W454bGr//GPf1xrbpcuXSrp6ekKnjb6GLNgMqOvr0/nAXDEAg3GbMpLtbZOqHKjt+x4Zeqlec9szwXZBGAW7SziAT1nXSaRNCIELOwT1TPayADwWI2z3ARgooq2F6qJ0nsJgMcq0w6HGmCn4RcbimSKGIdsPpOYd8Vi+AVc8zeRDtmcd3iORBt+RcrPAMxGnin3sD0XW0rE8X+3rAffpcM6N/hZ1icQyIWD6gBhuTbYLSVaxsWbtLBf/vKX4hwYYr3bGp6T+mRSjp2yAcDOQVo58wBIYoEGYzblpVpbNB5nYbdl6qW9YhgWa83rRARUsvjm82/a3piUUBbrph7S5vtBdM4LAEwUPADg97bG2w820vCLKDAbSdEcssdi+EWWBVlURKUjHbKdhl98J+IFzKZzwHulp3Ms4nxhrku252JLfE55D9zMWAgA2NVhnRf8LOsTCOTiwQ2D8PXAltuNI/S7cbBgefzxx+Wll17SSFdXV5cnAPj06dM6D9xSY4EGL9baousZK9kSqbxeMgyLNeU3VrFQ57ViDOSsj+T/3MZ9/A7gY5xRbb4fBoDHGnkOADg+CgDYnecwhl9EHdlA5lwdzSGb0oOJOmRfz/ArUgaA/AzAvGe252JLfO54D9zMQAiGq8M6J/hZ1icQyHX5ZvT29noCgC9cuKDzIH0uFmjwYq0tYsFnaq1sz8XIa4Zhsab8jkVADJ8FFsjOBTWLbBbdRIEjn88AMItpm+8HC/oAgBMvPwIwYMprJuJqey5GTsMvQDaaQ3ashl/RHLJN324izJynAXTej/ei4VekiKab0hzbc7ElPge8B24e72C4Omzzga9lfQKBXJdvhlcA+MqVKzqPWNviADReq7VFpAgat03bczHymmFYrCm/0QQssgnCwpZUSqd5D9ElMgMAxes9BvcHAPyOiMaRkmp7oZooBQBsfz7jERE8zh1AXaRDNq+L7xOfY84LXFfG6pANIHPuIFLM+dtp+MV5/d3skG3OdXzmbc/Flsx51s3nCIarwzYf+FrWJxDIdflmeAWASclmHp///OdjggZjNuWlWlvklbRap4xhGItE23MZD/AZEbEhis3fOxe2RHtIbwP0MfYZ6+OZqEisDuRuvR9jnXsAwPFRAMD255MIGYds4NaUglBrHGn4RRYSZl6xOGRHGn5xDmJz1msO2ea6BNTbnostcazY7HDzOYLh6rDNB76W9QkEcl2+GV4B4I985CM6j1dffTUmaPBira2BEy9EFZ3ymmO2SUUbC/AReSHKD5g5U5uJ1pBmzkbIeCPJXgHgWN4P8xkLAHji8iMA8/nxGwAbjTUFlu+V0yEbYAZuoxl+jdUhm2g0kB1p+MW5mXOY2w7ZJjOJ12H7ONgSx41j4dbj/+IXv7C6lvLBsM0Hvpb1CQRyXb4ZXgHgT3ziEzqPV155JSZo8GKtrZegyimvOWabhSgphZH3sQjENIcNBGfPUhaaLGB4DbzH8ZiHMYYhguPV9yOa3ARgFum2F6qJkp8BmO+X7bkkWibTIp4pzDxWNIfsSMMvNuxiMfwCmCMNv8jgiXTIHutrMddLoNv2cbAljgOZQ249fgDArg/bfOBrWZ9AINfl2XH33XdLVVVVTOLiO9rwCgB/5jOf0Xl87GMfiwkavFhr6yWocgpTGS8BsHHjNMBHajP1yURHnKnNLBh5H4mSxJLa/G47VpHvx43E4tcNACaiFQDwe1t8fvwOwDbnEOmQHc3wC+MuDLwo7bgRLJsSkEjDLx7P6ZBtfCD8HAHm/WFzwa3HDwDY9WGbD3wt6xMI5Lo8OxYvXhy1j+/1xGJ2tOEVAH7ttdd0Hi+//HJM0OAVB99IsbBhXrZ7yzrltZZRBviI3ptevEakFpLWTpQjni7RXj5WAQDbkR8BmO+UXwGYDTa3a0DjLadDdqThF8cQqI/FIdtsLBrDL849bCLzXcBfgWsFYP5uNvwaTZR38NrdevwAgF0ftvnA17I+gUCuyzfDKwBMaivzeOGFF2KCBi+mGiMWDsyLhYXtuRh5oWUUqc1EIzheTqMZ/o85Cal5po9nomQA2PaxMv1Jmc9Yft9NAGYDwvZCNVHyMwATJbQ9l0Tr3QjAscoYfnGOoLaY7BnOrabMAvCNxSHbafhFCQrnKjYunQ7ZfH+47nnF8Gs0sbnHa3Hr8QMAdn3Y5gNfy/oEArku3wyvADA7sszj8uXLMUGDV9JXI0WqLvNiwWF7Lka2WkZxjIhWALiR0Mu/RBxidYKOp7yyWREAsB0FAGx/PokU5yGAzvY8bMhcAzjnOm+PNPwiVZo06UiH7FgMv/Bu4G9Gc8h22/BrNHFuY25uPX4AwK4P23zga1mfQCDX5ZvhFQCmdol5nD9/PiZo8Er6aqS4sDMvUtNsz8XItIwibc7N52FxTZoeDqcsNpwLIxZE3E49GosibouXmdV45ZXNCvN+jDUC7hYAszgMAPi9LXN+8iMAu+0C7GWZLCCithN5nGiGX0SDozlkj8Xwiyg00Wii0tEcsp2GXxMFZqLfPJdb73EAwK4P23zga1mfQCDX5ZvhFQCmfol5nDp1KiZoMNE72/ASDQKZFxdz23MxYhHBnNzomQxEUpcGxBHNd0YCeA+IAEeCHbVr/A6RAJvvSwDAwxUA8HtfAQD7G4CJwibqOSMNv6gvJgId6ZDNJngsDtnUO0c6ZDsNv8x5NLJ+mefhb916vQEAuz5s84GvZX0CgVzXe3rccccd0tLSoiouLlbwnD179tBt3J/oASQxj2PHjo0LXrwUaTViXqR/2Z6HUbx7JgNg7NCzoHSmxQFQLEhYiFwvtZnFtwEPm++LV6L1sUbEDQATjYnnAo7oCFES24v1RMnPAAyA2J5LouV2Gxwvy3QCIKpqey6jyWn4xTUrmkN2LIZfALXTIZvND/4u0vALQAfUJ2r49fbbbyd8/eSzYZsPfC3rEwjkut7TY86cOdd1jeb+RA8W/zx3X19fTNDgxUirERde4ND2PIwMAI+3ZzLvNWnUADSA5FxgkLrGAoWFxFhdmw0Ak0Zn833xCgCT9hcAcOIVALD9+SRSAQD/pmbr2J5LvERKNNcczoeRDtmcUzmvx2L4xfUsmkO20/CLa9ZoDtkBALs+bPOBr2V9AoFcVzASPIAyALirqytmcPBapNWIqCgXUNvzMAJOzaJ3rH9DhJ1oAXVdzn6ULCRYWLAzP1bTpkgxDy8AsFc2UQIAtiM/ArDJnPEjALvdB9bLAg457oCw7bnYkoFbSm+cDtmRhl9kMjlNG8fikM3fAsrBcHXY5gNfy/oEArmuYCR4sAgFgPfu3RszOHgt0mrExZNULdvzMAI0xwLALAxw6wTenanNgBFRW1LG4uHazKYHjwuY23xfDADb3kSJtSbaTQAmXdD2QjVRCgDY/nwSKc7JfgVgYI/jzjnc9lxsCQAmIjzW3x/NITua4RfXSzaGg+HqsM0Hvpb1CQRyXcFI8CCSCADv3LkzZnDgosOuvk14iSYWWVxobc/DiAu4Mb6JBEAu7FzQAR9nKhiLRQDBjSitAWBSs22/NwEAvyNq6wIAfm/LADDfQdtzSbQ4p5HNYnseNgS8cdxJ47U9F1viusxnwI3HNunQwXB12OYDX8v6BAK5rmAkeJCaBQBv27YtZnAgHddLkVYjFlmkUtmehxFgxeIH0KJ+iXom6pucRiL8H5MR7uN33JwPKWdeAWAvZBEYAB6rKVgAwPGRHwHYuOf7EYDZlCQKaHseNsR5nePOhqftudgS6wWym9x6/KAG2PVhmw98LesTCOS6gpHgQS0OALx58+aYwcFrkVYjFlmkRtmehxGLHhY/ka0mAB5SIbl/rAZW8RDtmHh+jEtsvzdeAOBYXbEDAI6P/AzAbELZnkuixaakXwEY12O/AzClSZzr3Xr8AIBdH7b5wNeyPoFArisYCR4sPgHgxx9/PGZw8Fqk1YiaIMw2bD0/MEuqG3AL1DiNO0gZx6zDZgsiA8Bsftg+Vl4wLIvVFdstAHa7T6bXFACw/fkkUlwrODfbnocNUWpkNh1tz8WWONdT7uLW4wcA7PqwzQe+lvUJBHJdwUjwYEEGAD/88MMxg4NxdbQNUZHCRRKYSORzmtRm0pgjU5sx5+D/3Gf7vUG0qQgA+B3F6oodAHB8FACw/fkkUsawyPY8bIj2QH4HYNPyzq3H/+Uvf2l7OfVeH7b5wNeyPoFArisYCR40oAeA77///pjBgcVMokFzLMJNF5Bw+3kAJhbx1EE7U5t5T6jxAzCJBptFL3W/tt8bRN9gk45ney6kxdk2UjMAPFZX7ACA4yM/AjCty/wMwGxO2p6HDdHux/gu2J6LDWFSZTaB3XqOAIBdH7b5wNeyPoFArisYCR5cOADge+65J2ZwSBRoxirmxNzi/bi0IKKNBSmzPL6zHyFRTFo0RHMSNgDslQiwAQ/StG3PxQtGarG2hXITgPlc2V6sJkp+BmDKEGzPJdEiW8hPn2+nuDaYc4ztudjQz372s6FNYLeeIwBg14dtPvC1rE8gkOsKRoLH//2//1cB+I477ogZHNwCzYkKkCDSEI/HYsFK/RapW8CagV7qn+lFSH9HWptc7zFM6xMew/Z7g6hBNj0pbc8lAOB35DdA8CMA87nxKwD7bYPHKQPAZA3ZnosN0dOX1881063nCADY9WGbD3wt6xMI5LqCYWGkpKTILbfcEjM4sKAhDdo2REUKkBjvvEhZBoRIE8bh2pnazOOSukgdVyyuzUSO+fuvfe1r1t8bZAD4f/7P/2l9Ll5wEo+1L3IAwPFRAMD255NI+S3F3yk/ftad4lzJ6//TP/1T154jAGDXh20+8LWsTyCQ6wqGhZGRkSHr16+PGRxYsGOEZRuiIkWtWSzzAlCBQfrBEjl2pjbTtoH6LaBnvPMBlr0EwCYaEQDwoGLti8xnAbkBwH6qkfQjFBgAxojO9lwSLb+1+XLKfNYpkbE9FxvivMnr5xrr1nMEAOz6sM0Hvpb1CQRyXcGwMHJycmTVqlUxgwNtLUgFtg1R45kXC1GcOYFSjJgM9ALO7FK/8cYbN0xtjkU8Ni0gbL83yBiy8Bptz8ULrbQMAI+1L7JbAOw3k6AAgO3PJ5HyMwAb40HOG7bnYkNmExj/DLeeIwBg14dtPvC1YQwd4wAAIABJREFUrE8gkOsKhoUxbdo06ezsjBkciNwRwbMNUWOZFxdgInykHgJczt68gAe3c38sqc2xiFRqosm23xtkAJj6ZdtzAYB5/23OwfRFDgA4sfIjAPO58SsAk95PloPtediQaT3HBojtudiQKQPCcd+t5wgA2PVhmw98LesTCOS6gmFhFBYWSmtra8zggHkRJka2IWq0eXHRJcr5jW98Q2uCDfAS8SUaSwSYBUki5uSFfrdGpielFwCYiHsAwIPyW5/UAIDtzyeR8jMAm3MMpoq252JDphMCfgtuPUcAwK4P23zga1mfQCDXFQwLo6SkRBYvXhwzONC/FbCzDVFOAbSk2hnQNdALWADC1L0Cxomelxf63Rrhas178vd///fW5wIAsyi2OQezOKVv841+l88O7x+RDCLptJLC2ZV0eVp9TGQBR2ZCAMDvbRkAJiXW9lwSLbIb2OSxPQ8bMmUWgKDtudhQIvpf/+pXv7K9lHqvD9t84GtZn0Ag1xUMC6O8vFwWLlwYMziQ0ktqr014IWWZyB0XVhZXztRmgIJIC67ObqU2j1VeaPdj9Ld/+7f6/vzd3/2d9bkAfLYB2KQnjgbAwC3vVWQrrGjifiJdHGt+n5o3QI/33MAyi2DagkQu4AIAfu/LzwDMZ9uvAGyc5jmX2J6LDSWi9j0AYNeHbT7wtaxPIJDrCoaFUVlZKbW1tTGDA2nEXNQSDSwsIkjfxayKCKITPjC1wmjFxryuJy+4HRsBc7w/QJntuRAV4njZnIMxqPmHf/iHoduIWJAqziYPWQ7OVlhEf4mek17Pe0lbKW77+te/rlF+Xg/H+3qgHA2WqYfmNiLM9Gi+Hiy/F+RHAMYF2M8AzCaP7XnYEOcHjjsZJLbnYkOJ2PgJANj1YZsPfC3rEwjkuoJhYdTV1UlFRUXM4ABsclFLRHSVCyjteyKBBICitQLAYFKbDZjbjvo6BRDZdjs2MgAMaNmei5cAmE0VPmMAqbP/MxsXwBrwwu+bGuA333zzugsyUqL5TPJ3wDXQ7IRlasJ57YDvjWCZFHpgmbkAy3zmmbeBZbIcgOV41yW7KT8DMK/d9lwSLTYr+fzanocNkQniZwBOxOc+AGDXh20+8LWsTyCQ6wqGhdHY2ChlZWUxgwMLcZPWFW8oAV5JSSV1jKibAQHAhEUUi38iZNH+1oC5jVrf0eQFt2MjQMwrAAzUUbNt6/mBL0DUCZt8xriNGt9oJmljBeBYBCzz+WCjxMAyMM7n/0/+5E9ihmU2Fvie8F0Alkk95HhTAw8sE+EGln/+859bWxQHAGx/PomUnwGY76DZlLU9FxviO87r55zm1nMEAOz6sM0Hvpb1CQRyXcGwMJYuXapGWLHCw+uvvz5k7BEPGAGkWfgTHXMu9EkLBbZJ2WXhfqPHcRPMxysvuB0bEenk/SHF1/ZcEg3Aph0WNeMmVd4Z6eUzdqPPswFg/h/PBRzPz+fkRr8HtPI6mAObRNFgmU2jscAy2RTAMtkJwDJGccAynw23YdmPAGxAwI8AzOeR7Arb87AhvlemLMf2XGyI8wivn01Ft54jAGDXh20+8LWsTyCQ6wqGhbFs2TJthfT/t3cewJdUZdr/kDwEBRSQPIjCyJAki0iaQXJmgCFIHnJGScKM5AGBQSQMYUAYcrB2a91yQ+265daua225lqsbqix3t1zXvGqViBL6+37Hev/fmZ6+93bf26ffvrefp+qpmf8NfU93n+5+n/OmqmICY9taOwwrSPCIEBaK0R6HNiOMCBujcFBVTy4Cuk5hXgfbUOzJaAIYY8R7LIhfznXK30As4lVlPiH24oUV5orNF0KJe22DOciCCnOdOYv45G+2beRzeIUhebsQz65xkAFXVgBXYV4sW5g3CwBcv6QUMC/53Tjsu5dYtjzOIrHMwgIec/a/jFjusgDmnuc9lqZJdEPXBXCdUSPjRO4Ntuia6jckgJPDWx90mu4DEJNTcMA+++yTrbvuupWFBUWoeKhV6aVrYoQ8yNgDh/GNcYRR3Cu0uSzrEOZ1sw25rkaKN7VFAHNMODZ1bxfBiihjjsaeUIQexmicM44YKRLAsehljufJ6yyyGPlsL7KtQWIZAcxYR22nNCwRrYwLsUxldcQycwSxzHFELBPFUFUsk5PPMafdFAYw8w+D2AoDcb17G+hNsesCmCJx3uPwoD2TxilHv05yP7G0m1S/8fbbb3ubUpMOb33QaboPQExOwQGzZs3K1l577coiw1a1LRy0FxEHFF4iZDqujsv/eY336vTWDiPMU9M71zUmwtDysbzHUqcAthB65lTcrojt4/3FA1pUGC0WwP1ErwlePmPiFcbC1r5vjAVyL7GMKGLhh+sBlhHLVTzLKWhimeNSJJYRvYhlRPAgscz71iKH7/F9xDLbQyyzfbuWPXOW62CXBTDXJJE+3uPwoAngSa3oPogserP/pJik+g0J4OTw1gedpvsAxOQUHHDwwQdnq6++emXBYYU9MOry75lRn6+oiwjE88MDMVWV5rLCvEk2Eepblgg9M8K9x0L4LeJn2O8jJvEqIJwo/mTzDGGNGMPTOGieWSguCzFFotdCnWMBWoVFYpnrg0JueEhjIYj46yeWB3mW49/Ki2Uv4zcvlhG1iFvuDZZ7XUUsWz49HmmOF+eZ7SHC2b5d920Uy3i7UxcDaiu5PrsqgC3NwvM69CSpTHaPTfUbEsDJ4a0POk33AYjJKTjgiCOOyFZaaaXK4iMOYcQQ5yGHpw2xFxushL0htoqEcgqaMLe2NW1gqlDfYdg2AYygqfIdhBSCB2M6FkyISURlmXnGfEVcsi1rg4SBbp5IxFUctpvPcR1GCCPMENux6CVUmHxaDMO8gB3Vs9x2sVyUA4xoZTwcZ443Ypnjz3ngfLDQwfHjPMU1A8qIZbxwiGXEp5dY7roA5jx4j8ODVjCyjYsyTdCeOVx3qX5DAjg5vPVBp+k+ADE5BQcce+yx/+/q+j+VPbImNBEiccgpeYyseBOO6lGIynouNiW4ywq9UTydddJW4xEg3mOxnNJBn2Mxg/HiLcwvriAmynj7Y9EbEyFE5XC2zeJNHKbfi8x3PosXM9+XN66ejOChUFTcygshgEGMMci4hhHTvTzL4ySWRy2CZWKZ44xY5rgjljneiGUWFhDLLDyVFcucpyKxTPg8c4xjMYqIsWq4XRTAnAMWMLzH4UHrTOA9Di9a2g0LWql+QwI4Obz1QafpPgAxOQUHnHjiiUEAlykahUGPoR8LEQs5pQ1LrzzLJhl7pr0FnnEYT2cqWj4W59F7LAhgFkyK3kMs4PmLxaMZ0QjNMvO1l+iNw5v5XN6ra8KKMeC9IHeN48XiCsYswresWI4XhrhuTCyzTbbNPGWMw3qWx1UsN1kFGtFKASI7pxjkzKEisRyH0vc7l8xLFv8Qy9z7ELUs+nEPZMGmSCxLAHdTADO/WGTxHocXrfMA112q35AATg5vfdBpug9ATE7BAaeeemoQwEWCEeMWIx2jnRzWWIjY3+bJagsxRhkXxqb3WMoIvaaJgc7xwfj3Hguiw44LgoGxsYARzzW8rXhMERdlejuXFb11iUu2hWFH1AOLHPE1YtW/+TeOkuhFBDWfx7PN9jgWCEXEMp57E8uIubaJZXutrFi26xQPfJtyliHHl33Ji2XugxYtUEUsc04Ry5DXEILMZxajEMscF+99Tk0EIELQexwe5HxzP/AehxeZ68x77mGpfkMCODm89UGn6T4AMTkFB5x55plBAGOMYcwjEjD4MFZiox3jHm8Hghdj1nIn7XttIaGLjIuwSO+xxEIPceM9DmgCGO+q91g4LogIvHCxeEQ0UOCIkLlBfaCrVG6uSyQikBBueIQJbY/Hzb5wTRT9HuO1/NY4ZBdhxfWGsEL8VxVWJpbJ6yafGEMTzyrHJZVYjoVyWbHMMeP6jFug8do45Cz3YiyWWSzk3sm9MRbLZc+pLYAUndNxF8vsX1cFMGH1nH/vcXiR+Wu2QqrfkABODm990Gm6D0BMTsEB5557brbBBhtkF110UXbyyScvY5AR5ofBipGaD222EEaMbW8hFRNhZ4a191iMGMFtEcDWk9FLAGPAs4iCgR8XsUJIIhrKVAj3Er2MjTHGYp1xI4Q5rnWKTfYzrpwcF4MaNr81DtlFWJkXErHM8Uohlq3QWBzKbl59W+Co07Mci+V4f9ogli39AGHbK7QesVw1WoBjmRfLdk6999nImNlH73F4kOuuywKYec75Z/E11W9IACeHtz7oNN0HICan0BB+97vfBUPrkksuCT2A8QDDd7/73UGsUWV3UGGhuH+qt6iLiUfNHrbeYzFi2GLUeo8D4n3k+LCw0dRvWi9ohFvsCUO8IdCKFljy9BC9bIsFHrzReFxt3AhPRCTHMmU4clly7Lhe4568iGXryVtH5eQ4v3WQWOZ8cH+IK15z3ln0wPPd7xwN41keF7Fs1x7nZ9BnGQfjJeydOYiIYNERsYzgtTz0smKZz8ZimW3lowVSiWVyoRkHv+0txjzIcec8eY/Di0RF2KJ0qt945513vM2qSYe3Pug03QcgJqfQADDc11prrSnRy//XX3/9bNGiRZXyZjGKeajhxfEWdTHbGJqNAYQA8B4HNCOceZDydxBBeC0RUrHwQlyxSIFhP2hhwEv0ItIQf3GRKwQEYpBxt0H0DkPGjehDxCJmEctcx+wXYplzVbYnL+fU2kYhshE3zHMWB+LP4PUbteL1pIhlu/a4Luo0/k0sI2QRtAjbIrFctcI532Ub+Tz0qmK56wKYY8mx9x6HF1nw4fxjX6T6DQng5PDWB52m+wDE5BQaAA+LAw44ILvtttuCl+jqq68OQriqILKHWtuKYLUxNJsQOMSA9zigVaJNIYDxQuL5w+AzAcW//M3r+aiCooWBQaKX90yM1CWk+F0WcjDQY48aIaaIdYSFt3j1EMucC8Qyi0l4gBHLzBsWBxDLZT2QVhAMjzBi2Xoscw/huMc9eVPtT5Nimf0oEsuWf1+3AK5ChGuRWMYrbIsYVcQykUTWDqxILFuFcz5PBIC3GPMgUVVEkHiPw4u2WM58SPUbEsDJ4a0POk33AYjJOdHgIXDHHXdk+++/f7bppptmq6yySsi9Pfroo4PR4YXrr78+CGCM0ipix8KaMIy9RV3MNoZmIxYQgt7jgBghlodY1/YQiXgCY8HDPmPo92tXZAsDw7YrGoUIFeYuhnveQ00UAYLMW4S2kZwLhCuiJ3++ufbwniOq+D9iGdHDeSYHOA4j70UWRBDLiAZC5rkvMb+YS4hlvKjMC+ZDE2KZ36lDLDNuFg7YR0TiILHchpxlfp/9RSyzCGLnlXsH55XnFotEZduBcW5jsWy9s+N2YOy7t2Crmyz8kFrgPQ4v2jM5ZcszCeDk8NYHnab7AMTknGhsvPHGQWiSczt79uxszpw52cyZM8NrK6ywQnbvvfe6jGv+/PlhDBglVYSPFbbAKPIWdTFttRlD3HssRrxejMl7HBAjhLFggA7zfYx2PHaIGzxFsXHLHGI+YMgO2g6GNQY0CwMIG8svTSl6+U3mrbUlsbEjtjDS+G1vgdlGci4QoJyvWPQiUFlEYE6U3RYiL85tjT2QsagqI5bNA8n5Y+5RoAyxjKji+kd0Mpea6rFs14eRa43xxAXAEIsIvjo9y20Sy3HEgIllPMt2vsouguTPayyWiWKxdmDe4q4MLQffexxetKgs5kaq35AATg5vfdBpug9ATM6JBqL32WefDQWoYjz88MNBgK644orhQdE0br311vD7GJ5VhJC1NsAo8RZ1MS00u025yQgFxjSo0FMTNAGMUVn2O4wbscJ34rY/GPOIFsLgB7UrgnlPry0M9Aqr7JeDWDYPl88yR/FCxnmtbJ+5gkDyFphtJOcqf9z4l3PGtV9F9I4iLpkvnHOrmhzntlYN17Xc1rwHErGMqKpDLNtxixcLEHRW9drC9+26ajoM20Ms8/scBzzg/F0kluPweuZc2UWQfMRAfhHEzitjIBfZQwASVcIYvYWoF60wJVE1qX5DAjg5vPVBp+k+ADE5O4sDDzwwiFC8sU1j4cKF4bfxUlQRUtbcHs+Qt6iLyXjaFpptAriMSExNjM4yApixYrDnKyATykdYKoJkGNEbE+MUwxcDKW4FUya3FDHGuPLtfdgewpbtxVWI+TyfY34gFrwFZhtpHnIL2bfjxt+8zvveY+wnlhE6+X68VeeVLezEVZPjRZg4XNeEJfOcRSCuc4sssMUCuw8Nsz91h2F7iWUTwNxLqn4X0WpVzokSKRLLZcPr41z0fHh9SrHM+FjU8xaiXrTWhNzzU/2GBHByeOuDTtN9AGJydhZWiIqevE2D0Gt+G8OgipBCHPFQQ2x4i7qYlpvcptBsDHDGZGG9nsSQZCxFOd+MDwMzXwwK441QRgzQJtsVsT2+RyhrHb1w80WYmswrbSs5n1wredGLsOBaarPoHZYmljnvCB/2EyHEohDXKt7Esv1483OPCAnmJnNrmIiFYfenzWLZimBx3aUUWnmxHFc5t8JtiFHuBWWrnMf3jFgs2z2DfRsklvFms6DiLUS9yPHnmDLPJIDHFt76oNN0H4CYnJ3FscceG0TojTfe2PhvP/DAA+G3q/apxQjgoYaB4S3qYlpoNt4a77EYLQeuDQIYo828MfyNEEAA5PNiMRQRiWVaY3m0K4IYunjm8gW4+JvQbDx3eS/RIMO3qLItnsRe3r9xpIne/DnH4ykP+bKMF2EQVCwEMb/i48acGjSv8hELzE+8mOTJci4IBbZ+vG0Vy7ForiKW+Y7dcxhDG3KWEa2ML98/O98SbFixHC+w8R73lDJieRLJPLfnX6rfEJLDWx90mu4DEJOzk8D4WXXVVacqMTeNRx55JPz2a6+9VklIIQZ4qGHAeYu6mBaa3abcZIxdWwH3HosJYLxcVoTKDDleQ1BiiLdV9BLCnS8sZDmWZfrN5oswjZJXiqDBu9NP0HAM2iCWOS75MF2I0Jfo7U/mCuc2zn9njjAPmY/xMTZBhfBBUFnEAsKoasQCcxwhFof3c39jbvG7qefWqGKZMTJm7ivsF/sxDjnLvcQy97b43JpY5tyW7Z/N+3H/bL6fbwlm0SiTIpZZNGLfOd8SwGMLb33QaboPQEzOzuHNN9/MPvaxjwUBesIJJ7iM4Yknngi//+KLL1YSUogHHmp4x7xFXUyMfMbVptxka3/SryVQaiLGOFext9RCXTG+zOhqm+jFGEaAYCTGVafx1CI6rdp3KgEQh8oypxA9w4RglzV66xy/XQ/5Vk8IEn7b2s6IyxMhy/USzzlEKcY883EU4cl386G6vQRVlbmFWOb7bAfhyXatujq/14RY5neY0/Gcszxy5nkvsTzIqzzOYpnFNBbLhhHLzLn8uWWucG7j/tltFsukFrA/jFMCeGzhrQ86TfcBiMnZahCmvPXWW1ciBno/nHfeeUF8brnllsHQ9sDTTz8dxkCF6iqCCsOKhxqCwFtgxmxjbjKGC2MqIzLrIoYiwg2DCS9lPmcREVS2XVE/0ct7Vtm2LmMao5bQa7xehA7a2DEkOZZEH6RsbTMM68o9LGrtU6VasV0DeLPxjMeilzGp6nVvcj1wjOLiacw5Fjw4rx6efH7TKibHRaDiuTVsqG68EBMLqqoVvu16JYoiLkbFnGPRKJ9HPqpnedzEsi1QFIllxtWrzoFFDZRdCInFMnMjXgjxFMvsC2NkXyWAxxbe+qDTdB+AmJytxs477xyEYhXy8OqFBQsWhM9ssMEGIQzTC88//3wYx1NPPVVJYPFA5aHGw9pbYMZsY26yGQBmgKQUvYRHYojimYxFFYII49lCoPm7n+jtVbk5VY9ejFPmFGOPQ00xqBGB7FfbRO+w+8nxwyPfrw9umRBsPsNnCWO2Ksexocx7LFCpv3Fv9mtbxL1knOaciWXmVtyLN18xuYxYtvZCccXkfNQCZH7FXnK+w+e419WxT5Mglq0A3ygCz8RyXREp+RD7fNSALYTUIZZtAThV3+Z8a0khCbz1QafpPgAxOTsDKzz17ne/Oxi+nnjllVfCWB577LFKYouHMA81HpzeAjNmG3OTLQQML07d28aAY58xgjBqYuGI4YGhFLcrwvArEsBeohdDneMTjx0BjBDGwG5D/qwX49Y++WrFeIcQHrGXt2qYbFEopfc+N0H2s+62RePGooUYE8ssxFTpxWuCmc9zDK0Xb9NV1r3FsgnlvFjm3oY3vCmPK6KVMfW6d8Riucz9o1e7Oa6VOMS+l1i2FCCOkQTw2MJbH3Sa7gMQk7MTeOaZZ7IVVlghmzZtWjBGvYEBiAB+6KGHKgkvHqw81BDw3gIzpuUm41XzHosRMceYyhSXKkMMMgx4DNXYU4hBw28hKnu1K8KI47OE13qIXrbFOcr3F2bsGFYYy10WvWWOHQZl3KLHKnZz3vtVtC2Td2iePwx2DGUTM2VDsNtKxstCEddMbPRb5etJbPdUF7kHIHYQQHGrLKuWDstGLQwK8ef6b2J+NSWW+Zt9Zn/LiGUPMib2qUgsW1uwKmI5XxjQUnC4d1nxtjr3WwK4EXjrg07TfQBick48MBBWWmmlbJVVVgkPlDaA1WkE8Oc///lKIoxCMDzUEFzeAjMmIoBxtak4lwlgjtmw28BAIVQeURIbIhgXCB0Mx0E9ek08W34ex4ox4f3Li966jU0MK4RbbCTjwWTsoxYVmmTGCwbxseO8M8erhprmw2TN8zdsCDbnkO8QUcA2WHhim4y5ibY+g/aVBQEM+Xh/WAxgn5UP3f/YVcnrjecr9yquaRYcuGcxT4epsm7zq1dLsqYWY4YRy3hGmXd27BCEdXuWvcUy5wCxzDnJ99AuI5YthcPEMvePuIp+WbEsAdwIvPVBp+k+ADE5Jxp4YVZfffUggGk51BbwAEIA33PPPZUEGQ8nHmI8+LwFZsw2FueyNhBleurGRJTiyYs9L5DwNYyOMoI6X8QKwZTPEePvON+vDq8fv23FmGJvpeWlIo68jfy20kLDCWuPxYcdu7j1TmrD38Io+xm78fntFYI9KOewzkrFZdsWicuT852vfl13Xm/R/DLPYzy/LK990PyKxZQtxiCWWYxBLLMY00T/buYv9+u4iBpzkLloYm7UHsvjJJYZD/vEeeRYxIshdn7L3D+Kzm8slln8FZLDWx90mu4DEJNzovGe97wnCM3p06dnn/zkJwv56KOPNj4uHkKM684776wkzjCGeDBhpHsLzJhtLM6FAVRWAGMoYbhZ70wTEJwnHvhlCmkNqtyMsYkhghFhxXHK5vvFIW75fDBEEmMkDzAW2XjchvFWdokYsHmvkQk35nLbFwxswSbfA7dq65f8Ygz3F8sn7Rcim7Jt0aQTMYU4iQuBWfXrtuThx9WS4wJQltNadjGmKEx3lMgFPsN3EGV2z+NftssiVr9tlPUsj7tYtufBILHcrz97v8UQzqWQHN76oNN0H4CYnBONMlWjEcFNA+OB37711lsreyd5+GDgegvMmG0szsVYGBNjK3ofYYxYwEMWCwG8ZRh6ZfoH19Wj10IYi7wyZmiWqTRqRjTCx7zK+XY+qT0ybWdc+TouAoYhP6mh4XFbn3yl4qrFlzCG+Vwcbsm8tMUi5phnCHabaTnRsXBjcYJrlQWMccvxjplfjIlbC1UpAMXxKCoAxdyCzNf4umW7/FbVNlJlz1edYpnjkxfLkEX4z33uc9n8+fOzK664Ijv77LOzOXPmZAcddFD20Y9+NJs5c2a26aabhgKel112WSkBzLHjWNfpWY4LuHEfEZLDWx90mu4DEJNTcAACFgF80003VRJ1iCoe+hgB3gIzLyYZF4aK91iMGF+MCYPMjBf+j+ch7nOLkUBoGJ4Iy8VtQvRWJb+JoYfHKPbosS+8xj5U9SoXVRnNh8d6G9Z1EDHGQki+3ZMVAZtE0Tssi/JJWRhgjpWtTtxPyBRVsp3kYz9sXu8k0/p3x8Xj4siFsn14LeIgDvOP51ic0zrqHLPihfnXuS7uvvvu7DOf+Ux26aWXZmeccUZ2zDHHZLNmzcp22223bJtttsk22mijbM011wzPfAsLj0l9krJtHk855ZTwHBrkWWZcLIam8jArB7gReOuDTtN9AGJyCg7gIc3D7Lrrrqsk6nq10/GmFedqU3VqQvUYE8YQntBY+GAYYCzhqYjbFQ0renkPo65u0YtxhHEYi17+RVBgPPO7vb7br51PFa9yXKE4X0EWgdREnt8wNNHLnIzPveUHclzaNuY2kXk/qG0RtBDZvNevipApCsFmO0239KmTTeb1ThotNYF7tHmMmXvMD0Qy12+VSusvvvhi6ASRb0vG9q+55pogXM8999zs5JNPzo488shs//33z3bZZZfsQx/6ULbBBhuEOiI8r2+44YblxnrttdeWFq/Q+lzHnuX3vve9pb9/2GGHDQzDZu5ZUb0yYnkY/v73v/c2o7oAb33QaboPQExOwQHk2fAwu/rqqyuJuridjrfAjElYFONqQ3VqjhFGM4ZObARh/CDeCN8qU7nZo12RGc6I9jgf2UKz8cbV7THCKOJ4xOGx/P4w4bF5j1++6FLqvrfmbWPsiI343COE1e6pP1O1LSoKwbY5ZvnwzJuyIdj9qhR7LsiMQ15vm2mLBhahQ+FKzjfnmnOb/zyfQcCef/75wTOKONx7772z7bbbLtt8882zddddN1t55ZXDs3bVVVcNcwyPsYnlF154oZJ4Pf3005fr4X377bdX2gYLIPn9MI/xscceG37jkksuCR7lu+66K3v44YezZ599duo4cN30CsPm2RZfu9y3U+UsSwA3Am990Gm6D0BMTsEBeM94GF5++eWVxB0PKR5seEm8hWZMK87lVZ2ahz8hzBjE+RwzvOUYLG0WvRw/FkXiSqaIXs4z+9WWUOS8VzlfFMezZgRZAAAgAElEQVTy/Ib1Kg8jYvgMn0dsx6HtGLqIIwmPwcevTW2LGM+whXmKFmTy/VHZpzrDYyc5r3cUst/cJ7hHcG3m3+f4swB8zjnnZEcddVT2sY99LNt2221DwUq8ruS70r3BhCNhxvltIHyriE9bwLEFGeaYCeQyRKTm59iNN94YQp3xGh999NHZaaedll188cXhdbo8LFmyJMwHFjCZx3UvYFoV7LiWBXPerl0TynUW+OK4kbfM9SQkhbc+6DTdByAmp+AADCMeqBdddFFlsccDjoept+iNacW5mqxOzcMd44pjka9+zCq7VYHGOG2j6MX4RjzGhgvCEEMaLwO/6W3EDssir3JR0aVBfUmL8kjNq8z2+Dv29PJZhBzeZone/pyEtkW9qhTnCy+VCcHmOPB5QrcJj+UegrDgXs0CQRyCPel5vewn1xDXGAtULETkP4MAoljT8ccfP1WsCQFrxZpWWGGFKeH4/ve/f5nvcvyIyKgiXhGU+THg/a2yjaL9OOGEE7ITTzwxmzdvXnbVVVdln/3sZ7NFixYF4frKK6+Ea4JnDPcV7jssSCJkrYd31QJyLNIxT+LWd3G1debZoGeNLVpx/7O5zbODeVs2yqVXga9+Ypkxc5ysuwbeaiEpvPVBp+k+ADE5BQdgXPAA4WFSVfjxwOOh6y1682KUhzAP5JS/g6cUowwvUJzzhUGBUYLhbp/lc7yHYdFP9LLNXqK3TqPSPJUY1nFeIEYRhpSN09v4bZrmVa5DxAzyKne9OnFX2xbFCzLce1lgQsywmMI9C4GTD4/tN8/iz3D9EvLMcWWeWaV1L88v9zbGwTXEfsH8ZxD2FGsi5Bav5u67757NmDFjmWJNMRG7+W2cdNJJpYXnGmusEb7DceE+zfx7/vnnK4lXqh/nx0AI89y5c4Mn+NOf/nToqvDAAw9kX/ziF0P4NIuh3Ee4B5Cmk3p+s30rIFcUvcA8KbPwVxTqz/2M+cr/40Ur9jFVFWzIPeORRx7J9txzz6lzsfXWW4fwbJ6XQlJ464NO030AYnIKDuBhzIPkrLPOqiwCWenlQeotemPy0OdhnKI6NcYExlyc02uFoDDkzDOTJwYun7VCV7aaXeTpTVW5Oc5JjcNzMYBYrcdQ7WqIZBUDDHGB4RgbhxiGGLfmiSlrXMZeZascG+cqx/l93vteB5nb7FscXm95qfKUL08LwbZ2L4iLvOgwITxsCDZeRCIj+I04BJuFIOYgn2M+c68vyn29+eabQ9jwfvvtl+28887LFWuKibDNf59zX0V80qInv43zzjuv9PdXW221ZQr5cf1y/8PzeuGFF4ZikHfccUf24IMPZkuXLg37zfXNtU30CPfoSZuncTqJVVvnPodYZr5VCfXneuazHGOEdq+8+LLPGo415+eCCy6Y8vaSQ82iB/eRt99+29uE6gq89UGn6T4AMTkFB/Aw4qFCvlBVQWjGv7fojVlndWpWsvEGYgTGogejCI8gD3WO36DtmADm8022K4r7zMZGs4XnYvhK9Panid44PJx5j1hFlJTpq5z3Kud7kpapThyHLPYquNRGrzLzmjoDcTEmC6+3KrTeY2wzy+b12jzjekfYmsh78sknQ/7n/fffv1zv2/vuuy94XCnUtOWWW2YbbrhhCBnulYuK9zW/KHPIIYeUFp94dfP7x/yt4r1duHDhctvAgxsXa8JLyGvc51hY4nqJr1/IQoBVEPc+x20n9xW8x/HCKceTexALv9YnnuPM/YnPlRXLPFdNLD/00EPZlVdeGc7hE088EVozsqiS9/YSPfHOO+94m05dg7c+6DTdByAmp+AADGYeLqyoVhWIPMAw4L1Fb8xRq1MjehGGPNzjnE72Fc8JXpGqPXoxHizEM5/bhwFY5IEZlnyf7WGQ8Hs2fkSWCjGVIwsTnLPY02+iN5WnPF+dGM8cQmYYr3K+HyleZQxV8yqnbuPDtge1LfI+x22kFWviXHGfQAQsWLAgu+KKK0IobT6vl3BbCjYhYLfYYotQaXjFFVcsFI+EjdrvWO9bzksV7yuFEuO5hpg+4IADBn6PHNy111479KEtutbY7vz584NQf+yxx7KXXnop3HuZP1yHXA9Vw2o5Riw8xsIXYYZYa7qY2jiS+xH3Os6Becu593A/KpuXz3Web01W1P7OFmV6LaYwf9ZZZ51shx12yA488MCwWM8YhEbhrQ86TfcBiMkpOIAm8jxkjjvuuMpikRV2RIK36M0LWB6mVapTYyzhjUKUxgVEEBJ46jAERunRi+jAU573wPTK67MiOHFxkn69bjGc8Ubmx8/v4b1Wy53B5JwhOOPwXM6V5US3yVPZz6tcpeeteZWL2vgwn6p4lVO1LRoXcv3HxZq49hByCDrOQ/7znB9E6Yc//OFsk002Wa5YU54c0/w2KPZUVrzyO/nvszgy6Hvvete7QugpBaUoyBQXXeLcUqiJAkSEISPU6U9LOx4+i8eYMOJXX311GW8f32UbbIuFHuYaC4CjRjAwB7keOP4m2jhu7KcW/sqR+wrPmzhiiHPGglaqeyDPSOYK1as322yz7IMf/GC2xx57BLHL3KKiNXOdKIVp06aFeck4hUbhrQ86TfcBiMkpOIBQIh4o5HFVFZs8JFlh9xa9efLQRgj0+wzGFt4oQq/icC0EAcYZxmzZdkVFojcuYsV2YuOB75kwzhfBqVrJE8aFcPgeBiCGJV6eNgm3ttH6HOdFL3MCjwXnyXuMo9C8yoiLXl5l8vWqepVZaLFcZQQzCzVtaFs0LPPFmthXihotXrw4tLxhoSH/nSOOOCJ4NKkqTGhuPxF58MEHL/d9qvpW8b7y+fw2qHjc7zuEMr/3ve8NwoHP5r/P/Scu1sS541pg0Y25UqVYU74tGQt2RaGxgxYAe0Uw5Ht4xx5hvIEs9MURLyzqsJAz7tdwE+Tccb/jeMfPEY47z6kUv8m8YsGOvGu8u5bbSy42575fbi/jVQh04/DWB52m+wDE5BScQNjcoYceWllo4uVArHkL3jyt12H+dTynGGaI49g7xj7wsMd4a1OP3rxRiRFo3qVBFWLzuVZWmCTfgxSDEgOyLf19U5PzRogpBnnsdee4jnvLpzrmWhyuWORVHjTvEDhxxVi8ynj6zKtch6cvZlGxpmeffTbkE955553B+5j/zjPPPBO8TL2KNeWJ4M9vA49qWfG61157LXesX3755b7fYVzrr79+GCd5kFzD+TGwb3GxJvaf48Dx4Li01ePJNYaIRYAz17gemWscZ+YaCyhl5hrvx/dxK1jFQoa18uE4aBGwmDyveO7FCwc8N1P2jOY3iYqIoxconEZuN/cGCdvWwlsfdJruAxCTU3AClTEJN6oqNFnRx9j1Frx5xu2ZeOAiHOPKn+bpwEPBQ7fMNr169CJMEaqIiXyPYYQFhmS+Wmy+imc+16qfeInb9+RDYusWL02RMWNkYxzHohfPZZdFbxUWtS1ClFlf0ri9ShmvMqQ9zIsvvhgEKfmuiDkKMxFCS0EjCuIw5/Jj2X777YNnc5VVVhkoPvEo5b+PAV7F+4pHKr8NQjR7fZ72PXiG8RDvtttu2TnnnLNcv96nnnoqFG6iijKFqrjmEG54opmv3ue7DcxHMHAfYkEmnoN2LVdZBLTqxPHCTFuLyNVNnk/c8+KidCw2MPdSRWxwTLlHXHTRRSFPnWuEa5e+x4O8vUJr4K0POk33AYjJKThhrbXWCm0sqgpNDAoEk7fgLRLAiPM4tBXxy0MfMdyrXVFbRC+/i2GW91RjJOO5HSUsLe5BirBme3iNqobEYjQhwhkjRikeHLyGeF4w9L09L5wbxhMbeiZ62e+ueLxHYa+2RYSl8jqLCvyfCApCdJcsWRKqDSPqrr766iBu80Vwrr322lAQqVexpjwff/zxZfqQIl7wjJYVrxTWye8XublFnyUHl1xc8l3x8JKj+4lPfCIsBuW3wXGwYk28z3XENZVfTLEieHEVeb7D9cKigvc5HgcyhzhecV4qczLOLedeY31ve7XyKVOduF8Idj5iZpzEMmMm9cHu7VZJnGOVaj+Y+1y/REDE3l4iMzhP8vaOFbz1QafpPgAxOQUnsCq79957VxaaGAkYJd6CF2ME0YWhElf9RPAg0Ah75mFcVfRioPYSvXUbC2yXceK5jj3VGG4IjabzKTEoY/HCGDi+hCliGHKcy+Qpx/1Hi/rc1lmR2FruxMfQqg+T0yjR+5upKudFxZruvffe7MYbbwweS2oC4KG1yACEJwJgULGmmFQpzv8+fVyreF+fe+65qYUZEy8I1PznKNbEQh6tfD7wgQ9kO+64Y7in4XVi7jKHbb6xHwh25iVzEiHF/aOuBRuOMQIsXnyxfscqxlSO3BM4hnHUBsKUxbqyVYj7bdtqMBSFYJctIsf7XD9WsDBeCGS73Dv5Ha+FQDuGcboHiwAsyPCMS/Gbvby9c+bMCdebvL1jC2990Gm6D0BMTsEJ5MIR0ldVeOIBxCjxEr2sxrOqHfcntKJQvFalXVEvT2+qHr3Q8lHj8Gz+RcBhRI1DKCQGD/uBgMCbgACNW11UqUgce/niKrEINozeojZR5i1HlMfHkL95fZKqDzMf8LBbsSYWF+h3St9T+mMiXi+99NLsjDPOCDmm+e9fddVVlUN/822LrAprGc6dO3e5MVDtNf85DGRCmhGuO+20U/bxj388O/zww7OTTz45CPX4+1yHFs4fzxeEbJX8UZtv+ZDYYasSl+3XK/Ymx5p7OufS0jU4hizUpPRU9htP3JqMa4HFO0S4FSwsuxCYv78V9fHOV/cflmyL+68tGDEf+U32IbW3l7Zcdl2Tv37HHXfI2zsZ8NYHnab7AMTkFJxAGw4KrVQVoYgbHv5NiV6r1spKe1y4gzGweo844DP83a8/8aDKzSlFr1UezhdhmkTBVmRMxhWJERyWO1o2RNHaRPHZvOGJMYoHBoO1bV425lS/Yk3XX3998JrQ4/LUU09d7vuIsiri9ZprrlluG+TVVtkG5yi/DTys8Wco1sQCGqGNu+yyS2hlgveY/SCnN/99rtF8saZU8y3Oiy+ab7FXuWy4v/Xvtr7KXLOIoXgucu/h/Um9lusmcwAxGC9kci2P0zG0hcCiEOwq882eZ+y/Rc1wrVgIdq/FQBaEWTSNe5fze3wv1THk99m/iy++OFtvvfWW8fby2/L2ThS89UGn6T4AMTkFJ0yfPj00ma8qSBFxPNBTi14MTXJU49xUjFIevhgE+crNiON8f2JP0UsoNcZ3nEtp+agKzV2enC+OGd4gaxPFuWa+lSmuFOfyMQ+sdY8JFwtPLJunzHg4T3hV7BzSNuYLX/hCdttttwWxSbgvHks8l0WVhz/5yU+WFp4YkfnvMzeriNei8GMqrcafofgdhuvmm28eQoYPOOCA7Nhjjw0eZDzJCMf8Nlh8mrRiTZzfXiGxzB2LdBnkVbaQWPMqF/W6LYpi6CI55gg6RF4cJs51joj0Hl8T862o4rpFzTCPBkXNMB8Ryxy3OPrFCjxy/6wzxcTIfZOidbG3d6uttgrF64gEkrd3IuGtDzpN9wGIySk4Ae8NRV+qilNWtfFk1S16EaOsoGMMxJWLWVVmNRxDtV+7IutP7Cl6WaVHKMQ5yZZLqcrD5Q1FjhXzIDYGmXcYjZzDotY9cTsVhAsVdxctWhQMtBtuuCG74oorsvPOOy94KY877rjssMMOy2bNmhWKtdAvNfa4YERyzqqIT8L+8vuCl6TKNoo8o9ayJy7WtO2224aWIowbz8vZZ58d9i8OgUZQsE/k+hIuTdVljgvzc9R8yq6Q+w3h/XHkBtczYoMQXSu0NIpXuS25o6mI8GffEHp2jCxHX2HixccrLloYLwYy7wZV9c+HYONhj9uTVQnB5nUWdGJvL32mjz/++LBdeXsnHt76oNN0H4CYnIITMKLJ16kqVFm9R5jUIXox+PC82DbtwY2RiKHOA7qsx5jVc8hqdFzIyopYYVTUbWxhIDBGDNm4TQeGB95rQj8legfTRK+1fXrhhRdCcSYELCG1Dz/8cHbPPfdk8+fPD0IPwYcRRrVeqvZyvPPbPOKII0oLT4Rl3nikTU0V8Uql4/wYCHHmPaofUxxmiy22CO18KNRED+6TTjopiHKqJ1NFuUgAY6yWLdZU1LYI0YsRyzbkhRzMUfJ6i7zKcRG5sl7lfPuefG78OHiVEVaMOZ6LFEQivztVMaZJo+VH8yyxuYgAZjHBrmeebTyDrBVeHPJfpT0ZXmVSGWjhdfDBB4eoFjy8dn/bbLPNQr0BFjPk7e0MvPVBp+k+ADE5BScQ/ohBXlW0WuGhYUUvK9sYQbFXhe2xSs3rGPFlRW9cxCo2tMzbwoo5ngbCWOPetqP0fzSPBt61OH8NIwNDF+O5614N63saF2siF9WKNRFyS+gtxY/wwsZeDeYFrXSqiE9yavNjIKe27PdXXXXVqaI3iAzmIUaneTze8573hB6vFGzabrvtQvE4jEW8yPS1PP3000Oosc05qw5LLh/iBTGEwVpXwZuYvdoW8fsYz20WSW1hvl9v6rzefsKlSvsey423+1xRReImW5PxO/wuYzGRzz4wLsaiuViOzA3uQfEzjXNMNMKwC6qcG4ucYWGWOZIvXMiiOCkSg1I16HUtdALe+qDTdB+AmJyCE3bddddQCKuqgMW44YHcLxw5Tww9HrZxsQ4rAmVhrcOI3pgYXhiQCJeylTpjoYwRgDHAODE0LEQMYwTjAa8O24/7UrJ9voNwmhTRy74gSJcuXRq8r4T2XnfdddmFF14YwocpdkT/aAqoEUGAVye/DSr6lhWfG2+8cTj+GHzmAWVxoYoApqBUfgyMt1+xJopP4aHlu+xnkXGe98jGHj481ubhQ+hWbROV7zlqBZbKtImy1k9xyx0Ltce4nZS5mJrj0K+315yLW5OV9Sqzn8wZ7pEszHDN1eFV5j7JvTH2NHIPzlcTF3uT485iCAsgdi4tP5pzk+p3eZ7Syzu+Z2+99dbZpz/96TAGUigeeOCBkEZC5A2LfkTXCJ2Atz7oNN0HICan4ARyCBEHVQUwQpEHI8ZSr88gjjHYEDLxKjZGOg94jC4evKOK3rhHby+jP175zueMVhEtsXCPe4kiOOpsZzEqOd4Ua8JoufXWW4MhExdrwtDB+7/lllsGT2z+++xfFfGJlze/DX6n7PfXX3/95b6Pob/mmmtmG220UTZjxoxs9913z2bPnr1MsSbC8e6+++5s8eLFwUgsMig9jVlrExV7W+KCN8O07WG+MvfyrZ+4niQ0ynFS+/UWeZWtIvGwXuV8n1vmsnmVLfIgrnfA9vnNpvuXjzM5jhwzFl7sOHKuUl7TzBWezdxHaUVmkS7cXxnHW2+95W2eCO2Atz7oNN0HICan4IR99tkn5CVWFcAY4jyk8/12MSwxvPCIxl5SjEs8DojPfqK5l+iN83nzordOY5VtxTnJcVguRqFV3hzkUbYqxPlCNxiPcRhs0dj5HKvx5L5+9rOfDT1czz333BBme8ghh4QKnITgUsF3nXXWCQZqfhtU9i4rPokCyH+fEOQqApgQ5/w2GDOeXXLIKLSG99X6vJ511lnBm0COLz0ki6ond4Vxm6iiUFjORZVKxHye78Uh/3Ekw7iKu1Gpfr3Lknsn99V+kQxl5p2Rz3LPzHuVe/Xx7jo5HjwP4lBxni+I0pQF6nj2UNuAZ7/dv1kIZaFUub1CAbz1QafpPgAxOQUnkHu59tprVxbAiFke2FZNGQMy3xMTgwjPAUZnmVBpq9zcy9ObsnIz28QYYR9i7wieN4xCxENswPF/jJR8LhX7e8stt2SXXHJJaH9zzDHHhCJNFDz6yEc+EjyZFBJhxX3atGnBCLEwWBPKiMIq4pOFhvz+VAk/JtQt/33GUVSsad68eVPFmu6///5gSCFerW8sxxERx77ECwV4LBFjbQkpbTuZXwgTRGx8HJkr1keX0FK8b/xtIf8c51EXaJrOGU19HJvM651EmleZezyLBfH9kbmGx5eFl0GViYu8ytwzJ3He9SPPMq63eIGYa5drOtW+9/P2Mo4333zT2xQR2gtvfdBpug9ATE7BCVR6JEdyWA8wBnRsEGEM4QGg8E4V0dt0uyILE8SoY19sH/C6kjcKCRmmsBEilmJNeEop/EEhpDXWWCMYEXg68tvGM1tWfFJtMx8Ge9NNN1USwHiL84bjOeecE4pLIbDJ1TrllFOyCy64IPStpX8tfWyffvrpqfDZUY0rPD0YtLHIQIyp3U41Wtui2Djmmqp6HPMh/8P2t7WcUQx0FoesTZTlKVuxOu/jluc45PWOA7mHI1Dj4mrMTY4j9+j85/NeZebKMPnx+Vxl5h33WhZ9xtGrbIXB4t7HXH+9jmNd5PlJK7h9991X3l5hWHjrg07TfQBicgpOQByttNJKpUQvRiXGkFWAjr1SPMjxtJQNbR5W9FqIMoZQkfFDpWEr1kQF4COPPDI8/PG+UqyJXFOq/WII0D/V9gFBgMFMPmkV8UmoaX4MhCeX/T55rbZfJsoxEPG80toH4U3IMO1+2B9Ch+nHSE7vggULwngpVNVLsFhhJYwvK6xUx2KCtebAQxkbtHjMmQspC7ZMGj3bFsXzjkgNimoxFqsKSzg1wjFuT9YrT9l6jbKghMe16ZY9k5rX2zRtQStuu8O//M3rdRxHy4+3eWe5ysw7C/tnPpXxKjM/e3mVuX48vcpc24h3u0da72PGlmo+sl3u+5dddln2vve9LzxneMazkCtvrzAEvPVBp+k+ADE5BScQAsUDspe3lgc4q/gYtrHoxUDnXwyiFKKX4kZUmiSUl3zW6dOnZ+utt14I2zLxyAp2/uFPq5qy4pNqwHgV4hX4qn1fMb7yY8D7Smh5r2JN9Lfl+GEIYahVNW7y+aJ5w7GMYBnk2SsSyhaWi7ix828eyqIwcbE3x61tkc27uE0UAheRHvcarVpcqajiepVCcsrrrY9FobmcJ+5RnqHiPJt4DnFd5L3KZSv95+95vbzK/Nao1x5zjuuDZ2YcfZC6MBjXDYUPY28vz01Scrhvy9srDAlvfdBpug9ATE7BCSeeeGJ4UMYtiBBXPKxj4xyjEsMBbyKGEiKI1/nssKKX9zA4ioxUBOQg8clY8t8jv7aseD3wwAOX+z4CkpxdPK60e7jiiiuy+fPnTxVrevnll4Pgw+DGeMLo8DZci5gXyiZY4sJKZT17GMQw/iwGpxU14xx67+84sCtti7j245Y9wwgW7jdxmyhCt+M2USz85GsOKK93uHPFsYzFGotbqQsxpWDeqxxHM8T3vKpe5XiRpp9XmXtt3AaKOczvcv9N7e29/PLLl/H2Hn300eE8ytsr1ABvfdBpug9ATE7BCYTV8tDkYfnQQw8tkzOHoYABgIGUb1eE54fPYGzU2a7IaJ7pfkSAxd/hd9kfhC3Vko877rhQiIoqyvfcc0/24osvBoMaYxpjRmG6fzCgELCxZw+jEcMNoT9IIMdC2Vr15L0reG7amiuamuwzgo3rKPZQ4v3ven9Uy1OO20ThgcQLzvEp2ybKBEuvuWeePe/9bQstfYEFBBODJtYQjpOyENOPRV5l5s0wXmWenXHkA99jUYvFwbq8ynnyHMXbSy/22NtLcUJ5e4Wa4a0POk33AYjJKTSMt99+Oxg85KtaVUj6AZtHCqMg3+IoJsYCD3vCkOsSvTERq/liTazgs8KOSMN4wahg+xgvvBcbxHiNEO7yBpWjVcvlvMa9KBEgLHbYeY6FMiLDQmDL9hc1oWy5otYyJR+G6H08RqGF5SLGYm8TAs07nHTcyFxgsSq+vjmm5Oxz/7I85TL5orwft4niXmJtovDSsSA2yW2iuFeyvxwrOyYIPe6f7Lf3+NpIrmXr5R17lZk/8X1yEOMWZb28yvxOv2ck85IFIry91LIwb+9RRx0VRLe8vUIieOuDTtN9AGJyCg2BhzgFojbaaKOplWPa8VAg49lnn+0reosEMA/vukRvWSJ+CeeNQ7QxMDAsEFLjLqCaIgYVHnxC6GKjGI8G4mDYwkGWO453hfNhQhlBWDZXFLHSr6hSKs/KKMeyqG0RQo39T5n7N2kcJa/XohniuWdtomzulWkTxcKPtYnCI53v4z0u7Xq4FjkOcfVh9p/riWvfe3zjRKuIzaKBHUsiplhAYFErP/fyXmU+W8arzGcQy3vssUeog0EdCSKZtt1226lnNqk+9Ijnt+TtFRLDWx90mu4DEJNTaAh4OniAUhGZSsKECfM3K9FlClmZp9cEsBlUFv5qlYdjY7FKUZtexLBgxTw2PmJvdZdDSasSTxcGfVx1GKML8dZkAaZYKMdhiFWFct6rZ0LZvHopqw/X1bao62y6Xy/ilftY3CaK+5a1ieI+U6ZNFGPNV13PF5Nr+t7EsWS/EO52/VjYvQqDVT+WnMc4XJx/mScc42HuK7FXmWckz17uF3HldQolrrLKKn1TgGjF94EPfCCbM2eOt1nhDub67bffHnKfbXGfbg/DggV8iley0MB54N9LLrkkvN5BeOuDTtN9AGJyCg2CkD9bNSaciocFoqFXEaui8GaMAjMWy+Tq8R4GZexVyVd/jcMPzTuZF2oYdAgkDAeJ3vK0BYS86OU81NXaJBWLiirlPSuDvHpxCCJCGWMzH/5aVih7ti2aNLa9X29RYaVYrNi9r0wxuXzofz6iYdSFGsaZP5b8v83F+tpKzgX3mfhY8uxiYTdlhBHPwGeeeSZ0KDARN3PmzGzevHkhHYhaFixcn3baaaHWBSlMhx56qLNF4Q/aHeYXCIYVwDxrcBBYz2QWGMz7vtVWW4X3OwZvfdBpug9ATM5OAO8A4cf0fn3/+98fVhbXXnvtEOr0+c9/3iWH51Of+lS4sSMo6ujRm+8pirFoRW0wIMp4VVhhjw1K/sZwRHQgMFL3E50UmlCLjTiEIkHQRWMAACAASURBVAsXGN2T5gkyrx5COfbqVRXK+TY9HENEBPM4fyzb2raozZzEfr1x1fW4TRQe7So58kW5osy/XguFzHnmOvdXu6/yGxzLYT2UXaX1P45D7zmWnIOU4eL8Luf4yiuvDHU4eB6vuOKKQdTx+8rtHYw77rgjtBrEVuBcjSKArTAoaWHxsb/44ovD6yw+dAze+qDTdB+AmJydACKXG+jmm2+eHXDAAaEFEf+uttpqU31pf//73zc6puuvv36qovIwonfYB76FgGG84Q1BcAwqYtPPo9crR9TbqGqaJnrjUHETvXg6J030DkOrPpwPf0UoW/hrmVw9FnP69bOd5IJKwxxz9ev9Ay30f5SIBlsYjBcTuR+yDfJPmdvjkqfsTa5Tnh1xHQSeKyzSpIwy4neXLl0abIAVVlhhyjZYsGBBeIYpt3d4DCuAsUne9a53ZSuvvHK4h8d44403QqspFify7004vPVBp+k+ADE5OwEME5gHN1PCnLhp04qoSZx88snhdym0QXgVhbAs725QVcphaSvtiAZEhBkdeN7i4kv9hEpZQzFfTCmuOjwp7XlYqMCAw8Meh1xynLrS1qQu9mpbxLFlEQGhEueJlulnmy+oFFd/5dqvI0e+jWw6r3fSGN//mCvct7jvxfe8QdE0tgBmecrWJgrRPUn3wKpkbrIgyHVux5DjxPMhZe6+eXtpzbfhhhtOeXuPOOIIeXtrxLAC+IknngjfZVGiCGeeeWZ4f8mSJSOOcKzgrQ86TfcBiMnZeZD3w431+OOPb/R34z6CedJiYZNNNsl23XXX8IAmD2n+/PnZww8/HMQBQqBs+CcGFgYH34mNYbwWGGSjhOvFoa/DFlMq6mObL2bTJiGJYYxBHFfCjvOj2zTWtnPUtkVxREPcz9aEcpnQ/3yOPN/NVx4eF6Hc9rzecSLnm7lJlIvNH+Yoi1u2UBinnnCPxXOJyGKBke/hzeT4D8pTjhcL46iaYfLk20rmJgtQcdE6rnMWA1LeM83bO2vWrClvL4WVeJ7K21s/hhXAFL7iu1dffXXh+w888EB4/7LLLht1iOMEb33QaboPQEzOzuO5554LN1Y8sk0CYwYDB88UwvSxxx4L7RXOO++8IHp32WWXkK9MWFAvoUwI9/Tp07OPfvSj2bHHHptddNFF2a233po98sgj2U033ZR94hOfCNt46aWXgsGB0MSTi8HWpDHVqz0PnuGyQjn2pljVV7xZeKhThx1az+NY9FolbH6/a16cUejRtigvlIfNkec6xfuMuM4LZa/Q16K8XstFHde8Xk/ihWQRLo6QQZiOEpbLObBWPYiuYVuU5fPkLaqhrYs1lifN9RJfQ9y7Uy7IsP8sICCm8t5e7ttNpzt1CcMKYKpI891FixYVvs/csfzgDsFbH3Sa7gMQk7PTwFhAaHJjxRPcRhCaZZWfMdAJ1f7MZz4TQoIOOuigbPvtt8/e+9739hTJG2+8cXbUUUdle++9d7bPPvuE/GcqUC9cuDB7+umng0HflmqlsZEYF7Op4k3pJ1KqGIh8DoHN78YGKGOR6K3OcWhb1KuYXL7ycBWhnGKxRnm99dL6zMYLXJxnD895XHl9lDz5XnOwiTZRbJvfixcRGEfquYmXnFSi2bNnT3l7N91007AYjCdd3t70GFYAc8747qOPPlr4PgtEvE8F7g7BWx90mu4DEJOzU8CgpbE91Qa5ka655prhpkqI8Tg/HBHJFIkw0UvLACpZUj2RfSWvZsaMGdm73/3uvv0N11tvvdB2gHAxKi7S9uG+++4LvRHxUuAF8S5wFVd9HSXssEgoI7jxqsQ5vWwHYaGex9U5qW2L+oW+VmnR0y+qIR/+r7ze+s8hC214YO088S9/t709mY2/V1RDlcWafAqK1WrIFzUcdDyYp9wj40gEW0RIEdURH4cib+/hhx8ezqe8vc1iWAGMzcF3iYQrAoulEsBik3QfgJicnQKGZl70ETbMA37cQSuCe++9N3iG+gFDBWMJochq+d13351dccUV2QknnBC8xB/4wAemqmMXkZBsDI2ddtopO+SQQ7Kzzjoru+GGG0KvxFdeeSWI0DbkwvYTyrGBOMiTkq84PGwP264QozwfLt7VtkV1LdbwfvwZRAv3Mo5zG/Pk20yOFaIsvvaZq2VyzseR+TmYj6yxNlGDOgH06ucNuTda+LZFIvAcSnmts0+kLxV5e/ntcV7QHmcoBLpWeOuDTtN9AGJyjgXIb916660rkdXsXnjrrbfCavXnPve50A+Y5ut4XYQ/AOPBWlTgHXjyySez2267LSwW8ACifzKFRCjW1Uso084Ag2S33XYL3ujzzz8/tJlYvHhxMLY8cxQxnlgEQESYh8QqDuOJs4rDcX5oldy8rgllO56x98dypNuwGNJ25kUKYgyRMWjeFXmU+xWU62LVYcg+cy0i9uIIEI5PW8Lv28C4VkO+qGGVNlH9isqNkgJg3t5PfepTobaFeXsPO+wweXtbAhXBqhXe+qDTdB+AmJxjgZ133rlv6G4RESNl8Oqrr4bP8xAVquHtt98ORjthcxhG5O8gcgkpJwTtIx/5SPAW2wp9EadNmxa8zh/72Mey4447LoRtI7Zpd1BnBVsEBkYwIc+x6OVvXh+14nCZ3LxJ6qHcq20RRi9FfrootEZhmbzefDGlYb15RZXXJ61FGceKfWFBy44Hx5PjpBZlw5GQfxb3Ym8v9zLmH+H7VaqvF6UA2IIN99XXXnstvMZvmreX8Fd7ltAlgagn7sXy9rYHqdsg8bkOwVsfdJruAxCTs/Pg4UkuMCvJv/vd77yHM5EgR9mMUQyfBx98MLv++utDD2QqVW+33XYh/7jfggb5y9tss0227777ZieddFJ25ZVXhvBtWlxgcGE44bWODTZEAjnMCINY9GJw4bFMEfI4yT2UR21bJC7LlHm9vaoOM59MKJdtUVY0D9u6YMO1R/QF+2f7weJU0f1BLDePuFfGKQ3MCebBoOOZLyqXT0PplQJAJ4P43o+gsv9vtNFGIaLojjvuCIUrmZfC/8dvf/vbsDBAVBvHDU85z1mu16pgEYNCmzybifaizsihhx4anmG9MKwA5nlJetUqq6wSFtVjvPHGG+G3eZ/7ZYfgrQ86TfcBiMkp/D8QzsuNmwe14Ace3tY248UXXwzilXC3U045Jdt///1DaPtaa601sJAXodd4lQnD5rWbb745ePp5cCMs2uDdiqu9trmHskfboklnm/r1FrUoqzoP8ws2vSIbUqUAsA+MnQWm2LvIOLine5/vcSPnCUGCR9cWuhCpcQ/kun+PxR7mCfd/FkhZ6KQgI4ueiDg6HZCulL/f77ffft6PrdaA5yctETkuHLM5c+aEFCT+RkByPZYF6WF8D4870VnUCNl1112njjvdKIowSAB//vOfD8/xa665Zrn3aEXJ90l5Y9HccMkll4TXsQM6Bm990Gm6D0BMzs4Dw4mbPA9XcoOF9gOD19qW4AG+6667Qo9HwuLivsn0SKb6dV408xkMBEK0WdE+++yzw6o5hhehdxjxqYu4VDHue/VQLhvyOkwP5V5tixBpypusznHv12vzsN+CTZnIhn4pAFVy5U2kcfzikFxC8NUKajhy7Lkv4DGPveepq4xzLplPdB3Aw2v3aO7NjCHO7X399denUi8oush8Ev4A2iNy7Pbcc88w/w0mZj/+8Y+X2g73dzyxkGdGjJdffjnYS6Qu8Rtce7vvvvsUTTTHr/EZA0XK+AzdOPLg/sLCNe/zL6J75syZU3/zfsfgrQ86TfcBiMnZCdx5551BPOTBg91u2hR4EsYXhHnx4KXXMRWpMY7J2SXkDiOJnGJC6y688MJQcZLzjqe4XyEvDACiAyj6xXco5PXZz3425DrzUMcr2pZ2PnX0UEbAEIobC2r2E2OTbSKU27Cv48Iu9uvtFdlQJQWgV8VhFhC4j7MAFLfW4v/M9zb0Mh83WoRH3A7KihRyb0v524hqWuyRBmMLlyxiIuS4PpTbWx4sErznPe8Jx5D7fh7bb799eI/zOgicfz5L+HMRdthhh/A+c4bn6qB6LHzG0E8AA65h6oDwbOb5y7/YZjx7OghvfdBpug9ATM5OYPPNNw8PWFr3HH/88aHYEuE89tBlZTReMRXGD9Y7tSoo5IW3E6MBsUeV6vnz52fnnHNO8EAwZzbYYIO+hbzWWGON0HuZNlLML0K2yFF76qmngteU/pyIgjYYu/m2PIgThMagMFcjAi6u8opBxf6RJ4jY41iS99dVocx+23xSv97e5H5rQnnYXHnIMWYuFlVf7/pc7EeOC9Ek8UICc5TrOGWKiHl7CYHdeOONp7y9tNTLe3uF8uAaME9pEVi45X0E6CBYz91BApjrTEgKb33QaboPQEzOToBiGXPnzs0+9KEPhVBnckMRNaw80+IHESQI/YBhhneVVW/yiWnLcN1112Wnn356qE5KqNa6667bdyWcFXpCsslnJt/pqquuCuFp9GNushfpoLZFGMBx8Ro+i8hF7MatofpVeeW9LrWGalNe76TQqg7HQhjBxhzkOixbfb1oLnZx0Yb94x6GV92uXRa+WKzhekz520So5L29CGB6yBMpIG/vaLj33nvDMWUBtgicZ94/6qijBm6La4Gik0Uh0ISdsxhMrrGQHN76oNN0H4CYnIIg1Ahy1KwgDwYfhgm9DRG8FHZhEQaPcT+hvP7664eQNYxFBPa1114bioeQf4XRP0yboRRti7reGmrc83rbSBZF8BDGeah4pFg86VdwLV99fZi5aEK5KLqB+Y1QZr6P23mNU0FsX6kfwDWW2tuLZ5/7V+ztPfjgg0OtBXVdqA+XX355OL78WwQifXifuhdl8NJLLwUBHBfBoqAWf3P+8pWahSTw1gedpvsAxOQUBMEBGJ4YhxjbTz/9dMhTv/TSS8MK/l577RUKeMXtP/KkbRcFY+iRTc/lc889N4S3UZ0TAxcPGYL3i1/8YgjlZvtm/DbdtmiSWkN1Ma83NRFKHNPYM8n5TlF1uN+iTZXohjgNgO+yDbbFNtm2t1DmtxkL47N9YQEAIZS6iB0LQ1TxJ4TWvL3cq2h9J29vGpCyw3HmGBeBhTreZwG2LFg0ovp2/Nwhco6ikyoY2gi89UGn6T4AMTkFQWgpMBTJk8S4xjP1xBNPZLfcckt2wQUXhFA28tjxrCCGi0RyXBEbkYxxhIeAtlCPP/54MIgRkm1pFRPnhbapNZTyetMQIcb5QUzGnkmMde9WZSaUOe8IyaI0AK7JfkLZRCdCAi90Xij3qsA+CuP7hY2BRSbmf8rFmdjbSyEru/8gggmblbc3LehkwDEnpLwIzN8qAvjuu+8O5++YY44J84nzy788d6xVkZAc3vqg03QfgJicgiCMOViNx+tEmDTh0yZ6yePCm0wV6/j1Iq655prZBz/4wVAQjnC3yy67LHiN8SAjKAeFoDbJplpD8RvK662XeAethZkdU8TauB5ThEFRvjx5xkQFsJ/DCOUyrcqMvM7n4j7ILCqwjdTF98zbS1hs7O2lPgLXpry9zaDOEGjSUeyz+fooPGsoDMn7akGVHN76oNN0H4CYnIIgTAgwePG+kHOMtzJvfOKFsVBTvDIIZjw2tKSYPXt29uEPf3iqlUYvUuiLzx1wwAHZKaecEn7rnnvuyZ5//vkgPhEAbfGI1tEaKhZpiBOOcZtCXceBVnwpbrXDv/zN6104frFQtgrsLCrlhfKg+YhQtoUb+1682EPkQ+pQfPaFawCRa95eckPx9lKnQN7e5lFnEawzzzwzfJZooyIQQcT7PDuEpPDWB52m+wDE5BQEYUKA4K2jojlGLoIRYxphi8C98sors5NOOin0WcZTPG3atJ4iGWMYjzPtMvAMYVARfk3lbIQ3IaSpQzKrGPOIWAx6BHzsqcOLhjd5UE6ofVatoZZlUThuk9XOx5FFrcpMKLNww/Er0x4qH+FQRyoAC0oUR4q9ve9///uDEJK31xdl2yDdeOONA7dFVwM+e//99xe+v2jRovD+vHnzRhqzMBDe+qDTdB+AmJyCIAiVgbGLQUz4MYY2odL0PqYHMn22aZNB/21ajvUSyiuttFLwIJHLfMQRRwSDih7MDz/8cPCEEQpKmHMK4Vg1r7dXqCtit2yoaxdaQxGezv6wmBB7LZsovjTJZG4wV038WgV3FhOYj8NGOLC9fM48r7FYxfsmnlnAir29VKhHDMvb2w5wHkh54fwwB/KgqwDvcT4H4bTTTguf5d8iEPnD+7fffvvI4xb6wlsfdJruAxCTUxAEIRkQyuR2EjqMl5TiW4TQnXfeeUH07rLLLiFnMC7Yledqq60WqmIjqim+ctFFF2W33nprKArGNjHQy/YxRYSlzOuNhXLK1lBtEsqMA68ixrWF4yLQGDvirA2e/nGkLSYwD2xuEJHAXGCOlT03vVIBeuXMmwAqWrDaYostsiOPPDKkPhB2y2KOUIzf/va3weNKxAwV/fGWn3HGGeE8DAPmAsWuWFhke1Ro3nPPPbOFCxeG91mk4Dxxn+S8G+g1z+u0M4pBCszWW2+dXXPNNcu8Tp976zTAvSgG84N7NWShUEgKb33QaboPQExOQRAEd1BchWI/eFQRT7Rz+sxnPpOdddZZIeSScOr3ve99ffOT11577WDQEaZ94oknhoIwGIeLFy8OIdwUb6EomFWL9uzX26s1VN1COWU1ZcaPBxsBZWNi3ITalhVo4vJk8YS5aRXPLV86VTSEkUUVohquuuqq0F5t2223DSSsln+5trjG4msOb6CwPBC/CFELE58zZ07oo8vf3Me4RqsAUcpCIN53ilNxf6Nuw4YbbjgV9sxv7r777sv8pv293nrrBQEdg7Z5vEcNiBgsWpJLbOeYRUr+5l97jQVIITm89UGn6T4AMTkFQRDGBm+88UbwrBJCTMEd8tTwYOC1ojDXjBkzpkIBi3on8z6fIyRw1qxZ4Xuf/vSns/vuuy974YUXQigohiJeM28hBOvooVymNVRZocznyPeMKw7z+4jvtrTTGkdadWxyOe24cm45T6nzpfltcvPpF24t1RBWXFcItXxuLyKca4T5xFwSlgeLdxxHPLRcwwbzxlJtvyw4xqusskoQsVx3Maj5wKKZ4fXXXw+/jSjmO/TtReCSYpFHLwEMOOdE6zBOCiPi/cfjfMghh4SoG6EReOuDTtN9AGJyCoIgTBTwJhMybcKX3pd4MC6++OLgOcGo22qrrbLVV1+9pzeZED9EAF5jjD480fTY/MIXvhDEAh5XhHhbwnsRpql6KCN4yXnmNduG5aCmrjg8yURIsrARh47zL4KG11N6e9k255Q5vemmm07l9lIAibZGyu0dHr///e+nqun3y8fFy18Ge++9d/g8c0PoFLz1QafpPgAxOQVBECYOn/rUp0JBrX6hhng5CNUlbBjh99RTT4XCLghlco3pn7zZZpv1LeTFewgIwhvJjTz//POzBQsWhLBrDFbPMOsilumhPKhwEu/zuX49lCWKexOPLgsLcR46nl88wKkjDzj/LOAcdthhU95evIREQeDVVSXn0VG2IjMe2EHg+rRFPKFz8NYHnab7AMTkFARBEPqAMEPyafGIkpf72GOPBZFL1erDDz885EuSc9evkBdtozCIKURDlWxE9m233ZYtWbKk1iJcoxLhigeZPGSraI3gpdgRXm9Cz8tWGOZYkRPMtvBqso9d7aFsvZBZaLDjhjedSuCpQ8ctZBlvLws65u0lhxRvL2kFQn2osycvhar47IUXXhhyfJ988slQBJD7x6OPPhoWTISJhbc+6DTdByAmpyAIglAD3nzzzeBZxSuKwHnwwQeD6KAP8kEHHZRtt912IY+vXyEv8pe32WabbN999w19lynedffdd2dLly4NnqVUBaasJVScT4yHFy9xr/zgfj1rq7SGmuQeyhZhEBcKYwGBY5WyQBlk+xRPKvL2cnzl7U0Diu9xrPm3CCyk8T7FrAaBavl8lsJkFCHL3y/IyyVyQ5hIeOuDTtN9AGJyCoIgCA0CTw7hwgg+eqkuWrQohGxTUXf//fcPAjhfbbfI8EVQk7NJERsKFrEdPHp4XAn9HiSw8MQSYomXNm4JhYgljLlOD2SvHsocA8QvInhSeigzBsbEOG2frFBY2XZdo/w2x4RCSLG3l4JvFHmTtzc9zjnnnHDcaUtUBM5P2bDmE044YaoFFdWjWdBgnhNJMXfu3PDeOuusE1IPhImDtz7oNN0HICanIAiC0EIQjoxYRPThAb7rrruCVwmjmMI4W265ZWiN0q+QF6HZeJqo8EsPUTzSl1xySWgHhVGNd5lcZbzWqdvslBFvhEUTHp2yh3KqPFsWDRD2CHUbDwXF8KKnzolmseO1114LIfmcV/P2srAib2+z4Drj+HOtFYHzUVYAky5h1zPzOo9dd921r9gWxhre+qDTdB+AmJyCIAjCmAJhg2i0frzkCJJbTM7g0UcfHfqAUqTLQmBjUikbcbzWWmsFbyFFv/gOhbwo1EOOoeWpIkrb4F2FdbSGQvRzvAgfJS+XQmB4wxGrLASQj10mRJmxINYR6HHuM2GuqXO6OR8I+xtvvDHbfPPNp86rvL2+qDME+owzzgif3XjjjQvfJ82C91nQEiYO3vqg03QfgJicQgMg1I/qshiXG220UXhgrbrqqkNvj3DCSy+9NBit9PrjX7w6vC4IghCDqr8mjvAIk1vM/Ygq2eeee27IEcUYp+0T4bK9PMprrLFGaB+F95kCP9xz7rjjjlA9GzGJ95NWTN4CORanqVpDIbr5O/ZII4KbaAtl3t4jjjhiytu7/vrrZ1dffXXwmsvb64s6i2BRbI/PfvSjHy18n/nH+x/84AdHGrPQSnjrg07TfQBicgoNgPYoeWNyWAGMQcfDjm0QAjlnzpxs2223DX9jnPK+IAiCgZzB0047LXhGqWjdD/QwJVQYcYfIou8x4ZWnn356yDeeOXNmtu666/bNT6YH6owZM0I+88knnxwK+Hzuc5/Lnn322RDOjUhjTN4CORaUg1pDWZ/efkKZ45uqNVQvb+8BBxyQPf/88/L2tghl2yBxLgeBkH4+S12AIjz99NPhffqVCxMHb33QaboPQExOoQHgJeFhhxFFIZhRBPCpp54avn/MMceEqrMG2iLwOoauIAhCSlDIy9olEW6L1wsPJIJ3v/32CxVr11xzzb5CGa/l9ttvn33iE58IAvvaa68NbV9efvnlsN1+FaibJHnDCOI4rBqRg9AlPJxc47paQ1EkLM5RZv/5Houo5u2lGBKLCvL2thO/+93vQjV3zhU56Hkw53mP+TMIzAEiL+g3TmG1PM4666ywLf4VJg7e+qDTdB+AmJyCA4YVwBhIFLbhYYiQjoEHAMOIXL/8e4IgCB5AwOEJRTA+88wz2cKFC7PLLrssRK6Qt0geMvfCXiKZ+xlpI/RapsATIds33XRT9tBDDwVhiKcaj3Xd+cmMG48rHuB8hWxyrvt5akdpDYUnj3s8XnYifKj2bccCrzotjNhnRPkgb77wh4UaFp+JmmKekQJAXi1zZhRQyMoK0LGAkwdRExa6zJwwEAnB6/QDj8HCD4tGVHPPg9f4DoXs4m1ROZ1FEdIWmBPCxMFbH3Sa7gMQk1NwwLAC+IknnpgKeysC/UZ5f8mSJSOOUBAEoRngxbQKyohM7nO33HJLdsEFF4Q8yd122y3bZJNNCgt5xSklW2yxRbbnnnuG6Bi+e/PNN2ePP/548LriwWVhcJDwRbAiVi03GKFKKHTdIruoNRTeYDzotLeicBntbfp50FkIEHoD8YsAtdx3Fl2YS+ZFZ4FjWBDlYPnyRQKY36YAXfzb9je9wJlnMTiXvEdLs6JtsVhk2+KaYL9YKOG1W2+9dej9EFoNb33QaboPQExOwQHDCmAKX/FdQg2L8MADD4T38bAIgiBMEt56660QBYNAJZ3kkUceCcKBvqt4x3bccccQVt1PNBKWjTfw4x//eGgnxb2SnEy2gQcObzO5zxS+IhcYkZoyvBohTCg5Bcnwhts4yZ9+7rnnwmcQyYTSIsoXL148VbwMD6DQG/RC5liyKEL+tcG8sMyBYfDYY4+F73MOeglg8Prrr4cxkAtMsUraUiFwi0KZ+wlgQFg1QpcoAGwHQqxZCGdOCBMLb33QaboPQExOwQHDCmCqSPPdRYsWFb6Px8Lyg9uGOkPRMPwOOuigsJJOCBir+RjAFKERBKHbQCwgMvDcvvrqqyG8lPxixMXs2bND0UAKdeXFMSIFgcE9ihDkD3/4w0FknHLKKWHR8Z577gkFpwiLxmM7SiEvQqzJF8abR0qLeSWvvPLKEDKu3N7RQDE3O8f98nDp0FAFhLbjmafVFOHs/QSwIIwIb33QaboPQExOwQHDCmCMN75Lf84i4LXgfaq1tgl1hqLZ6j3hZ+RR4cXZddddp4xYcgMFQRD6AUFs9wwEL+kj9E+muNTcuXOzfffdN7w+bdq0nt5k7kF4nHfYYYfs4IMPDtsg95NIHFpP/e3f/m3w7lr1Z/P20tqG/F7bDuG0VMjmPinUg7KVmKuGkfO8IfeXEGYJYCExvPVBp+k+ADE5BQcMK4BZdea7hGAVgXYdbRTAdYWiUfgFLw2k3UgMKsdikGKwxr8hCIKQB/ePefPmDfQA4omlKjO9f6neTNuZO++8M/RAPu6448LCHrnH3JN6CWWiVAitxnNoeZsUt7riiivCduXtrR919uI1UAWc7yCegQSwkBje+qDTdB+AmJyCA7oUAl1nKBp5f3yW8Oci4InhfVXEFAShSSBi6cFOIStSNCi+RRGu888/P7QwIkqFIl54jJcuXSpvb2Jcfvnl4VnAv0X4p3/6p/D+Rz7ykVLbw3tP/2XyxAmxBxLAQmJ464NO030AYnIKDuhSEaw6Q9HMwz1IAOcrbAqCIHiDyBS1LmoGS3ZrTQAAF4tJREFUFDXjWUBIehF4RvD+hz70oVLb45nK53meGSSAhcTw1gedpvsAxOQUHJC6DRKfawvqDEWjIivVL4tCoMm5IwSakERBEAShuzj77LPDc+WGG24ofJ8iZmUF8De+8Y3gvT/ttNOWeV0CWEgMb33QaboPQExOwQHDCuAf/vCHIYcMAUg1yhhvvPFGKCjF+7QKaQvqDkV76aWXwv7HRbAoqMXfFKLJHxdBEAShW6jrufPmm2+G9lpUBacGRQwJYCExvPVBp+k+ADE5BQcMEsC07SDX6JprrlnuvZNPPjl8/9hjjw0PZwNFWXidlh1tQt2haIBiNBSRiQvN0GPxrrvuCr1C24w620EBjh/eDvLT2B7HhWJjCxcurHnkgiAI44G6Io++//3vh89tuOGG2T777LMMLeWG4mb8TSs+QagR3vqg03QfgJicQgPgYbv77rtP0VpoxK/FDe3Jh+Uz9K3M46c//WnIp7W8WjygM2fOnPqb99uEOkPRwN133x283BT6ouAMxUn4F0PGFgbaijrbQQF6nNKSg7mEJ+PEE08MrbIw1nrlXAuCIEw6ytaeYDGyH0wAlyHpOYJQI7z1QafpPgAxOYUGsGTJkoEPTz5j6CeAwS9+8Yvs4osvzjbddNMQDsy/F110Ufbzn/+8mR2qgDpDoP/6r/966rP5YjJ4fnfaaafw/le+8pVaxl436moHBThunPv11ltvuXxojg15a4IgCF0ElZoRpIO6D/zDP/zD0L+hEGghMbz1QafpPgAxOQUhKeosgmVFvm655ZbC92k7wvvXXnvtSGNOgTrbQYG99947fJ7WUIIgCG1EHSkfFD+kddRJJ52UzZgxI/R6X3PNNUP0zH333RfurUUg7YZ7JFE3RAoZbMGRGhIx+qUeFUECWEgMb33QaboPQExOQUiKukLRwIEHHhg+e//99xe+T39k3p83b95IY06BOttBffe7362cNy0IgtAk6kr5MCFL6svOO+8c0n7233//IKhNyP7mN78p/H1LObLft7+JnMm3yxsUeZXHuAhgIoLUfmss4a0POk33AYjJKQhJUWcoGm0o+Gy+HYWBAmC8f/vtt4887rpRpyccTwWfvfDCC4OR9+STT4YQeMLiH3300exXv/pV3cMXBEGohLpSPrifX3fdddkPfvCDZV6nfsRmm23WN+rn9ddfD+Ng4ZGUEYolInD/67/+a7nPjpMAJt3p4Ycfzu68886QDmMFMd95553GxyIkg7c+6DTdByAmpyAkR12haBR94vP0ZPyjP/qjZd770pe+FDwE8F//9V/T7cyQqDMX+rzzzgufveqqq8JxyueTUwn6q1/9at27IAiCUAp1p3z0wrPPPhu2s8UWW4y0nXEBx3XBggXZ2muvHYofwk022SQsfBYBzy8Lojx3Fi9e3PBohRHhrQ86TfcBiMkpCMlRVygaq9t4UE3o7bLLLuFv/rXXbr311gb3rDzqbAdFCCCfXWmllUIoIQsDv/zlL7N/+7d/y+bOnTvVmoO+0W1F3e2gDHiFqIw9DqGJgjCpqDPlox++853vhO3g3Z1U4MVG9D7//PPhuCJ4jzvuuOy2224L7Q+53/HcMK+2eYHtX54PCOWigolCq+GtDzpN9wGIySkIjaCuUDQe6o8//ngIn8PDgAjE43nIIYdkf/qnf9rAngyHOttBYfyY4C+qeL3rrrv2FdveqLsdVIz99tsvGHsSwILghzpTPvqBIoBsh1DoSQV977mncd/H080zJM55PvXUU8P7pMKAfL4vkVSvvPJKKJxIIbHvfe97hZ8TWgdvfdBpug9ATE5BEBpAnSHQeEr57MYbb1z4/oMPPhje32uvvUYacyrU2Q4qxmOPPRa+f+6550oAC4Ij6rzf9cOsWbPCdqh/MKn45je/GRaOWew94IADpjy7JmDxDCOAyZOOYe9zH2ShgDaCRF5dffXVy7wvtBbe+qDTdB+AmJyCIDSAOj0ihMNZTnURvvzlL4f3CS9uG1LlBv74xz8OYd8YxONSnVUQJhV1pnz0wkMPPRS2wf3kv//7v4feTtvBsaLqNSLX6mLExa6o98C9D0/wr3/962W++9Of/jTcE4mq4T1aBXK8RomyERqDtz7oNN0HICanIAgNoM52UBQA47PbbLNN4ftPP/10eH+nnXYaacwpkCo3kLxocuEwFiWABcEXdaZ8FAFvJqk0iEJyXCcdhx12WNhXvL0A762J4G9/+9thsXOHHXYIXRdiUC2ae+1PfvKT8DdFKIkcOv3007Of/exn4TVVjm4tvPVBp+k+ADE5BUFoAHW2gyL/a4011shWXnnlwhzqs846K2yLf9uGFLmBf/InfxK+g3gGEsCC4IuUIdDf+ta3pqJIevWEnxS89dZb4V8WRhHAt9xyyzKvgzfeeCPbY489wvvWKsrCm1kcoG3g//7v/wbvLwW0Vl999eAxxoMutBre+qDTdB+AmJyCIDSEutpBAV7jO4ceeugy26IQGLliGENf//rX0+3MkKjbMGbfN99883CczPshASwIvkhVBIvQ3Q033DB8d/78+XUMtdUwIUv1Zu7pFLEqen/evHnh/aeeeir8TaoJIBqI11ks3W677bL77rsvFCE88sgjQz4wETnxdoRWwVsfdJruAxCTUxCEhlBXOyjbFkWubFsYkghr+iB3pR0UuOyyy8LnzZADEsCC4Is6Uz4M5PlOnz49fO/SSy+ta6hjAVrcEbpMESzz8gITri+88MIyOcKGM888M4hdoo54Zhg4P5tuuml4X2gtvPVBp+k+ADE5BUFoEHW1gwJ4PBG6M2bMCL10CbHGQMK70lbUmRv4jW98I1txxRVDiF+McRTAdfRFJsxx6dKlwUvEnJg2bVq25pprhhZTeH7MKyQIqVFnygf4xS9+kc2cOTN8h+uia3mr//Ef/xEihHhuWBujGH/3d38XBPAxxxwTesIbEL8sEubB8VMhrNbDWx90mu4DEJNTEAShMdQVAv3mm29mO+64Y7buuutOFXgxjJsArqsvsoXYEwWw8847h8JgVI9FUFuIfdw/VBBSoq6UD+YsOa58h2sjzn/tClhQoA8wIpd7JIgXAVgMPOigg7IvfvGLU15hvkPfYGok9EPXFhPGCN76oNN0H4CYnIIgCI2hrtzA73//++Fz5APus88+y5BqqLxHoRf+Jk+6zairL/Ltt98eeoHGIZIAr/pmm20WtnXttdfWOnahvagjqsBAdAFhx8wjIlf495JLLgmv9/v9OlI+LM2BaI+5c+eG94s4qTBBS9QMAtgKf8ULAUUillZya6+9dva1r32tmYEKdcNbH3Sa7gMQk1MQBKEx1JUbaAK4DAnFbCtS9UXO49lnnw3bwSMkTD7qiioAtMtBRPPdLbfcMmxr2223DX9vtdVWU+10ilBHygd/l7nOJxUmbmn9ZGHOvYAoNmFMD2BCx+NtCGMFb33QaboPQExOQRCExlB3bmARxikEOlVf5Dy+853vhO0gQoTJR11RBeDUU08N30F4kXpguPjii8Pr+Rx8IQ3w3FNE8B//8R8rfa+LIeMTAm990Gm6D0BMTkEQhEZRZzuoIoyTAE7VLiaPP/7jPw7bIXRVmGzUGVXwP//zPyGnnDY6P/rRj5Z5j/6zeJMJTc6/JwjCyPDWB52m+wDE5BQEQWgUdbaDKsI4CeC6+yL3wqxZs8J28NoJk406owqeeOKJ8FmqyxeBNjq8v2TJkhFGLFSBPLqdgbc+6DTdByAmpyAIQuOosx1UHuMkgOvui1yEhx56KGwDryC9VMcF3kWcxhV1RhVwzPjs1VdfXfj+Aw88EN4varUjCMJI8NYHnab7AMTkFARBEJxQZ1/kIlA4B8FH8ZxXX311lKE2irYUcRpH1BlVcPTRR4fPLlq0qPD9L33pS1P5wYIg1ApvfdBpug9ATE5BEATBCSlDoL/1rW9N5YJa65RxgYo4DY86owpmz54dPvvoo48Wvv/nf/7n4f0DDzxwpDELgrAcvPVBp+k+ADE5BUEQBCekKoKFh5QeyXx3/vz5dQy1MaiI02ioM6rAcscfe+yxwvf/7M/+TAJYENLAWx90mu4DEJNTEARBcEJdfZFjkOc7ffr08D1yOMcNKuI0GhQCLQgTAW990Gm6D0BMTkEQxhwIHjyJ5hGjwFS+Uug777zjMTRhAOrui/yLX/wimzlzZvgOBaPG8byriNNo0PEThImAtz7oNN0HICanIAhjDAQORihFjhA8f/M3f5Mde+yx2SabbJKtv/762XHHHZf9/d//vfcwhT6oqy/yb37zm2yPPfYI36HQ07i2S5EHczTUGVVQ1oPO5wRBqBXe+qDTdB+AmJyCIIwxfvzjH4ciPquttlq29957B+G73377BTG8zTbbBGFMHh+5kEI7UVdfZLxwvE5O69y5c8P7RWw7VMRpNNQZVfDDH/4w5FBTSZx7TQzLoeZ93V8EoXZ464NO030AYnIKgjCGsNDWr3/968GgNaH7ve99b+oz//mf/xkEAD1UX3zxxWW+J7QLdfRF5m9eH8S2Q0WcRkddUQXg5JNPDt8hsiSuok0fZV4/5ZRT0u2IIHQX3vqg03QfgJicgiCMISy8ldBDxC+G7r/8y7+E16iiayB3j/ctRPHtt99ufrCCUAEKgR4ddUUVgJ/+9KdhYcbCqk844YSpPHP+5n1BEGqHtz7oNN0HICanIAhjCBOyhIsicM3DFXt48dYgAGgBg6cLFOWF8h1elzgW2gAVcaoHdUQVGCiuRt/kTTfdNGyLfy+66KLs5z//eeK9EITOwlsfdJruAxCTUxCEMcUvf/nLbMcdd8zWWmut7Nvf/nZ4DTFrIvhb3/pWttVWW2W77bbbMqHR5PIRRvqzn/3MZdyC0A8q4iQIguCuDzpN9wGIySkIwpgCry7Fbo488sjgoTGYAF68eHG20korZVdddVWoEGy48sorg9cYUjBpnXXWyfbdd9/sL//yLxvfB0HIQ0WcBEEQ3PVBp+k+ADE5BUEYUxDeiIglvzEOXzYBTPEa3v/KV76yzOs777xzqByN0Q9pnbTPPvsEbzE9hQXBGyriJAhCx+GtDzpN9wGIySkIwhgCwbvXXnsFgfvd73638DP0AaYCdOz9/clPfhK8vq+++uoyn6VNDNv6wQ9+kHTcglAGKuIkCELH4a0POk33AYjJKQjCGAKjHSGL1wvk2xsROmqtkWIsWbIkvI7X99e//nV4jfzgHXbYIdt///1VCEtoDVTESRCEDsNbH3Sa7gMQk1MQhDHE008/HYQs4Z0gFq60QVq4cGF4//bbb596/Ve/+lUIfZ42bVrwqlE8ixxh/n/zzTcvlyMpCIIgCIILvPVBp+k+ADE5BUEYQxDK/OUvfzn7zne+E/6OPcA/+tGPstmzZweh+1d/9VdTr//zP/9zts0222TXXntt+JtwZyru7rfffsFTLO+vIAiCILQC3vqg03QfgJicgiBMICj2g0imoq7hqaeeCnnBf/EXfxH+xlMMli5duoxYzodTC4IgCILQKLz1QafpPgAxOQVBGFNU9diefvrpwdtrotiE7p133hlaIX31q19d5nVBEARBEFzgrQ86TfcBiMkpCMIEw0QyPVPJ9d1uu+2y1157Lfva176WffOb3wztZlZeeeVQEEgQBEEQhFbAWx90mu4DEJNTEIQO4N///d+zBQsWhH6/06dPD61kNttss+zwww/PnnvuuVAgSxAEQRCEVsBbH3Sa7gMQk1MQhA4jzhEWBEEQBKEV8NYHnab7AMTkFAShAyCvl8JY8K233lLFZ0EQBEFoL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/xdWN9ihjpV3kQAAAABJRU5ErkJggg==">
              <a:extLst>
                <a:ext uri="{FF2B5EF4-FFF2-40B4-BE49-F238E27FC236}">
                  <a16:creationId xmlns:a16="http://schemas.microsoft.com/office/drawing/2014/main" id="{5F32EA3B-DF0D-924D-B9C9-CDBCA68317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36" t="20606" r="15108" b="13593"/>
            <a:stretch/>
          </p:blipFill>
          <p:spPr bwMode="auto">
            <a:xfrm>
              <a:off x="2417784" y="213696"/>
              <a:ext cx="8555016" cy="6503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57599A9-F9DD-7147-97EC-9FCB4B3417A3}"/>
                </a:ext>
              </a:extLst>
            </p:cNvPr>
            <p:cNvSpPr/>
            <p:nvPr/>
          </p:nvSpPr>
          <p:spPr>
            <a:xfrm>
              <a:off x="8101805" y="2438204"/>
              <a:ext cx="128888" cy="12558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F465719-63E0-CE40-B266-EEC0EADA0167}"/>
              </a:ext>
            </a:extLst>
          </p:cNvPr>
          <p:cNvSpPr txBox="1"/>
          <p:nvPr/>
        </p:nvSpPr>
        <p:spPr>
          <a:xfrm>
            <a:off x="0" y="-11771"/>
            <a:ext cx="1186506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Week 12 – Gibbs energy of reaction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FEAC892-0691-7746-8080-3C0F41443BF8}"/>
                  </a:ext>
                </a:extLst>
              </p:cNvPr>
              <p:cNvSpPr txBox="1"/>
              <p:nvPr/>
            </p:nvSpPr>
            <p:spPr>
              <a:xfrm>
                <a:off x="6622731" y="1328593"/>
                <a:ext cx="556926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a reaction mixture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had the composition shown by the red dot, we would predict that the reaction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sz="2400" dirty="0"/>
                  <a:t> …</a:t>
                </a:r>
              </a:p>
              <a:p>
                <a:endParaRPr lang="en-US" sz="2400" dirty="0"/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/>
                  <a:t>Would spontaneously go “</a:t>
                </a:r>
                <a:r>
                  <a:rPr lang="en-US" sz="2400" b="1" dirty="0"/>
                  <a:t>forward</a:t>
                </a:r>
                <a:r>
                  <a:rPr lang="en-US" sz="2400" dirty="0"/>
                  <a:t>” (make more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/>
                  <a:t>Would spontaneously go “</a:t>
                </a:r>
                <a:r>
                  <a:rPr lang="en-US" sz="2400" b="1" dirty="0"/>
                  <a:t>backward</a:t>
                </a:r>
                <a:r>
                  <a:rPr lang="en-US" sz="2400" dirty="0"/>
                  <a:t>” (make more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/>
                  <a:t>Would be at equilibrium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FEAC892-0691-7746-8080-3C0F41443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731" y="1328593"/>
                <a:ext cx="5569269" cy="3416320"/>
              </a:xfrm>
              <a:prstGeom prst="rect">
                <a:avLst/>
              </a:prstGeom>
              <a:blipFill>
                <a:blip r:embed="rId3"/>
                <a:stretch>
                  <a:fillRect l="-1591" t="-1111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6958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C171B2-03ED-5D46-AB44-A6C7965B9067}"/>
              </a:ext>
            </a:extLst>
          </p:cNvPr>
          <p:cNvSpPr txBox="1"/>
          <p:nvPr/>
        </p:nvSpPr>
        <p:spPr>
          <a:xfrm>
            <a:off x="-1" y="0"/>
            <a:ext cx="11806877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Week 12 – Chemical potentials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F925CB7-5C5E-BE4F-93C9-6A1EE429A1B5}"/>
                  </a:ext>
                </a:extLst>
              </p:cNvPr>
              <p:cNvSpPr txBox="1"/>
              <p:nvPr/>
            </p:nvSpPr>
            <p:spPr>
              <a:xfrm>
                <a:off x="192561" y="748534"/>
                <a:ext cx="11806878" cy="1468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 marL="457200" indent="-457200">
                  <a:buFont typeface="+mj-lt"/>
                  <a:buAutoNum type="alphaU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F925CB7-5C5E-BE4F-93C9-6A1EE429A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61" y="748534"/>
                <a:ext cx="11806878" cy="1468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ame 5">
            <a:extLst>
              <a:ext uri="{FF2B5EF4-FFF2-40B4-BE49-F238E27FC236}">
                <a16:creationId xmlns:a16="http://schemas.microsoft.com/office/drawing/2014/main" id="{F42E42CB-CF88-F547-A0F9-2460D57C2EA5}"/>
              </a:ext>
            </a:extLst>
          </p:cNvPr>
          <p:cNvSpPr/>
          <p:nvPr/>
        </p:nvSpPr>
        <p:spPr>
          <a:xfrm>
            <a:off x="4386819" y="691154"/>
            <a:ext cx="3645725" cy="866898"/>
          </a:xfrm>
          <a:prstGeom prst="frame">
            <a:avLst>
              <a:gd name="adj1" fmla="val 2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1A66D8-5487-F946-95A8-2827B2F18F1F}"/>
              </a:ext>
            </a:extLst>
          </p:cNvPr>
          <p:cNvSpPr txBox="1"/>
          <p:nvPr/>
        </p:nvSpPr>
        <p:spPr>
          <a:xfrm>
            <a:off x="674370" y="2250048"/>
            <a:ext cx="91239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If A is a </a:t>
            </a:r>
            <a:r>
              <a:rPr lang="en-US" sz="2400" b="1" dirty="0"/>
              <a:t>solvent</a:t>
            </a:r>
            <a:r>
              <a:rPr lang="en-US" sz="2400" dirty="0"/>
              <a:t>, then</a:t>
            </a:r>
            <a:endParaRPr lang="en-US" sz="2400" dirty="0"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D6D2D4-E055-7047-9CBE-1C3C147E8C1F}"/>
                  </a:ext>
                </a:extLst>
              </p:cNvPr>
              <p:cNvSpPr txBox="1"/>
              <p:nvPr/>
            </p:nvSpPr>
            <p:spPr>
              <a:xfrm>
                <a:off x="1165860" y="2945959"/>
                <a:ext cx="9123997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concentration (molarity) of A,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400" u="sng" dirty="0"/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partial pressure of A (bar),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𝑏𝑎𝑟</m:t>
                    </m:r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D6D2D4-E055-7047-9CBE-1C3C147E8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860" y="2945959"/>
                <a:ext cx="9123997" cy="1200329"/>
              </a:xfrm>
              <a:prstGeom prst="rect">
                <a:avLst/>
              </a:prstGeom>
              <a:blipFill>
                <a:blip r:embed="rId3"/>
                <a:stretch>
                  <a:fillRect l="-972" t="-3125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20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0" y="4497"/>
                <a:ext cx="11527184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Across weeks –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as a thermodynamic surface 1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97"/>
                <a:ext cx="11527184" cy="461665"/>
              </a:xfrm>
              <a:prstGeom prst="rect">
                <a:avLst/>
              </a:prstGeom>
              <a:blipFill>
                <a:blip r:embed="rId2"/>
                <a:stretch>
                  <a:fillRect l="-88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2EABC16F-61C6-A545-B7B7-16F21FDB0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169" y="508366"/>
            <a:ext cx="4931226" cy="41646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D6788E-D07F-FD42-9440-3DEF471C9319}"/>
                  </a:ext>
                </a:extLst>
              </p:cNvPr>
              <p:cNvSpPr txBox="1"/>
              <p:nvPr/>
            </p:nvSpPr>
            <p:spPr>
              <a:xfrm>
                <a:off x="2278036" y="5101297"/>
                <a:ext cx="844330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How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 related to what we’re seeing here?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What’s the sign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? (most pronounced at low volumes)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D6788E-D07F-FD42-9440-3DEF471C9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036" y="5101297"/>
                <a:ext cx="8443304" cy="830997"/>
              </a:xfrm>
              <a:prstGeom prst="rect">
                <a:avLst/>
              </a:prstGeom>
              <a:blipFill>
                <a:blip r:embed="rId4"/>
                <a:stretch>
                  <a:fillRect l="-1201" t="-5970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6312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174606-D235-9B41-850A-AD123C632861}"/>
              </a:ext>
            </a:extLst>
          </p:cNvPr>
          <p:cNvSpPr txBox="1"/>
          <p:nvPr/>
        </p:nvSpPr>
        <p:spPr>
          <a:xfrm>
            <a:off x="0" y="-1224"/>
            <a:ext cx="12124718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Week 13 – non-PV work 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D4D0B35-4B83-E84C-ACBC-CF451B248B95}"/>
              </a:ext>
            </a:extLst>
          </p:cNvPr>
          <p:cNvGrpSpPr/>
          <p:nvPr/>
        </p:nvGrpSpPr>
        <p:grpSpPr>
          <a:xfrm>
            <a:off x="3334852" y="2484914"/>
            <a:ext cx="4945224" cy="1217845"/>
            <a:chOff x="3361761" y="543388"/>
            <a:chExt cx="4945224" cy="1217845"/>
          </a:xfrm>
        </p:grpSpPr>
        <p:sp>
          <p:nvSpPr>
            <p:cNvPr id="10" name="Frame 9">
              <a:extLst>
                <a:ext uri="{FF2B5EF4-FFF2-40B4-BE49-F238E27FC236}">
                  <a16:creationId xmlns:a16="http://schemas.microsoft.com/office/drawing/2014/main" id="{00449F3D-4C43-C24E-A5EA-12EFB337720C}"/>
                </a:ext>
              </a:extLst>
            </p:cNvPr>
            <p:cNvSpPr/>
            <p:nvPr/>
          </p:nvSpPr>
          <p:spPr>
            <a:xfrm>
              <a:off x="3361761" y="543388"/>
              <a:ext cx="4945224" cy="1217845"/>
            </a:xfrm>
            <a:prstGeom prst="frame">
              <a:avLst>
                <a:gd name="adj1" fmla="val 33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0C600D7-678B-F341-9E2C-13EDEC848B39}"/>
                </a:ext>
              </a:extLst>
            </p:cNvPr>
            <p:cNvSpPr/>
            <p:nvPr/>
          </p:nvSpPr>
          <p:spPr>
            <a:xfrm>
              <a:off x="3900109" y="70910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4D9673C-0718-7548-8F3A-393AC320A1D9}"/>
                </a:ext>
              </a:extLst>
            </p:cNvPr>
            <p:cNvSpPr/>
            <p:nvPr/>
          </p:nvSpPr>
          <p:spPr>
            <a:xfrm>
              <a:off x="7150271" y="86150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7FF008F-6420-2442-844B-CFB49351C419}"/>
                </a:ext>
              </a:extLst>
            </p:cNvPr>
            <p:cNvSpPr/>
            <p:nvPr/>
          </p:nvSpPr>
          <p:spPr>
            <a:xfrm>
              <a:off x="6257851" y="1400769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880E680-53F3-FB44-AB31-E9BFA2559BD1}"/>
                </a:ext>
              </a:extLst>
            </p:cNvPr>
            <p:cNvSpPr/>
            <p:nvPr/>
          </p:nvSpPr>
          <p:spPr>
            <a:xfrm>
              <a:off x="5202775" y="1180692"/>
              <a:ext cx="93306" cy="10263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EB47B50-B75A-F84F-81C7-B69869B9C349}"/>
                </a:ext>
              </a:extLst>
            </p:cNvPr>
            <p:cNvSpPr/>
            <p:nvPr/>
          </p:nvSpPr>
          <p:spPr>
            <a:xfrm>
              <a:off x="4349921" y="131870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433F3BB-C271-0E41-9C56-F4385DD82C23}"/>
                </a:ext>
              </a:extLst>
            </p:cNvPr>
            <p:cNvSpPr/>
            <p:nvPr/>
          </p:nvSpPr>
          <p:spPr>
            <a:xfrm>
              <a:off x="7759871" y="147110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168BF56-9385-F946-8446-FEA71FF9E434}"/>
                </a:ext>
              </a:extLst>
            </p:cNvPr>
            <p:cNvSpPr txBox="1"/>
            <p:nvPr/>
          </p:nvSpPr>
          <p:spPr>
            <a:xfrm>
              <a:off x="4609096" y="798668"/>
              <a:ext cx="2356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State “Y”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BA41C4E-714D-3F4E-A4E9-41067B92A374}"/>
              </a:ext>
            </a:extLst>
          </p:cNvPr>
          <p:cNvGrpSpPr/>
          <p:nvPr/>
        </p:nvGrpSpPr>
        <p:grpSpPr>
          <a:xfrm>
            <a:off x="3334852" y="605747"/>
            <a:ext cx="4945224" cy="1217845"/>
            <a:chOff x="3361761" y="2222898"/>
            <a:chExt cx="4945224" cy="1217845"/>
          </a:xfrm>
        </p:grpSpPr>
        <p:sp>
          <p:nvSpPr>
            <p:cNvPr id="11" name="Frame 10">
              <a:extLst>
                <a:ext uri="{FF2B5EF4-FFF2-40B4-BE49-F238E27FC236}">
                  <a16:creationId xmlns:a16="http://schemas.microsoft.com/office/drawing/2014/main" id="{14768F63-20E6-A54E-A74A-B8D4938A0C59}"/>
                </a:ext>
              </a:extLst>
            </p:cNvPr>
            <p:cNvSpPr/>
            <p:nvPr/>
          </p:nvSpPr>
          <p:spPr>
            <a:xfrm>
              <a:off x="3361761" y="2222898"/>
              <a:ext cx="4945224" cy="1217845"/>
            </a:xfrm>
            <a:prstGeom prst="frame">
              <a:avLst>
                <a:gd name="adj1" fmla="val 33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942454F-E5F0-334A-A8BD-4E4CD77BE88E}"/>
                </a:ext>
              </a:extLst>
            </p:cNvPr>
            <p:cNvSpPr/>
            <p:nvPr/>
          </p:nvSpPr>
          <p:spPr>
            <a:xfrm>
              <a:off x="7521031" y="244862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6DD2079-8174-4742-965A-B9AA5FB7CBD0}"/>
                </a:ext>
              </a:extLst>
            </p:cNvPr>
            <p:cNvSpPr/>
            <p:nvPr/>
          </p:nvSpPr>
          <p:spPr>
            <a:xfrm>
              <a:off x="6173712" y="2880946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98392AA-EFB7-CC47-9179-D3D987E40F3B}"/>
                </a:ext>
              </a:extLst>
            </p:cNvPr>
            <p:cNvSpPr/>
            <p:nvPr/>
          </p:nvSpPr>
          <p:spPr>
            <a:xfrm>
              <a:off x="7415416" y="2885121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C4303A-7F32-0640-A0DC-3A663EC358D2}"/>
                </a:ext>
              </a:extLst>
            </p:cNvPr>
            <p:cNvSpPr/>
            <p:nvPr/>
          </p:nvSpPr>
          <p:spPr>
            <a:xfrm>
              <a:off x="8102720" y="2920212"/>
              <a:ext cx="93306" cy="10263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89F7D70-0010-0A42-AF5D-2BF52C05FEA5}"/>
                </a:ext>
              </a:extLst>
            </p:cNvPr>
            <p:cNvSpPr/>
            <p:nvPr/>
          </p:nvSpPr>
          <p:spPr>
            <a:xfrm>
              <a:off x="4119809" y="305822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134173E-BC77-664A-AB39-EF1A80AE9750}"/>
                </a:ext>
              </a:extLst>
            </p:cNvPr>
            <p:cNvSpPr/>
            <p:nvPr/>
          </p:nvSpPr>
          <p:spPr>
            <a:xfrm>
              <a:off x="7529759" y="321062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8EC2F2-1B94-4D43-8568-45450284051F}"/>
                </a:ext>
              </a:extLst>
            </p:cNvPr>
            <p:cNvSpPr txBox="1"/>
            <p:nvPr/>
          </p:nvSpPr>
          <p:spPr>
            <a:xfrm>
              <a:off x="4594545" y="2423457"/>
              <a:ext cx="2356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State “X”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A2A11B2-BF05-624C-B977-7EF0BE9BB8F9}"/>
              </a:ext>
            </a:extLst>
          </p:cNvPr>
          <p:cNvSpPr txBox="1"/>
          <p:nvPr/>
        </p:nvSpPr>
        <p:spPr>
          <a:xfrm>
            <a:off x="446057" y="4010578"/>
            <a:ext cx="1123260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Assuming constant T, P, which statement is </a:t>
            </a:r>
            <a:r>
              <a:rPr lang="en-US" sz="2400" b="1" dirty="0"/>
              <a:t>true</a:t>
            </a:r>
            <a:r>
              <a:rPr lang="en-US" sz="2400" dirty="0"/>
              <a:t>?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The Gibbs energy of “X” is greater than that of “Y”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The Gibbs energy of “Y” is greater than that “X”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The Gibbs energy of “X” equals that of “Y”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CCB30B-D22C-5ADD-EE3F-64ABB5BA820D}"/>
              </a:ext>
            </a:extLst>
          </p:cNvPr>
          <p:cNvGrpSpPr/>
          <p:nvPr/>
        </p:nvGrpSpPr>
        <p:grpSpPr>
          <a:xfrm>
            <a:off x="8642959" y="745492"/>
            <a:ext cx="2502836" cy="2608047"/>
            <a:chOff x="8642959" y="745492"/>
            <a:chExt cx="2502836" cy="2608047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F6D5B68C-8B84-A485-792E-9A5FE5D779AE}"/>
                </a:ext>
              </a:extLst>
            </p:cNvPr>
            <p:cNvSpPr/>
            <p:nvPr/>
          </p:nvSpPr>
          <p:spPr>
            <a:xfrm>
              <a:off x="8642959" y="745492"/>
              <a:ext cx="425885" cy="2608047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334A64-991F-D631-FE52-A9D0FC8EE37A}"/>
                </a:ext>
              </a:extLst>
            </p:cNvPr>
            <p:cNvSpPr txBox="1"/>
            <p:nvPr/>
          </p:nvSpPr>
          <p:spPr>
            <a:xfrm>
              <a:off x="9242855" y="1818682"/>
              <a:ext cx="19029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The 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3613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174606-D235-9B41-850A-AD123C632861}"/>
              </a:ext>
            </a:extLst>
          </p:cNvPr>
          <p:cNvSpPr txBox="1"/>
          <p:nvPr/>
        </p:nvSpPr>
        <p:spPr>
          <a:xfrm>
            <a:off x="0" y="-1224"/>
            <a:ext cx="12124718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Week 13 – non-PV work 2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D4D0B35-4B83-E84C-ACBC-CF451B248B95}"/>
              </a:ext>
            </a:extLst>
          </p:cNvPr>
          <p:cNvGrpSpPr/>
          <p:nvPr/>
        </p:nvGrpSpPr>
        <p:grpSpPr>
          <a:xfrm>
            <a:off x="3334852" y="2484914"/>
            <a:ext cx="4945224" cy="1217845"/>
            <a:chOff x="3361761" y="543388"/>
            <a:chExt cx="4945224" cy="1217845"/>
          </a:xfrm>
        </p:grpSpPr>
        <p:sp>
          <p:nvSpPr>
            <p:cNvPr id="10" name="Frame 9">
              <a:extLst>
                <a:ext uri="{FF2B5EF4-FFF2-40B4-BE49-F238E27FC236}">
                  <a16:creationId xmlns:a16="http://schemas.microsoft.com/office/drawing/2014/main" id="{00449F3D-4C43-C24E-A5EA-12EFB337720C}"/>
                </a:ext>
              </a:extLst>
            </p:cNvPr>
            <p:cNvSpPr/>
            <p:nvPr/>
          </p:nvSpPr>
          <p:spPr>
            <a:xfrm>
              <a:off x="3361761" y="543388"/>
              <a:ext cx="4945224" cy="1217845"/>
            </a:xfrm>
            <a:prstGeom prst="frame">
              <a:avLst>
                <a:gd name="adj1" fmla="val 33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0C600D7-678B-F341-9E2C-13EDEC848B39}"/>
                </a:ext>
              </a:extLst>
            </p:cNvPr>
            <p:cNvSpPr/>
            <p:nvPr/>
          </p:nvSpPr>
          <p:spPr>
            <a:xfrm>
              <a:off x="3900109" y="70910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4D9673C-0718-7548-8F3A-393AC320A1D9}"/>
                </a:ext>
              </a:extLst>
            </p:cNvPr>
            <p:cNvSpPr/>
            <p:nvPr/>
          </p:nvSpPr>
          <p:spPr>
            <a:xfrm>
              <a:off x="7150271" y="86150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7FF008F-6420-2442-844B-CFB49351C419}"/>
                </a:ext>
              </a:extLst>
            </p:cNvPr>
            <p:cNvSpPr/>
            <p:nvPr/>
          </p:nvSpPr>
          <p:spPr>
            <a:xfrm>
              <a:off x="6257851" y="1400769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880E680-53F3-FB44-AB31-E9BFA2559BD1}"/>
                </a:ext>
              </a:extLst>
            </p:cNvPr>
            <p:cNvSpPr/>
            <p:nvPr/>
          </p:nvSpPr>
          <p:spPr>
            <a:xfrm>
              <a:off x="5202775" y="1180692"/>
              <a:ext cx="93306" cy="10263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EB47B50-B75A-F84F-81C7-B69869B9C349}"/>
                </a:ext>
              </a:extLst>
            </p:cNvPr>
            <p:cNvSpPr/>
            <p:nvPr/>
          </p:nvSpPr>
          <p:spPr>
            <a:xfrm>
              <a:off x="4349921" y="131870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433F3BB-C271-0E41-9C56-F4385DD82C23}"/>
                </a:ext>
              </a:extLst>
            </p:cNvPr>
            <p:cNvSpPr/>
            <p:nvPr/>
          </p:nvSpPr>
          <p:spPr>
            <a:xfrm>
              <a:off x="7759871" y="147110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168BF56-9385-F946-8446-FEA71FF9E434}"/>
                </a:ext>
              </a:extLst>
            </p:cNvPr>
            <p:cNvSpPr txBox="1"/>
            <p:nvPr/>
          </p:nvSpPr>
          <p:spPr>
            <a:xfrm>
              <a:off x="4609096" y="798668"/>
              <a:ext cx="2356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State “Y”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BA41C4E-714D-3F4E-A4E9-41067B92A374}"/>
              </a:ext>
            </a:extLst>
          </p:cNvPr>
          <p:cNvGrpSpPr/>
          <p:nvPr/>
        </p:nvGrpSpPr>
        <p:grpSpPr>
          <a:xfrm>
            <a:off x="3334852" y="605747"/>
            <a:ext cx="4945224" cy="1217845"/>
            <a:chOff x="3361761" y="2222898"/>
            <a:chExt cx="4945224" cy="1217845"/>
          </a:xfrm>
        </p:grpSpPr>
        <p:sp>
          <p:nvSpPr>
            <p:cNvPr id="11" name="Frame 10">
              <a:extLst>
                <a:ext uri="{FF2B5EF4-FFF2-40B4-BE49-F238E27FC236}">
                  <a16:creationId xmlns:a16="http://schemas.microsoft.com/office/drawing/2014/main" id="{14768F63-20E6-A54E-A74A-B8D4938A0C59}"/>
                </a:ext>
              </a:extLst>
            </p:cNvPr>
            <p:cNvSpPr/>
            <p:nvPr/>
          </p:nvSpPr>
          <p:spPr>
            <a:xfrm>
              <a:off x="3361761" y="2222898"/>
              <a:ext cx="4945224" cy="1217845"/>
            </a:xfrm>
            <a:prstGeom prst="frame">
              <a:avLst>
                <a:gd name="adj1" fmla="val 33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942454F-E5F0-334A-A8BD-4E4CD77BE88E}"/>
                </a:ext>
              </a:extLst>
            </p:cNvPr>
            <p:cNvSpPr/>
            <p:nvPr/>
          </p:nvSpPr>
          <p:spPr>
            <a:xfrm>
              <a:off x="7521031" y="244862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6DD2079-8174-4742-965A-B9AA5FB7CBD0}"/>
                </a:ext>
              </a:extLst>
            </p:cNvPr>
            <p:cNvSpPr/>
            <p:nvPr/>
          </p:nvSpPr>
          <p:spPr>
            <a:xfrm>
              <a:off x="6173712" y="2880946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98392AA-EFB7-CC47-9179-D3D987E40F3B}"/>
                </a:ext>
              </a:extLst>
            </p:cNvPr>
            <p:cNvSpPr/>
            <p:nvPr/>
          </p:nvSpPr>
          <p:spPr>
            <a:xfrm>
              <a:off x="7415416" y="2885121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C4303A-7F32-0640-A0DC-3A663EC358D2}"/>
                </a:ext>
              </a:extLst>
            </p:cNvPr>
            <p:cNvSpPr/>
            <p:nvPr/>
          </p:nvSpPr>
          <p:spPr>
            <a:xfrm>
              <a:off x="8102720" y="2920212"/>
              <a:ext cx="93306" cy="10263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89F7D70-0010-0A42-AF5D-2BF52C05FEA5}"/>
                </a:ext>
              </a:extLst>
            </p:cNvPr>
            <p:cNvSpPr/>
            <p:nvPr/>
          </p:nvSpPr>
          <p:spPr>
            <a:xfrm>
              <a:off x="4119809" y="305822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134173E-BC77-664A-AB39-EF1A80AE9750}"/>
                </a:ext>
              </a:extLst>
            </p:cNvPr>
            <p:cNvSpPr/>
            <p:nvPr/>
          </p:nvSpPr>
          <p:spPr>
            <a:xfrm>
              <a:off x="7529759" y="3210627"/>
              <a:ext cx="93306" cy="933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030A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8EC2F2-1B94-4D43-8568-45450284051F}"/>
                </a:ext>
              </a:extLst>
            </p:cNvPr>
            <p:cNvSpPr txBox="1"/>
            <p:nvPr/>
          </p:nvSpPr>
          <p:spPr>
            <a:xfrm>
              <a:off x="4594545" y="2423457"/>
              <a:ext cx="23563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State “X”</a:t>
              </a:r>
            </a:p>
          </p:txBody>
        </p:sp>
      </p:grpSp>
      <p:sp>
        <p:nvSpPr>
          <p:cNvPr id="17" name="Arc 16">
            <a:extLst>
              <a:ext uri="{FF2B5EF4-FFF2-40B4-BE49-F238E27FC236}">
                <a16:creationId xmlns:a16="http://schemas.microsoft.com/office/drawing/2014/main" id="{5D8805F0-49D9-6E4C-B0BB-6D82C83F16BA}"/>
              </a:ext>
            </a:extLst>
          </p:cNvPr>
          <p:cNvSpPr/>
          <p:nvPr/>
        </p:nvSpPr>
        <p:spPr>
          <a:xfrm flipH="1">
            <a:off x="2409078" y="1014386"/>
            <a:ext cx="1231855" cy="2339153"/>
          </a:xfrm>
          <a:prstGeom prst="arc">
            <a:avLst>
              <a:gd name="adj1" fmla="val 16526283"/>
              <a:gd name="adj2" fmla="val 5144983"/>
            </a:avLst>
          </a:prstGeom>
          <a:ln w="635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3FFE46D-8F76-4544-8A94-8996ABB5D6AE}"/>
                  </a:ext>
                </a:extLst>
              </p:cNvPr>
              <p:cNvSpPr txBox="1"/>
              <p:nvPr/>
            </p:nvSpPr>
            <p:spPr>
              <a:xfrm>
                <a:off x="969583" y="1773844"/>
                <a:ext cx="12324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𝒅𝒘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3FFE46D-8F76-4544-8A94-8996ABB5D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583" y="1773844"/>
                <a:ext cx="123245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A2A11B2-BF05-624C-B977-7EF0BE9BB8F9}"/>
                  </a:ext>
                </a:extLst>
              </p:cNvPr>
              <p:cNvSpPr txBox="1"/>
              <p:nvPr/>
            </p:nvSpPr>
            <p:spPr>
              <a:xfrm>
                <a:off x="161365" y="4010578"/>
                <a:ext cx="11963353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Assuming constant T, P, which statement is </a:t>
                </a:r>
                <a:r>
                  <a:rPr lang="en-US" sz="2400" b="1" dirty="0"/>
                  <a:t>definitely</a:t>
                </a:r>
                <a:r>
                  <a:rPr lang="en-US" sz="2400" dirty="0"/>
                  <a:t> </a:t>
                </a:r>
                <a:r>
                  <a:rPr lang="en-US" sz="2400" b="1" dirty="0"/>
                  <a:t>false</a:t>
                </a:r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𝑑𝑤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𝑑𝑤</m:t>
                        </m:r>
                      </m:e>
                      <m:sup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𝑑𝑤</m:t>
                        </m:r>
                      </m:e>
                      <m:sup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𝑑𝐺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A2A11B2-BF05-624C-B977-7EF0BE9BB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65" y="4010578"/>
                <a:ext cx="11963353" cy="1938992"/>
              </a:xfrm>
              <a:prstGeom prst="rect">
                <a:avLst/>
              </a:prstGeom>
              <a:blipFill>
                <a:blip r:embed="rId4"/>
                <a:stretch>
                  <a:fillRect l="-742" t="-1948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0FA1BDE7-1EBF-4F24-B9D6-F2754504C55B}"/>
              </a:ext>
            </a:extLst>
          </p:cNvPr>
          <p:cNvGrpSpPr/>
          <p:nvPr/>
        </p:nvGrpSpPr>
        <p:grpSpPr>
          <a:xfrm>
            <a:off x="8642959" y="745492"/>
            <a:ext cx="2502836" cy="2608047"/>
            <a:chOff x="8642959" y="745492"/>
            <a:chExt cx="2502836" cy="2608047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F47E794D-CB3C-4D83-AD7D-6DFF1469DCD9}"/>
                </a:ext>
              </a:extLst>
            </p:cNvPr>
            <p:cNvSpPr/>
            <p:nvPr/>
          </p:nvSpPr>
          <p:spPr>
            <a:xfrm>
              <a:off x="8642959" y="745492"/>
              <a:ext cx="425885" cy="2608047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E08284-8996-31CE-6121-C1D698FB2616}"/>
                </a:ext>
              </a:extLst>
            </p:cNvPr>
            <p:cNvSpPr txBox="1"/>
            <p:nvPr/>
          </p:nvSpPr>
          <p:spPr>
            <a:xfrm>
              <a:off x="9242855" y="1818682"/>
              <a:ext cx="19029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The 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8915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0" y="4497"/>
                <a:ext cx="11527184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Across weeks –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as a thermodynamic surface 2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97"/>
                <a:ext cx="11527184" cy="461665"/>
              </a:xfrm>
              <a:prstGeom prst="rect">
                <a:avLst/>
              </a:prstGeom>
              <a:blipFill>
                <a:blip r:embed="rId2"/>
                <a:stretch>
                  <a:fillRect l="-88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2EABC16F-61C6-A545-B7B7-16F21FDB0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169" y="508366"/>
            <a:ext cx="4931226" cy="4164655"/>
          </a:xfrm>
          <a:prstGeom prst="rect">
            <a:avLst/>
          </a:prstGeom>
        </p:spPr>
      </p:pic>
      <p:sp>
        <p:nvSpPr>
          <p:cNvPr id="4" name="Freeform 3">
            <a:extLst>
              <a:ext uri="{FF2B5EF4-FFF2-40B4-BE49-F238E27FC236}">
                <a16:creationId xmlns:a16="http://schemas.microsoft.com/office/drawing/2014/main" id="{AA0B0C44-A5CA-324A-8972-597A90F41CDF}"/>
              </a:ext>
            </a:extLst>
          </p:cNvPr>
          <p:cNvSpPr/>
          <p:nvPr/>
        </p:nvSpPr>
        <p:spPr>
          <a:xfrm rot="17346277" flipH="1">
            <a:off x="6219967" y="3258122"/>
            <a:ext cx="1524765" cy="1400932"/>
          </a:xfrm>
          <a:custGeom>
            <a:avLst/>
            <a:gdLst>
              <a:gd name="connsiteX0" fmla="*/ 527252 w 4104936"/>
              <a:gd name="connsiteY0" fmla="*/ 0 h 2251710"/>
              <a:gd name="connsiteX1" fmla="*/ 161492 w 4104936"/>
              <a:gd name="connsiteY1" fmla="*/ 342900 h 2251710"/>
              <a:gd name="connsiteX2" fmla="*/ 12902 w 4104936"/>
              <a:gd name="connsiteY2" fmla="*/ 697230 h 2251710"/>
              <a:gd name="connsiteX3" fmla="*/ 12902 w 4104936"/>
              <a:gd name="connsiteY3" fmla="*/ 948690 h 2251710"/>
              <a:gd name="connsiteX4" fmla="*/ 58622 w 4104936"/>
              <a:gd name="connsiteY4" fmla="*/ 1188720 h 2251710"/>
              <a:gd name="connsiteX5" fmla="*/ 252932 w 4104936"/>
              <a:gd name="connsiteY5" fmla="*/ 1485900 h 2251710"/>
              <a:gd name="connsiteX6" fmla="*/ 630122 w 4104936"/>
              <a:gd name="connsiteY6" fmla="*/ 1725930 h 2251710"/>
              <a:gd name="connsiteX7" fmla="*/ 1350212 w 4104936"/>
              <a:gd name="connsiteY7" fmla="*/ 1863090 h 2251710"/>
              <a:gd name="connsiteX8" fmla="*/ 2378912 w 4104936"/>
              <a:gd name="connsiteY8" fmla="*/ 1908810 h 2251710"/>
              <a:gd name="connsiteX9" fmla="*/ 3693362 w 4104936"/>
              <a:gd name="connsiteY9" fmla="*/ 1943100 h 2251710"/>
              <a:gd name="connsiteX10" fmla="*/ 4024832 w 4104936"/>
              <a:gd name="connsiteY10" fmla="*/ 2045970 h 2251710"/>
              <a:gd name="connsiteX11" fmla="*/ 4093412 w 4104936"/>
              <a:gd name="connsiteY11" fmla="*/ 2171700 h 2251710"/>
              <a:gd name="connsiteX12" fmla="*/ 4104842 w 4104936"/>
              <a:gd name="connsiteY12" fmla="*/ 2251710 h 2251710"/>
              <a:gd name="connsiteX13" fmla="*/ 4104842 w 4104936"/>
              <a:gd name="connsiteY13" fmla="*/ 2251710 h 225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104936" h="2251710">
                <a:moveTo>
                  <a:pt x="527252" y="0"/>
                </a:moveTo>
                <a:cubicBezTo>
                  <a:pt x="387234" y="113347"/>
                  <a:pt x="247217" y="226695"/>
                  <a:pt x="161492" y="342900"/>
                </a:cubicBezTo>
                <a:cubicBezTo>
                  <a:pt x="75767" y="459105"/>
                  <a:pt x="37667" y="596265"/>
                  <a:pt x="12902" y="697230"/>
                </a:cubicBezTo>
                <a:cubicBezTo>
                  <a:pt x="-11863" y="798195"/>
                  <a:pt x="5282" y="866775"/>
                  <a:pt x="12902" y="948690"/>
                </a:cubicBezTo>
                <a:cubicBezTo>
                  <a:pt x="20522" y="1030605"/>
                  <a:pt x="18617" y="1099185"/>
                  <a:pt x="58622" y="1188720"/>
                </a:cubicBezTo>
                <a:cubicBezTo>
                  <a:pt x="98627" y="1278255"/>
                  <a:pt x="157682" y="1396365"/>
                  <a:pt x="252932" y="1485900"/>
                </a:cubicBezTo>
                <a:cubicBezTo>
                  <a:pt x="348182" y="1575435"/>
                  <a:pt x="447242" y="1663065"/>
                  <a:pt x="630122" y="1725930"/>
                </a:cubicBezTo>
                <a:cubicBezTo>
                  <a:pt x="813002" y="1788795"/>
                  <a:pt x="1058747" y="1832610"/>
                  <a:pt x="1350212" y="1863090"/>
                </a:cubicBezTo>
                <a:cubicBezTo>
                  <a:pt x="1641677" y="1893570"/>
                  <a:pt x="2378912" y="1908810"/>
                  <a:pt x="2378912" y="1908810"/>
                </a:cubicBezTo>
                <a:cubicBezTo>
                  <a:pt x="2769437" y="1922145"/>
                  <a:pt x="3419042" y="1920240"/>
                  <a:pt x="3693362" y="1943100"/>
                </a:cubicBezTo>
                <a:cubicBezTo>
                  <a:pt x="3967682" y="1965960"/>
                  <a:pt x="3958157" y="2007870"/>
                  <a:pt x="4024832" y="2045970"/>
                </a:cubicBezTo>
                <a:cubicBezTo>
                  <a:pt x="4091507" y="2084070"/>
                  <a:pt x="4080077" y="2137410"/>
                  <a:pt x="4093412" y="2171700"/>
                </a:cubicBezTo>
                <a:cubicBezTo>
                  <a:pt x="4106747" y="2205990"/>
                  <a:pt x="4104842" y="2251710"/>
                  <a:pt x="4104842" y="2251710"/>
                </a:cubicBezTo>
                <a:lnTo>
                  <a:pt x="4104842" y="2251710"/>
                </a:lnTo>
              </a:path>
            </a:pathLst>
          </a:cu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70DF44-4B84-0940-A98E-66C85F8907A5}"/>
                  </a:ext>
                </a:extLst>
              </p:cNvPr>
              <p:cNvSpPr txBox="1"/>
              <p:nvPr/>
            </p:nvSpPr>
            <p:spPr>
              <a:xfrm>
                <a:off x="8114502" y="4843251"/>
                <a:ext cx="3304068" cy="18993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70DF44-4B84-0940-A98E-66C85F890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502" y="4843251"/>
                <a:ext cx="3304068" cy="1899302"/>
              </a:xfrm>
              <a:prstGeom prst="rect">
                <a:avLst/>
              </a:prstGeom>
              <a:blipFill>
                <a:blip r:embed="rId4"/>
                <a:stretch>
                  <a:fillRect l="-2672" b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3D6788E-D07F-FD42-9440-3DEF471C9319}"/>
              </a:ext>
            </a:extLst>
          </p:cNvPr>
          <p:cNvSpPr txBox="1"/>
          <p:nvPr/>
        </p:nvSpPr>
        <p:spPr>
          <a:xfrm>
            <a:off x="3032416" y="5238457"/>
            <a:ext cx="4621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Which is the correct description of the slopes of these lines? </a:t>
            </a:r>
          </a:p>
        </p:txBody>
      </p:sp>
    </p:spTree>
    <p:extLst>
      <p:ext uri="{BB962C8B-B14F-4D97-AF65-F5344CB8AC3E}">
        <p14:creationId xmlns:p14="http://schemas.microsoft.com/office/powerpoint/2010/main" val="329597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-1" y="0"/>
            <a:ext cx="1004160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Week 6 - Applying the 1</a:t>
            </a:r>
            <a:r>
              <a:rPr lang="en-US" sz="2400" b="1" baseline="30000" dirty="0"/>
              <a:t>st</a:t>
            </a:r>
            <a:r>
              <a:rPr lang="en-US" sz="2400" b="1" dirty="0"/>
              <a:t> law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306525C-8EED-3048-A8D4-26D5413706AD}"/>
              </a:ext>
            </a:extLst>
          </p:cNvPr>
          <p:cNvGrpSpPr/>
          <p:nvPr/>
        </p:nvGrpSpPr>
        <p:grpSpPr>
          <a:xfrm>
            <a:off x="3781046" y="-499229"/>
            <a:ext cx="9226891" cy="3819047"/>
            <a:chOff x="-2927580" y="-2519032"/>
            <a:chExt cx="17025401" cy="727375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486C14D-B6BB-9A4F-B0B7-6503F76DA5AC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2927580" y="-2519032"/>
              <a:chExt cx="17025401" cy="727375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33AA5F8-39B5-5C4B-913F-A840D39ED361}"/>
                  </a:ext>
                </a:extLst>
              </p:cNvPr>
              <p:cNvGrpSpPr/>
              <p:nvPr/>
            </p:nvGrpSpPr>
            <p:grpSpPr>
              <a:xfrm>
                <a:off x="-2927580" y="-2519032"/>
                <a:ext cx="17025401" cy="7273754"/>
                <a:chOff x="-7264053" y="-1522649"/>
                <a:chExt cx="17025401" cy="7273754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08BA57AD-9DBE-3148-87D4-7C94C1381777}"/>
                    </a:ext>
                  </a:extLst>
                </p:cNvPr>
                <p:cNvGrpSpPr/>
                <p:nvPr/>
              </p:nvGrpSpPr>
              <p:grpSpPr>
                <a:xfrm>
                  <a:off x="2196621" y="1301259"/>
                  <a:ext cx="5095406" cy="4449846"/>
                  <a:chOff x="1321977" y="1539799"/>
                  <a:chExt cx="5095406" cy="4449846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AC4C8024-B96F-1540-9561-7379F8584EBF}"/>
                      </a:ext>
                    </a:extLst>
                  </p:cNvPr>
                  <p:cNvGrpSpPr/>
                  <p:nvPr/>
                </p:nvGrpSpPr>
                <p:grpSpPr>
                  <a:xfrm>
                    <a:off x="1321977" y="1539799"/>
                    <a:ext cx="5095406" cy="4449846"/>
                    <a:chOff x="2177322" y="1859897"/>
                    <a:chExt cx="5095406" cy="4449846"/>
                  </a:xfrm>
                </p:grpSpPr>
                <p:sp>
                  <p:nvSpPr>
                    <p:cNvPr id="33" name="Frame 32">
                      <a:extLst>
                        <a:ext uri="{FF2B5EF4-FFF2-40B4-BE49-F238E27FC236}">
                          <a16:creationId xmlns:a16="http://schemas.microsoft.com/office/drawing/2014/main" id="{D68BD596-B277-A046-B32E-2CD1229852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88564" y="2338466"/>
                      <a:ext cx="4407108" cy="3492708"/>
                    </a:xfrm>
                    <a:prstGeom prst="frame">
                      <a:avLst>
                        <a:gd name="adj1" fmla="val 1770"/>
                      </a:avLst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4" name="Frame 33">
                      <a:extLst>
                        <a:ext uri="{FF2B5EF4-FFF2-40B4-BE49-F238E27FC236}">
                          <a16:creationId xmlns:a16="http://schemas.microsoft.com/office/drawing/2014/main" id="{7B5EB19A-AB09-374D-AEBF-5C09226BE5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5620" y="1859897"/>
                      <a:ext cx="4407108" cy="3492708"/>
                    </a:xfrm>
                    <a:prstGeom prst="frame">
                      <a:avLst>
                        <a:gd name="adj1" fmla="val 1770"/>
                      </a:avLst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35" name="Straight Connector 34">
                      <a:extLst>
                        <a:ext uri="{FF2B5EF4-FFF2-40B4-BE49-F238E27FC236}">
                          <a16:creationId xmlns:a16="http://schemas.microsoft.com/office/drawing/2014/main" id="{F8396F2E-66FA-C640-A8CE-C8D56AFD61B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203554" y="1866835"/>
                      <a:ext cx="719528" cy="494675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>
                      <a:extLst>
                        <a:ext uri="{FF2B5EF4-FFF2-40B4-BE49-F238E27FC236}">
                          <a16:creationId xmlns:a16="http://schemas.microsoft.com/office/drawing/2014/main" id="{73971957-E19B-304A-98FF-173D0A14C60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35711" y="1917358"/>
                      <a:ext cx="719528" cy="494675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>
                      <a:extLst>
                        <a:ext uri="{FF2B5EF4-FFF2-40B4-BE49-F238E27FC236}">
                          <a16:creationId xmlns:a16="http://schemas.microsoft.com/office/drawing/2014/main" id="{BB071D00-6653-3045-9669-0D129E7D690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52336" y="5317376"/>
                      <a:ext cx="719528" cy="494675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>
                      <a:extLst>
                        <a:ext uri="{FF2B5EF4-FFF2-40B4-BE49-F238E27FC236}">
                          <a16:creationId xmlns:a16="http://schemas.microsoft.com/office/drawing/2014/main" id="{7B8F546F-4C4A-3A44-BC0F-C56043C291D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177322" y="5334001"/>
                      <a:ext cx="719528" cy="494675"/>
                    </a:xfrm>
                    <a:prstGeom prst="line">
                      <a:avLst/>
                    </a:prstGeom>
                    <a:ln w="63500">
                      <a:solidFill>
                        <a:schemeClr val="accent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9" name="Rectangle 38">
                          <a:extLst>
                            <a:ext uri="{FF2B5EF4-FFF2-40B4-BE49-F238E27FC236}">
                              <a16:creationId xmlns:a16="http://schemas.microsoft.com/office/drawing/2014/main" id="{E43DEF79-5739-FE4D-9F9C-39DEF0228D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48669" y="2521075"/>
                          <a:ext cx="2325269" cy="879287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i="1" dirty="0"/>
                        </a:p>
                      </p:txBody>
                    </p:sp>
                  </mc:Choice>
                  <mc:Fallback xmlns="">
                    <p:sp>
                      <p:nvSpPr>
                        <p:cNvPr id="39" name="Rectangle 38">
                          <a:extLst>
                            <a:ext uri="{FF2B5EF4-FFF2-40B4-BE49-F238E27FC236}">
                              <a16:creationId xmlns:a16="http://schemas.microsoft.com/office/drawing/2014/main" id="{E43DEF79-5739-FE4D-9F9C-39DEF0228D5C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48669" y="2521075"/>
                          <a:ext cx="2325269" cy="879287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b="-1578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40" name="Rectangle 39">
                      <a:extLst>
                        <a:ext uri="{FF2B5EF4-FFF2-40B4-BE49-F238E27FC236}">
                          <a16:creationId xmlns:a16="http://schemas.microsoft.com/office/drawing/2014/main" id="{B016F11F-660D-4A41-BA22-17998D028F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3242" y="5848078"/>
                      <a:ext cx="335348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T</a:t>
                      </a:r>
                    </a:p>
                  </p:txBody>
                </p:sp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7CF41985-AEDE-214E-A4C3-F740446D4A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5877" y="4791001"/>
                      <a:ext cx="35939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V</a:t>
                      </a:r>
                    </a:p>
                  </p:txBody>
                </p:sp>
                <p:cxnSp>
                  <p:nvCxnSpPr>
                    <p:cNvPr id="42" name="Straight Connector 41">
                      <a:extLst>
                        <a:ext uri="{FF2B5EF4-FFF2-40B4-BE49-F238E27FC236}">
                          <a16:creationId xmlns:a16="http://schemas.microsoft.com/office/drawing/2014/main" id="{67C232A9-393A-AE41-B792-4C78D6D8CD5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203554" y="5824238"/>
                      <a:ext cx="4314668" cy="0"/>
                    </a:xfrm>
                    <a:prstGeom prst="line">
                      <a:avLst/>
                    </a:prstGeom>
                    <a:ln w="63500"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DD96E945-3D92-4F47-BE77-512549DC3D0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361461" y="4222012"/>
                    <a:ext cx="662066" cy="408928"/>
                  </a:xfrm>
                  <a:prstGeom prst="line">
                    <a:avLst/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0A4C6BCC-8348-0D42-8D86-1FDF7D15D3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719057" y="3446291"/>
                    <a:ext cx="677055" cy="486637"/>
                  </a:xfrm>
                  <a:prstGeom prst="line">
                    <a:avLst/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Arc 27">
                  <a:extLst>
                    <a:ext uri="{FF2B5EF4-FFF2-40B4-BE49-F238E27FC236}">
                      <a16:creationId xmlns:a16="http://schemas.microsoft.com/office/drawing/2014/main" id="{EDB7A530-1C2B-7D45-8C03-502C393D94BC}"/>
                    </a:ext>
                  </a:extLst>
                </p:cNvPr>
                <p:cNvSpPr/>
                <p:nvPr/>
              </p:nvSpPr>
              <p:spPr>
                <a:xfrm>
                  <a:off x="-6548553" y="-1522649"/>
                  <a:ext cx="16309901" cy="5521942"/>
                </a:xfrm>
                <a:prstGeom prst="arc">
                  <a:avLst>
                    <a:gd name="adj1" fmla="val 1153804"/>
                    <a:gd name="adj2" fmla="val 3865988"/>
                  </a:avLst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277ECA4A-7553-6D41-AD93-5B9A4B802ABF}"/>
                    </a:ext>
                  </a:extLst>
                </p:cNvPr>
                <p:cNvSpPr/>
                <p:nvPr/>
              </p:nvSpPr>
              <p:spPr>
                <a:xfrm>
                  <a:off x="-7264053" y="-1075780"/>
                  <a:ext cx="16309901" cy="5521942"/>
                </a:xfrm>
                <a:prstGeom prst="arc">
                  <a:avLst>
                    <a:gd name="adj1" fmla="val 1153804"/>
                    <a:gd name="adj2" fmla="val 3865988"/>
                  </a:avLst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1DB1309-DD7F-0C48-BCF2-E4602063FD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6114" y="4161584"/>
                <a:ext cx="1051803" cy="0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F206830-A961-0546-8895-5BC08EE30055}"/>
                </a:ext>
              </a:extLst>
            </p:cNvPr>
            <p:cNvSpPr/>
            <p:nvPr/>
          </p:nvSpPr>
          <p:spPr>
            <a:xfrm>
              <a:off x="10424924" y="2688244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DDBABDE-2AC8-384F-A361-BED73A8DBC23}"/>
                </a:ext>
              </a:extLst>
            </p:cNvPr>
            <p:cNvSpPr/>
            <p:nvPr/>
          </p:nvSpPr>
          <p:spPr>
            <a:xfrm>
              <a:off x="9525381" y="2908258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2D2D1A6-76BD-DB4A-9DBF-34141BAB9DF8}"/>
              </a:ext>
            </a:extLst>
          </p:cNvPr>
          <p:cNvGrpSpPr/>
          <p:nvPr/>
        </p:nvGrpSpPr>
        <p:grpSpPr>
          <a:xfrm>
            <a:off x="889237" y="681603"/>
            <a:ext cx="4251328" cy="4340907"/>
            <a:chOff x="9173981" y="-842097"/>
            <a:chExt cx="4251328" cy="4340907"/>
          </a:xfrm>
        </p:grpSpPr>
        <p:sp>
          <p:nvSpPr>
            <p:cNvPr id="43" name="Donut 42">
              <a:extLst>
                <a:ext uri="{FF2B5EF4-FFF2-40B4-BE49-F238E27FC236}">
                  <a16:creationId xmlns:a16="http://schemas.microsoft.com/office/drawing/2014/main" id="{3B300B8E-A9CA-9D4D-9A5F-9C353D4E6DA7}"/>
                </a:ext>
              </a:extLst>
            </p:cNvPr>
            <p:cNvSpPr/>
            <p:nvPr/>
          </p:nvSpPr>
          <p:spPr>
            <a:xfrm>
              <a:off x="9173981" y="1774942"/>
              <a:ext cx="2068642" cy="1723868"/>
            </a:xfrm>
            <a:prstGeom prst="donut">
              <a:avLst>
                <a:gd name="adj" fmla="val 4938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20F77F6-0DF9-EC4A-92C5-E40C4EF70E1C}"/>
                </a:ext>
              </a:extLst>
            </p:cNvPr>
            <p:cNvSpPr txBox="1"/>
            <p:nvPr/>
          </p:nvSpPr>
          <p:spPr>
            <a:xfrm>
              <a:off x="9598664" y="2251733"/>
              <a:ext cx="122495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</a:t>
              </a:r>
            </a:p>
            <a:p>
              <a:pPr algn="ctr"/>
              <a:r>
                <a:rPr lang="en-US" sz="2000" dirty="0"/>
                <a:t>(system)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13CDAFC-4588-2246-9E7A-DF4085048834}"/>
                </a:ext>
              </a:extLst>
            </p:cNvPr>
            <p:cNvGrpSpPr/>
            <p:nvPr/>
          </p:nvGrpSpPr>
          <p:grpSpPr>
            <a:xfrm>
              <a:off x="10058041" y="-842097"/>
              <a:ext cx="3367268" cy="3120602"/>
              <a:chOff x="10058041" y="-842097"/>
              <a:chExt cx="3367268" cy="3120602"/>
            </a:xfrm>
          </p:grpSpPr>
          <p:cxnSp>
            <p:nvCxnSpPr>
              <p:cNvPr id="49" name="Curved Connector 48">
                <a:extLst>
                  <a:ext uri="{FF2B5EF4-FFF2-40B4-BE49-F238E27FC236}">
                    <a16:creationId xmlns:a16="http://schemas.microsoft.com/office/drawing/2014/main" id="{F37D7A4E-F605-5F4B-AE73-DBBF9E320118}"/>
                  </a:ext>
                </a:extLst>
              </p:cNvPr>
              <p:cNvCxnSpPr/>
              <p:nvPr/>
            </p:nvCxnSpPr>
            <p:spPr>
              <a:xfrm rot="5400000">
                <a:off x="10178322" y="1289154"/>
                <a:ext cx="1334125" cy="644577"/>
              </a:xfrm>
              <a:prstGeom prst="curvedConnector3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56755A9C-1126-8646-BBCC-DDA6BADC0768}"/>
                      </a:ext>
                    </a:extLst>
                  </p:cNvPr>
                  <p:cNvSpPr/>
                  <p:nvPr/>
                </p:nvSpPr>
                <p:spPr>
                  <a:xfrm>
                    <a:off x="10058041" y="-842097"/>
                    <a:ext cx="3367268" cy="12003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𝒔𝒖𝒓𝒓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𝑻</m:t>
                        </m:r>
                      </m:oMath>
                    </a14:m>
                    <a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a:t> </a:t>
                    </a:r>
                  </a:p>
                  <a:p>
                    <a14:m>
                      <m:oMath xmlns:m="http://schemas.openxmlformats.org/officeDocument/2006/math"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oMath>
                    </a14:m>
                    <a:r>
                      <a:rPr lang="en-US" sz="2400" b="1" dirty="0">
                        <a:solidFill>
                          <a:schemeClr val="tx1"/>
                        </a:solidFill>
                      </a:rPr>
                      <a:t> of heat go in</a:t>
                    </a:r>
                    <a:r>
                      <a:rPr lang="en-US" sz="2400" dirty="0">
                        <a:solidFill>
                          <a:schemeClr val="tx1"/>
                        </a:solidFill>
                      </a:rPr>
                      <a:t>,</a:t>
                    </a:r>
                  </a:p>
                  <a:p>
                    <a:r>
                      <a:rPr lang="en-US" sz="2400" dirty="0"/>
                      <a:t>k</a:t>
                    </a:r>
                    <a:r>
                      <a:rPr lang="en-US" sz="2400" dirty="0">
                        <a:solidFill>
                          <a:schemeClr val="tx1"/>
                        </a:solidFill>
                      </a:rPr>
                      <a:t>eeping the </a:t>
                    </a:r>
                    <a:r>
                      <a:rPr lang="en-US" sz="2400" b="1" dirty="0">
                        <a:solidFill>
                          <a:schemeClr val="tx1"/>
                        </a:solidFill>
                      </a:rPr>
                      <a:t>volume fixed</a:t>
                    </a:r>
                  </a:p>
                </p:txBody>
              </p:sp>
            </mc:Choice>
            <mc:Fallback xmlns="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56755A9C-1126-8646-BBCC-DDA6BADC076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58041" y="-842097"/>
                    <a:ext cx="3367268" cy="120032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632" r="-1880" b="-93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A1BD232-F49D-5D48-8FA4-83DD20E7BB67}"/>
                  </a:ext>
                </a:extLst>
              </p:cNvPr>
              <p:cNvSpPr/>
              <p:nvPr/>
            </p:nvSpPr>
            <p:spPr>
              <a:xfrm>
                <a:off x="3717895" y="2824082"/>
                <a:ext cx="7744340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This would be</a:t>
                </a:r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/>
                  <a:t>Isobaric </a:t>
                </a:r>
                <a:r>
                  <a:rPr lang="en-US" sz="2400" dirty="0">
                    <a:solidFill>
                      <a:schemeClr val="tx1"/>
                    </a:solidFill>
                  </a:rPr>
                  <a:t>heating</a:t>
                </a:r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/>
                  <a:t>I</a:t>
                </a:r>
                <a:r>
                  <a:rPr lang="en-US" sz="2400" dirty="0">
                    <a:solidFill>
                      <a:schemeClr val="tx1"/>
                    </a:solidFill>
                  </a:rPr>
                  <a:t>sochoric </a:t>
                </a:r>
                <a:r>
                  <a:rPr lang="en-US" sz="2400" dirty="0"/>
                  <a:t>heating</a:t>
                </a:r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Isothermal heating</a:t>
                </a:r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 err="1"/>
                  <a:t>Isergonic</a:t>
                </a:r>
                <a:r>
                  <a:rPr lang="en-US" sz="2400" dirty="0"/>
                  <a:t> heating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lphaUcPeriod"/>
                </a:pPr>
                <a:endParaRPr lang="en-US" sz="2400" dirty="0"/>
              </a:p>
              <a:p>
                <a:r>
                  <a:rPr lang="en-US" sz="2400" b="1" dirty="0"/>
                  <a:t>The values of these quantities would be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…</m:t>
                      </m:r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 …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 …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A1BD232-F49D-5D48-8FA4-83DD20E7BB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895" y="2824082"/>
                <a:ext cx="7744340" cy="3785652"/>
              </a:xfrm>
              <a:prstGeom prst="rect">
                <a:avLst/>
              </a:prstGeom>
              <a:blipFill>
                <a:blip r:embed="rId4"/>
                <a:stretch>
                  <a:fillRect l="-1146" t="-1338" b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6B2B6E7-8A4B-044B-BD9B-7BCC56ED76EC}"/>
                  </a:ext>
                </a:extLst>
              </p:cNvPr>
              <p:cNvSpPr txBox="1"/>
              <p:nvPr/>
            </p:nvSpPr>
            <p:spPr>
              <a:xfrm>
                <a:off x="-75833" y="2000614"/>
                <a:ext cx="614900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𝑠𝑢𝑟𝑟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6B2B6E7-8A4B-044B-BD9B-7BCC56ED7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5833" y="2000614"/>
                <a:ext cx="614900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990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1671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Week 6 – Compressing an ideal gas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3239D6-085A-B148-8FC9-5EC67AB5F88E}"/>
                  </a:ext>
                </a:extLst>
              </p:cNvPr>
              <p:cNvSpPr txBox="1"/>
              <p:nvPr/>
            </p:nvSpPr>
            <p:spPr>
              <a:xfrm>
                <a:off x="6911340" y="1191625"/>
                <a:ext cx="508635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starting point is a gas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298 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and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1.2 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𝑏𝑎𝑟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endParaRPr lang="en-US" sz="2400" b="1" dirty="0"/>
              </a:p>
              <a:p>
                <a:r>
                  <a:rPr lang="en-US" sz="2400" b="1" dirty="0"/>
                  <a:t>Compressing</a:t>
                </a:r>
                <a:r>
                  <a:rPr lang="en-US" sz="2400" dirty="0"/>
                  <a:t>, one curve is </a:t>
                </a:r>
                <a:r>
                  <a:rPr lang="en-US" sz="2400" b="1" dirty="0"/>
                  <a:t>isothermal</a:t>
                </a:r>
                <a:r>
                  <a:rPr lang="en-US" sz="2400" dirty="0"/>
                  <a:t>, the other is </a:t>
                </a:r>
                <a:r>
                  <a:rPr lang="en-US" sz="2400" b="1" dirty="0"/>
                  <a:t>adiabatic</a:t>
                </a:r>
                <a:r>
                  <a:rPr lang="en-US" sz="2400" dirty="0"/>
                  <a:t>. Say which is which (and how you know).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3239D6-085A-B148-8FC9-5EC67AB5F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340" y="1191625"/>
                <a:ext cx="5086350" cy="2308324"/>
              </a:xfrm>
              <a:prstGeom prst="rect">
                <a:avLst/>
              </a:prstGeom>
              <a:blipFill>
                <a:blip r:embed="rId2"/>
                <a:stretch>
                  <a:fillRect l="-1995" t="-1639" r="-3491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A8DD9562-B90E-FD0D-7C1B-B3F06044ADDF}"/>
              </a:ext>
            </a:extLst>
          </p:cNvPr>
          <p:cNvGrpSpPr/>
          <p:nvPr/>
        </p:nvGrpSpPr>
        <p:grpSpPr>
          <a:xfrm>
            <a:off x="379973" y="839987"/>
            <a:ext cx="6601707" cy="4953000"/>
            <a:chOff x="379973" y="839987"/>
            <a:chExt cx="6601707" cy="495300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F2887145-66F8-8D03-0133-6F35C44A0A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73" y="839987"/>
              <a:ext cx="6601707" cy="495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A21DF7B-CD6A-9D4D-A358-689F72BCD0C5}"/>
                </a:ext>
              </a:extLst>
            </p:cNvPr>
            <p:cNvSpPr/>
            <p:nvPr/>
          </p:nvSpPr>
          <p:spPr>
            <a:xfrm>
              <a:off x="5970270" y="4953000"/>
              <a:ext cx="251460" cy="2514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004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1671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Week 6 – Compressing an ideal gas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3239D6-085A-B148-8FC9-5EC67AB5F88E}"/>
                  </a:ext>
                </a:extLst>
              </p:cNvPr>
              <p:cNvSpPr txBox="1"/>
              <p:nvPr/>
            </p:nvSpPr>
            <p:spPr>
              <a:xfrm>
                <a:off x="6911340" y="1177290"/>
                <a:ext cx="5086350" cy="5293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starting point is a gas 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298 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and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1.2 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𝑏𝑎𝑟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Which equation would best predict </a:t>
                </a:r>
                <a:r>
                  <a:rPr lang="en-US" sz="2400" b="1" dirty="0"/>
                  <a:t>adiabatic</a:t>
                </a:r>
                <a:r>
                  <a:rPr lang="en-US" sz="2400" dirty="0"/>
                  <a:t> </a:t>
                </a:r>
                <a:r>
                  <a:rPr lang="en-US" sz="2400" b="1" dirty="0"/>
                  <a:t>compression</a:t>
                </a:r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𝑛𝑅𝑇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lphaUcPeriod"/>
                </a:pPr>
                <a:endParaRPr lang="en-US" sz="2400" dirty="0"/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𝑠𝑡𝑎𝑟𝑡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𝑛𝑅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lphaUcPeriod"/>
                </a:pPr>
                <a:endParaRPr lang="en-US" sz="2400" dirty="0"/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𝑑𝑇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𝑛𝑅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𝑑𝑉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3239D6-085A-B148-8FC9-5EC67AB5F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340" y="1177290"/>
                <a:ext cx="5086350" cy="5293500"/>
              </a:xfrm>
              <a:prstGeom prst="rect">
                <a:avLst/>
              </a:prstGeom>
              <a:blipFill>
                <a:blip r:embed="rId2"/>
                <a:stretch>
                  <a:fillRect l="-1995" t="-718" r="-3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474D6517-F845-1AB8-A721-FB7E92DA0E07}"/>
              </a:ext>
            </a:extLst>
          </p:cNvPr>
          <p:cNvGrpSpPr/>
          <p:nvPr/>
        </p:nvGrpSpPr>
        <p:grpSpPr>
          <a:xfrm>
            <a:off x="379973" y="839987"/>
            <a:ext cx="6601707" cy="4953000"/>
            <a:chOff x="379973" y="839987"/>
            <a:chExt cx="6601707" cy="4953000"/>
          </a:xfrm>
        </p:grpSpPr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E4F79C6C-872A-D761-75D5-01CBDF428C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973" y="839987"/>
              <a:ext cx="6601707" cy="495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3C67536-0CD5-6C7B-30E4-F55C1F4A5436}"/>
                </a:ext>
              </a:extLst>
            </p:cNvPr>
            <p:cNvSpPr/>
            <p:nvPr/>
          </p:nvSpPr>
          <p:spPr>
            <a:xfrm>
              <a:off x="5970270" y="4953000"/>
              <a:ext cx="251460" cy="2514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6215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B356847F-947E-854E-8A35-397154A4F8BA}"/>
              </a:ext>
            </a:extLst>
          </p:cNvPr>
          <p:cNvSpPr txBox="1"/>
          <p:nvPr/>
        </p:nvSpPr>
        <p:spPr>
          <a:xfrm>
            <a:off x="201028" y="1929615"/>
            <a:ext cx="6063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/>
              <a:t>efficiency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of this heat engine is …</a:t>
            </a:r>
            <a:endParaRPr lang="en-US" sz="24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endParaRPr lang="en-US" sz="2400" dirty="0"/>
          </a:p>
          <a:p>
            <a:pPr marL="457200" indent="-457200">
              <a:buFont typeface="+mj-lt"/>
              <a:buAutoNum type="alphaUcPeriod"/>
            </a:pPr>
            <a:r>
              <a:rPr lang="en-US" sz="2400" b="0" dirty="0"/>
              <a:t> </a:t>
            </a: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lphaUcPeriod"/>
            </a:pPr>
            <a:endParaRPr 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DCE81C6-6BBB-3540-8853-97EB494A38E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50292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latin typeface="+mn-lt"/>
              </a:rPr>
              <a:t>Week 6 – Heat engines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2DF6F-029C-C73C-C20A-70578E92C672}"/>
              </a:ext>
            </a:extLst>
          </p:cNvPr>
          <p:cNvSpPr txBox="1"/>
          <p:nvPr/>
        </p:nvSpPr>
        <p:spPr>
          <a:xfrm>
            <a:off x="7120890" y="254889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(Need image)</a:t>
            </a:r>
          </a:p>
        </p:txBody>
      </p:sp>
    </p:spTree>
    <p:extLst>
      <p:ext uri="{BB962C8B-B14F-4D97-AF65-F5344CB8AC3E}">
        <p14:creationId xmlns:p14="http://schemas.microsoft.com/office/powerpoint/2010/main" val="3905611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0"/>
            <a:ext cx="839449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Week 7 – Interpreting thermodynamic surfaces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EB121C-B8F9-254F-A233-562D09992E4C}"/>
              </a:ext>
            </a:extLst>
          </p:cNvPr>
          <p:cNvSpPr txBox="1"/>
          <p:nvPr/>
        </p:nvSpPr>
        <p:spPr>
          <a:xfrm>
            <a:off x="6096000" y="1211057"/>
            <a:ext cx="347853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contours </a:t>
            </a:r>
            <a:r>
              <a:rPr lang="en-US" sz="2400" dirty="0"/>
              <a:t>are called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lphaUcPeriod"/>
            </a:pPr>
            <a:r>
              <a:rPr lang="en-US" sz="2400" dirty="0" err="1"/>
              <a:t>Isentropes</a:t>
            </a:r>
            <a:endParaRPr lang="en-US" sz="2400" dirty="0"/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Isochores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Isobars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 err="1"/>
              <a:t>Isenthalps</a:t>
            </a:r>
            <a:endParaRPr lang="en-US" sz="2400" dirty="0"/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Isotherms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3694B7C-79EB-2F4B-A10E-701A26939D62}"/>
              </a:ext>
            </a:extLst>
          </p:cNvPr>
          <p:cNvGrpSpPr/>
          <p:nvPr/>
        </p:nvGrpSpPr>
        <p:grpSpPr>
          <a:xfrm>
            <a:off x="404553" y="531167"/>
            <a:ext cx="5821887" cy="4704760"/>
            <a:chOff x="404553" y="531167"/>
            <a:chExt cx="5821887" cy="470476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BE13506-D07F-63A7-74B3-6FE8039665B3}"/>
                </a:ext>
              </a:extLst>
            </p:cNvPr>
            <p:cNvGrpSpPr/>
            <p:nvPr/>
          </p:nvGrpSpPr>
          <p:grpSpPr>
            <a:xfrm>
              <a:off x="404553" y="531167"/>
              <a:ext cx="5821887" cy="4704760"/>
              <a:chOff x="404553" y="531167"/>
              <a:chExt cx="5821887" cy="4704760"/>
            </a:xfrm>
          </p:grpSpPr>
          <p:pic>
            <p:nvPicPr>
              <p:cNvPr id="17" name="Picture 4">
                <a:extLst>
                  <a:ext uri="{FF2B5EF4-FFF2-40B4-BE49-F238E27FC236}">
                    <a16:creationId xmlns:a16="http://schemas.microsoft.com/office/drawing/2014/main" id="{D4F0B7EA-3406-BA9C-BBEC-10F4477F40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626" t="20287" r="17045" b="11111"/>
              <a:stretch/>
            </p:blipFill>
            <p:spPr bwMode="auto">
              <a:xfrm>
                <a:off x="404553" y="531167"/>
                <a:ext cx="5691447" cy="4704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DE6A95E7-F189-26D4-E517-7EF4789632C6}"/>
                  </a:ext>
                </a:extLst>
              </p:cNvPr>
              <p:cNvGrpSpPr/>
              <p:nvPr/>
            </p:nvGrpSpPr>
            <p:grpSpPr>
              <a:xfrm>
                <a:off x="584407" y="3969755"/>
                <a:ext cx="5642033" cy="485418"/>
                <a:chOff x="3967165" y="4034915"/>
                <a:chExt cx="5642033" cy="485418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99C6456-3A07-7823-6D88-BB493D80AD31}"/>
                    </a:ext>
                  </a:extLst>
                </p:cNvPr>
                <p:cNvSpPr txBox="1"/>
                <p:nvPr/>
              </p:nvSpPr>
              <p:spPr>
                <a:xfrm rot="20887029">
                  <a:off x="7471788" y="4151001"/>
                  <a:ext cx="21374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T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2FC254A-2096-CE2F-ECC9-EC701841F73F}"/>
                    </a:ext>
                  </a:extLst>
                </p:cNvPr>
                <p:cNvSpPr txBox="1"/>
                <p:nvPr/>
              </p:nvSpPr>
              <p:spPr>
                <a:xfrm>
                  <a:off x="3967165" y="4034915"/>
                  <a:ext cx="3301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P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906ED0B-5F27-3BF4-CCEB-DE8B050761CE}"/>
                    </a:ext>
                  </a:extLst>
                </p:cNvPr>
                <p:cNvSpPr txBox="1"/>
                <p:nvPr/>
              </p:nvSpPr>
              <p:spPr>
                <a:xfrm>
                  <a:off x="1692463" y="1081998"/>
                  <a:ext cx="62967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906ED0B-5F27-3BF4-CCEB-DE8B050761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463" y="1081998"/>
                  <a:ext cx="629674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17190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0"/>
            <a:ext cx="839449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Week 7 – Interpreting thermodynamic surfaces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EB121C-B8F9-254F-A233-562D09992E4C}"/>
              </a:ext>
            </a:extLst>
          </p:cNvPr>
          <p:cNvSpPr txBox="1"/>
          <p:nvPr/>
        </p:nvSpPr>
        <p:spPr>
          <a:xfrm>
            <a:off x="6096000" y="1211057"/>
            <a:ext cx="65913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Looks like 240 K is the</a:t>
            </a:r>
          </a:p>
          <a:p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Critical temperature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Boyle temperature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Boiling temperature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400" dirty="0"/>
              <a:t>Inversion temperature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285CE9-50BE-2FF9-BD53-25E9C6F80518}"/>
              </a:ext>
            </a:extLst>
          </p:cNvPr>
          <p:cNvSpPr txBox="1"/>
          <p:nvPr/>
        </p:nvSpPr>
        <p:spPr>
          <a:xfrm>
            <a:off x="2007300" y="1542246"/>
            <a:ext cx="2137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6D43B4-3652-BF2A-6E39-02E90FC70E75}"/>
              </a:ext>
            </a:extLst>
          </p:cNvPr>
          <p:cNvGrpSpPr/>
          <p:nvPr/>
        </p:nvGrpSpPr>
        <p:grpSpPr>
          <a:xfrm>
            <a:off x="404553" y="531167"/>
            <a:ext cx="5821887" cy="4704760"/>
            <a:chOff x="404553" y="531167"/>
            <a:chExt cx="5821887" cy="470476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230C0E-A559-064F-7907-B00E751A8FEB}"/>
                </a:ext>
              </a:extLst>
            </p:cNvPr>
            <p:cNvGrpSpPr/>
            <p:nvPr/>
          </p:nvGrpSpPr>
          <p:grpSpPr>
            <a:xfrm>
              <a:off x="404553" y="531167"/>
              <a:ext cx="5821887" cy="4704760"/>
              <a:chOff x="404553" y="531167"/>
              <a:chExt cx="5821887" cy="4704760"/>
            </a:xfrm>
          </p:grpSpPr>
          <p:pic>
            <p:nvPicPr>
              <p:cNvPr id="19" name="Picture 4">
                <a:extLst>
                  <a:ext uri="{FF2B5EF4-FFF2-40B4-BE49-F238E27FC236}">
                    <a16:creationId xmlns:a16="http://schemas.microsoft.com/office/drawing/2014/main" id="{0F06D0FA-3786-85A3-2436-0E6153AAA1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626" t="20287" r="17045" b="11111"/>
              <a:stretch/>
            </p:blipFill>
            <p:spPr bwMode="auto">
              <a:xfrm>
                <a:off x="404553" y="531167"/>
                <a:ext cx="5691447" cy="47047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91F5CFC-A9DB-F68E-7448-7F30B38AA9BF}"/>
                  </a:ext>
                </a:extLst>
              </p:cNvPr>
              <p:cNvGrpSpPr/>
              <p:nvPr/>
            </p:nvGrpSpPr>
            <p:grpSpPr>
              <a:xfrm>
                <a:off x="584407" y="3969755"/>
                <a:ext cx="5642033" cy="485418"/>
                <a:chOff x="3967165" y="4034915"/>
                <a:chExt cx="5642033" cy="485418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1D6F279-14F2-1137-4728-4914E5BDB74C}"/>
                    </a:ext>
                  </a:extLst>
                </p:cNvPr>
                <p:cNvSpPr txBox="1"/>
                <p:nvPr/>
              </p:nvSpPr>
              <p:spPr>
                <a:xfrm rot="20887029">
                  <a:off x="7471788" y="4151001"/>
                  <a:ext cx="21374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T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5CBE2E0-FCA8-692C-509F-EE2569658C26}"/>
                    </a:ext>
                  </a:extLst>
                </p:cNvPr>
                <p:cNvSpPr txBox="1"/>
                <p:nvPr/>
              </p:nvSpPr>
              <p:spPr>
                <a:xfrm>
                  <a:off x="3967165" y="4034915"/>
                  <a:ext cx="3301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P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B9358AE-0B08-9228-F133-66CF186E2C1C}"/>
                    </a:ext>
                  </a:extLst>
                </p:cNvPr>
                <p:cNvSpPr txBox="1"/>
                <p:nvPr/>
              </p:nvSpPr>
              <p:spPr>
                <a:xfrm>
                  <a:off x="1692463" y="1081998"/>
                  <a:ext cx="62967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B9358AE-0B08-9228-F133-66CF186E2C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2463" y="1081998"/>
                  <a:ext cx="629674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35198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5717</TotalTime>
  <Words>921</Words>
  <Application>Microsoft Macintosh PowerPoint</Application>
  <PresentationFormat>Widescreen</PresentationFormat>
  <Paragraphs>196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Week 6 – Compressing an ideal gas 1</vt:lpstr>
      <vt:lpstr>Week 6 – Compressing an ideal gas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166</cp:revision>
  <dcterms:created xsi:type="dcterms:W3CDTF">2021-09-27T08:57:52Z</dcterms:created>
  <dcterms:modified xsi:type="dcterms:W3CDTF">2023-12-05T19:28:59Z</dcterms:modified>
</cp:coreProperties>
</file>