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291" r:id="rId3"/>
    <p:sldId id="746" r:id="rId4"/>
    <p:sldId id="749" r:id="rId5"/>
    <p:sldId id="75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4067-D2F5-7E11-F01A-3B60B2AA8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336FC-F899-A893-AB82-58F9B018B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2628-0944-29E7-73BA-46DAB3EF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60E4B-DFEA-5846-8EC2-88C1A43B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46DA-FC10-86F6-8AA9-5008F2AD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8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392-71E2-CE87-CAB9-05470EE3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90572-7065-24D3-0290-F2917727D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BD667-141A-1670-0361-A896E1E2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8A7DB-FFA4-4CB3-F2F2-22C3F618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89368-6EF2-A9CE-88AE-F425340A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7376C-9A5E-94CE-3237-2F454203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EEB00-DB99-CF96-80A7-002E6DA27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7699-FE46-6F04-B7D4-53AD1F22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0A514-589D-68BE-F51A-096AD0F6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7AAF0-F81C-39B5-A512-9A488296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8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246F-2BB2-ADDC-526D-50BD36B8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0BBB-AA86-024A-0198-84E4DBA0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E88A-B78D-EFDE-1584-4A936770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6EB6-BB95-26F4-B255-D9B0A0A9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1DE0-4BA1-6F23-D37B-9B2582CD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1F0F-6778-0807-A418-2598C10C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D99E-0439-E952-8B29-887D48714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9665-0694-DD1D-E487-E05ABB86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E0EB4-2682-52FF-4ADD-A474BD6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E801-5FBD-B17A-E5F2-B106BBF7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D738-0624-7AE4-2DAC-2478552D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85400-FA00-4E8E-2ABD-6D88D599E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BB787-43B8-08F7-B12E-05589A8C6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63D5E-8727-C9FE-001B-1A935C11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6F8C-F35D-93BF-1068-9207A024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F90A-ECB5-D681-BE11-2A196A18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BCB0-5A0B-63FD-20A4-1AE1F544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6655-A6AD-A6DD-FAE3-E4B0138D0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791A3-DE4C-04EC-3AF6-E5EEA433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64372-4DFF-D1FD-82AB-5D2B801FB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592D82-128E-B0E9-7358-C42A8EA35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01232-DDC5-C98F-6952-42F845C4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F9E71-FEC3-3756-FFBD-65F0CEF5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D2044-4273-8FF6-FB4D-06FCDB06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7857-A1E1-88B7-3C5C-5D4E4408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39EF1-2373-B1FC-35FB-6B728C78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90B6-CD59-8593-C261-5E8A1C73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19BFA-1BB9-8179-470C-25D0EB00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7F547-F9C9-DFB8-72D0-22DD905A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01AD1-8801-B230-BF63-72BA04A9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34430-671C-03BB-F742-6274F996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6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C019-F44E-6186-678D-70CD4CEA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5B10-AC28-9C46-C836-B5FFDB48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579B-F227-8C06-B815-E5E9DED7E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D2D82-FDDF-1940-89BA-115ADD68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A08BB-5921-0348-642F-7A2FFF01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7D0C-5772-6481-9B53-7DDBA968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A43A-B380-96AB-A7B2-D1EB9C87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76AFB-250B-EF8E-AF40-C2A31C50E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33673-716E-9725-688B-1B9514E9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570C3-9A7A-AFAF-AD1C-824F0005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667E3-0C00-DE6E-A565-023286EB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75298-18A9-3940-039F-07A11BB2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47E00-CA03-090A-463F-159511BC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4620-4A20-AA5C-FF57-AB98263A7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1AC1-5ACB-6444-F678-49284B2C67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CCF67-7AB4-9047-A937-B4C2D4A4C807}" type="datetimeFigureOut">
              <a:rPr lang="en-US" smtClean="0"/>
              <a:t>12/12/23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3EF8-873B-2709-E967-30BC49F82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86C9-1B42-2E00-8BD0-B0E587080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E96F-6DB1-1548-AFE2-8936ED95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1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17" Type="http://schemas.openxmlformats.org/officeDocument/2006/relationships/image" Target="../media/image6.png"/><Relationship Id="rId2" Type="http://schemas.openxmlformats.org/officeDocument/2006/relationships/image" Target="../media/image50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5" Type="http://schemas.openxmlformats.org/officeDocument/2006/relationships/image" Target="../media/image4.png"/><Relationship Id="rId9" Type="http://schemas.openxmlformats.org/officeDocument/2006/relationships/image" Target="../media/image3.png"/><Relationship Id="rId1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0.png"/><Relationship Id="rId7" Type="http://schemas.openxmlformats.org/officeDocument/2006/relationships/image" Target="../media/image62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00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2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2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2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Week 14 – Matching thermophoresis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A65C4-946D-70EF-A00F-446ACD4C7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09" name="Group 17408">
            <a:extLst>
              <a:ext uri="{FF2B5EF4-FFF2-40B4-BE49-F238E27FC236}">
                <a16:creationId xmlns:a16="http://schemas.microsoft.com/office/drawing/2014/main" id="{9E1C5A14-93CC-5936-B77F-13B84FBB2DDF}"/>
              </a:ext>
            </a:extLst>
          </p:cNvPr>
          <p:cNvGrpSpPr/>
          <p:nvPr/>
        </p:nvGrpSpPr>
        <p:grpSpPr>
          <a:xfrm>
            <a:off x="529045" y="958855"/>
            <a:ext cx="3480363" cy="2609112"/>
            <a:chOff x="4598125" y="747623"/>
            <a:chExt cx="3480363" cy="2609112"/>
          </a:xfrm>
        </p:grpSpPr>
        <p:pic>
          <p:nvPicPr>
            <p:cNvPr id="17414" name="Picture 6">
              <a:extLst>
                <a:ext uri="{FF2B5EF4-FFF2-40B4-BE49-F238E27FC236}">
                  <a16:creationId xmlns:a16="http://schemas.microsoft.com/office/drawing/2014/main" id="{35D9EEEE-F4BE-183C-C209-71EB5CF507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29" t="11269"/>
            <a:stretch/>
          </p:blipFill>
          <p:spPr bwMode="auto">
            <a:xfrm>
              <a:off x="4598125" y="747623"/>
              <a:ext cx="3480363" cy="2609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5D9B515-2CF8-F8D7-6E32-4C72D1E87490}"/>
                    </a:ext>
                  </a:extLst>
                </p:cNvPr>
                <p:cNvSpPr txBox="1"/>
                <p:nvPr/>
              </p:nvSpPr>
              <p:spPr>
                <a:xfrm>
                  <a:off x="4598125" y="950112"/>
                  <a:ext cx="107333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5D9B515-2CF8-F8D7-6E32-4C72D1E87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125" y="950112"/>
                  <a:ext cx="107333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53105F-C03E-C353-E5EA-7D2804FE8414}"/>
              </a:ext>
            </a:extLst>
          </p:cNvPr>
          <p:cNvGrpSpPr/>
          <p:nvPr/>
        </p:nvGrpSpPr>
        <p:grpSpPr>
          <a:xfrm>
            <a:off x="8383200" y="1004846"/>
            <a:ext cx="3480363" cy="2601559"/>
            <a:chOff x="8657520" y="750453"/>
            <a:chExt cx="3480363" cy="2601559"/>
          </a:xfrm>
        </p:grpSpPr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id="{F42FA136-99C7-01F5-8687-F472713764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8" t="11575"/>
            <a:stretch/>
          </p:blipFill>
          <p:spPr bwMode="auto">
            <a:xfrm>
              <a:off x="8657520" y="750453"/>
              <a:ext cx="3480363" cy="260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2CB688B-B26D-8967-7636-93A680FBBB9C}"/>
                    </a:ext>
                  </a:extLst>
                </p:cNvPr>
                <p:cNvSpPr txBox="1"/>
                <p:nvPr/>
              </p:nvSpPr>
              <p:spPr>
                <a:xfrm>
                  <a:off x="9146525" y="1014280"/>
                  <a:ext cx="107333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2CB688B-B26D-8967-7636-93A680FBB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525" y="1014280"/>
                  <a:ext cx="107333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88559D-44A8-CCAE-BDC8-3F322919200F}"/>
              </a:ext>
            </a:extLst>
          </p:cNvPr>
          <p:cNvGrpSpPr/>
          <p:nvPr/>
        </p:nvGrpSpPr>
        <p:grpSpPr>
          <a:xfrm>
            <a:off x="4355818" y="966463"/>
            <a:ext cx="3480363" cy="2609580"/>
            <a:chOff x="487399" y="1001173"/>
            <a:chExt cx="3480363" cy="2609580"/>
          </a:xfrm>
        </p:grpSpPr>
        <p:pic>
          <p:nvPicPr>
            <p:cNvPr id="17412" name="Picture 4">
              <a:extLst>
                <a:ext uri="{FF2B5EF4-FFF2-40B4-BE49-F238E27FC236}">
                  <a16:creationId xmlns:a16="http://schemas.microsoft.com/office/drawing/2014/main" id="{6BEB6B7E-B96A-3D60-B237-492667ADE1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37" t="11461"/>
            <a:stretch/>
          </p:blipFill>
          <p:spPr bwMode="auto">
            <a:xfrm>
              <a:off x="487399" y="1001173"/>
              <a:ext cx="3480363" cy="2609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B2AA50-CDEC-3057-3AC1-3B1B4141A0CD}"/>
                    </a:ext>
                  </a:extLst>
                </p:cNvPr>
                <p:cNvSpPr txBox="1"/>
                <p:nvPr/>
              </p:nvSpPr>
              <p:spPr>
                <a:xfrm>
                  <a:off x="711988" y="1260214"/>
                  <a:ext cx="107333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𝑠𝑜𝑙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B2AA50-CDEC-3057-3AC1-3B1B4141A0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88" y="1260214"/>
                  <a:ext cx="1073332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C3BABB-0C05-C3CC-4BE6-AEBBD04181B6}"/>
              </a:ext>
            </a:extLst>
          </p:cNvPr>
          <p:cNvGrpSpPr/>
          <p:nvPr/>
        </p:nvGrpSpPr>
        <p:grpSpPr>
          <a:xfrm>
            <a:off x="867769" y="4586747"/>
            <a:ext cx="10456463" cy="1945219"/>
            <a:chOff x="867769" y="4586747"/>
            <a:chExt cx="10456463" cy="194521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43D7793-8CF7-21A9-ECD2-7C16FAA8A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46379" y="4586747"/>
              <a:ext cx="4354914" cy="667898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F7C2585-4666-423E-7ABC-5B441DEDB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969318" y="5737259"/>
              <a:ext cx="4354914" cy="699999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C2457DE-F547-2459-8D5B-6BA4DB73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969318" y="4589111"/>
              <a:ext cx="4354914" cy="67208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F71F4D-CB86-5F49-96BA-DD48BE78E9F3}"/>
                </a:ext>
              </a:extLst>
            </p:cNvPr>
            <p:cNvSpPr txBox="1"/>
            <p:nvPr/>
          </p:nvSpPr>
          <p:spPr>
            <a:xfrm>
              <a:off x="867771" y="4704810"/>
              <a:ext cx="1055064" cy="70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D1C9240-99AE-2C35-22BA-03D63F941871}"/>
                </a:ext>
              </a:extLst>
            </p:cNvPr>
            <p:cNvSpPr txBox="1"/>
            <p:nvPr/>
          </p:nvSpPr>
          <p:spPr>
            <a:xfrm>
              <a:off x="867769" y="5829276"/>
              <a:ext cx="1055064" cy="70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11204F-F363-BFB6-39C4-C14F8F62F97E}"/>
                </a:ext>
              </a:extLst>
            </p:cNvPr>
            <p:cNvSpPr txBox="1"/>
            <p:nvPr/>
          </p:nvSpPr>
          <p:spPr>
            <a:xfrm>
              <a:off x="6690709" y="4700460"/>
              <a:ext cx="1055064" cy="70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BF140C2-C497-F7D1-CE27-AD7EFF040578}"/>
                </a:ext>
              </a:extLst>
            </p:cNvPr>
            <p:cNvSpPr txBox="1"/>
            <p:nvPr/>
          </p:nvSpPr>
          <p:spPr>
            <a:xfrm>
              <a:off x="6690709" y="5829276"/>
              <a:ext cx="1055064" cy="702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7FA3DAE-7668-9346-28E6-6FCFBBD2E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189921" y="5775586"/>
              <a:ext cx="4311371" cy="62016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AAABDFE-77CB-7F73-3DE5-E6740C630775}"/>
              </a:ext>
            </a:extLst>
          </p:cNvPr>
          <p:cNvSpPr txBox="1"/>
          <p:nvPr/>
        </p:nvSpPr>
        <p:spPr>
          <a:xfrm>
            <a:off x="1146379" y="2456095"/>
            <a:ext cx="195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A, B, C,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196D3-9829-EAA4-85CA-BFBBBD4BECC3}"/>
              </a:ext>
            </a:extLst>
          </p:cNvPr>
          <p:cNvSpPr txBox="1"/>
          <p:nvPr/>
        </p:nvSpPr>
        <p:spPr>
          <a:xfrm>
            <a:off x="4884072" y="2467040"/>
            <a:ext cx="195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A, B, C,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0779-8EAD-2967-5A8A-CC7F54FF9939}"/>
              </a:ext>
            </a:extLst>
          </p:cNvPr>
          <p:cNvSpPr txBox="1"/>
          <p:nvPr/>
        </p:nvSpPr>
        <p:spPr>
          <a:xfrm>
            <a:off x="8970384" y="2554379"/>
            <a:ext cx="1950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A, B, C, D</a:t>
            </a:r>
          </a:p>
        </p:txBody>
      </p:sp>
    </p:spTree>
    <p:extLst>
      <p:ext uri="{BB962C8B-B14F-4D97-AF65-F5344CB8AC3E}">
        <p14:creationId xmlns:p14="http://schemas.microsoft.com/office/powerpoint/2010/main" val="183146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/>
              <p:nvPr/>
            </p:nvSpPr>
            <p:spPr>
              <a:xfrm>
                <a:off x="5244659" y="1796308"/>
                <a:ext cx="6706520" cy="319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low enough temperature, we can say 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≪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400" b="0" dirty="0"/>
                  <a:t> (1) </a:t>
                </a:r>
              </a:p>
              <a:p>
                <a:endParaRPr lang="en-US" sz="2400" dirty="0"/>
              </a:p>
              <a:p>
                <a:r>
                  <a:rPr lang="en-US" sz="2400" b="0" dirty="0"/>
                  <a:t>and we’ll be able to make some simplifications. Based on the information at left, does Eq. (1) look valid at room temperature, or not? What’s your reasoning?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59" y="1796308"/>
                <a:ext cx="6706520" cy="3199979"/>
              </a:xfrm>
              <a:prstGeom prst="rect">
                <a:avLst/>
              </a:prstGeom>
              <a:blipFill>
                <a:blip r:embed="rId2"/>
                <a:stretch>
                  <a:fillRect l="-1323" t="-1581" b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1C29A-5C2C-ADAD-DECB-922166B9C4A0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9661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Week 14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𝒈𝒂𝒑</m:t>
                        </m:r>
                      </m:sub>
                    </m:sSub>
                  </m:oMath>
                </a14:m>
                <a:r>
                  <a:rPr lang="en-US" sz="2400" b="1" dirty="0"/>
                  <a:t> and temperature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1C29A-5C2C-ADAD-DECB-922166B9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96611"/>
              </a:xfrm>
              <a:prstGeom prst="rect">
                <a:avLst/>
              </a:prstGeom>
              <a:blipFill>
                <a:blip r:embed="rId3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D071666-DDDE-81AC-B992-AB65B8F981BB}"/>
              </a:ext>
            </a:extLst>
          </p:cNvPr>
          <p:cNvGrpSpPr/>
          <p:nvPr/>
        </p:nvGrpSpPr>
        <p:grpSpPr>
          <a:xfrm>
            <a:off x="-250257" y="1194975"/>
            <a:ext cx="4603722" cy="4292408"/>
            <a:chOff x="-250257" y="1194975"/>
            <a:chExt cx="4603722" cy="429240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0644BB-5A4D-06D6-3281-E27D7525B7C5}"/>
                </a:ext>
              </a:extLst>
            </p:cNvPr>
            <p:cNvGrpSpPr/>
            <p:nvPr/>
          </p:nvGrpSpPr>
          <p:grpSpPr>
            <a:xfrm>
              <a:off x="-250257" y="1194975"/>
              <a:ext cx="4603722" cy="3178587"/>
              <a:chOff x="-250257" y="1183545"/>
              <a:chExt cx="4603722" cy="317858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60F419A-218A-67A8-70BF-EC7CCC310C0E}"/>
                  </a:ext>
                </a:extLst>
              </p:cNvPr>
              <p:cNvGrpSpPr/>
              <p:nvPr/>
            </p:nvGrpSpPr>
            <p:grpSpPr>
              <a:xfrm>
                <a:off x="-250257" y="1183545"/>
                <a:ext cx="4603722" cy="3091275"/>
                <a:chOff x="881313" y="3766725"/>
                <a:chExt cx="4603722" cy="3091275"/>
              </a:xfrm>
            </p:grpSpPr>
            <p:pic>
              <p:nvPicPr>
                <p:cNvPr id="8" name="Picture 2">
                  <a:extLst>
                    <a:ext uri="{FF2B5EF4-FFF2-40B4-BE49-F238E27FC236}">
                      <a16:creationId xmlns:a16="http://schemas.microsoft.com/office/drawing/2014/main" id="{2C714746-A121-6AC4-EBDD-4F1A3D1AB1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439" t="23750" r="16703" b="8832"/>
                <a:stretch/>
              </p:blipFill>
              <p:spPr bwMode="auto">
                <a:xfrm>
                  <a:off x="1947830" y="3766725"/>
                  <a:ext cx="3537205" cy="3091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286E8D9-02AB-674E-AF61-23E4BFD535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313" y="4391436"/>
                      <a:ext cx="1897981" cy="4966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286E8D9-02AB-674E-AF61-23E4BFD535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313" y="4391436"/>
                      <a:ext cx="1897981" cy="4966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2CBD06A-CD99-CEA3-7765-57F724F230D4}"/>
                  </a:ext>
                </a:extLst>
              </p:cNvPr>
              <p:cNvSpPr/>
              <p:nvPr/>
            </p:nvSpPr>
            <p:spPr>
              <a:xfrm rot="16469037">
                <a:off x="1947207" y="3083035"/>
                <a:ext cx="282547" cy="2275648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0000"/>
                  </a:gs>
                  <a:gs pos="0">
                    <a:srgbClr val="0070C0">
                      <a:alpha val="58000"/>
                    </a:srgb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C1D89BE-9404-FCAD-0BB1-4F871FF6A329}"/>
                    </a:ext>
                  </a:extLst>
                </p:cNvPr>
                <p:cNvSpPr txBox="1"/>
                <p:nvPr/>
              </p:nvSpPr>
              <p:spPr>
                <a:xfrm>
                  <a:off x="582876" y="4996287"/>
                  <a:ext cx="3011207" cy="491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C1D89BE-9404-FCAD-0BB1-4F871FF6A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76" y="4996287"/>
                  <a:ext cx="3011207" cy="4910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CCBAB1-E38B-4A52-BD35-067DEDDE6A30}"/>
                    </a:ext>
                  </a:extLst>
                </p:cNvPr>
                <p:cNvSpPr txBox="1"/>
                <p:nvPr/>
              </p:nvSpPr>
              <p:spPr>
                <a:xfrm rot="242735">
                  <a:off x="826254" y="4404508"/>
                  <a:ext cx="243462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CCBAB1-E38B-4A52-BD35-067DEDDE6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2735">
                  <a:off x="826254" y="4404508"/>
                  <a:ext cx="243462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E50CD86-6238-93DD-22B3-B078FEAFF8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76" y="5854520"/>
            <a:ext cx="5092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4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/>
              <p:nvPr/>
            </p:nvSpPr>
            <p:spPr>
              <a:xfrm>
                <a:off x="5032090" y="1427957"/>
                <a:ext cx="6877970" cy="297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OK, let’s suppose it’s true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≪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000" dirty="0"/>
                  <a:t>. Then we can argue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, and therefore </a:t>
                </a: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𝑔𝑎𝑝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Find an algebraic expression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090" y="1427957"/>
                <a:ext cx="6877970" cy="2977225"/>
              </a:xfrm>
              <a:prstGeom prst="rect">
                <a:avLst/>
              </a:prstGeom>
              <a:blipFill>
                <a:blip r:embed="rId2"/>
                <a:stretch>
                  <a:fillRect l="-923" r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1C29A-5C2C-ADAD-DECB-922166B9C4A0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Week 14 – 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/>
                  <a:t> (#1)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1C29A-5C2C-ADAD-DECB-922166B9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1B0E5B3-EE37-0C47-762D-6D7FA31C5F8A}"/>
              </a:ext>
            </a:extLst>
          </p:cNvPr>
          <p:cNvGrpSpPr/>
          <p:nvPr/>
        </p:nvGrpSpPr>
        <p:grpSpPr>
          <a:xfrm>
            <a:off x="-250257" y="1194975"/>
            <a:ext cx="4603722" cy="4412248"/>
            <a:chOff x="-250257" y="1194975"/>
            <a:chExt cx="4603722" cy="44122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19B34B-E667-DA67-235B-18C54B33A672}"/>
                </a:ext>
              </a:extLst>
            </p:cNvPr>
            <p:cNvGrpSpPr/>
            <p:nvPr/>
          </p:nvGrpSpPr>
          <p:grpSpPr>
            <a:xfrm>
              <a:off x="-250257" y="1194975"/>
              <a:ext cx="4603722" cy="3178587"/>
              <a:chOff x="-250257" y="1183545"/>
              <a:chExt cx="4603722" cy="317858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834BAC-B723-6DBE-7C75-051055AC5BCE}"/>
                  </a:ext>
                </a:extLst>
              </p:cNvPr>
              <p:cNvGrpSpPr/>
              <p:nvPr/>
            </p:nvGrpSpPr>
            <p:grpSpPr>
              <a:xfrm>
                <a:off x="-250257" y="1183545"/>
                <a:ext cx="4603722" cy="3091275"/>
                <a:chOff x="881313" y="3766725"/>
                <a:chExt cx="4603722" cy="3091275"/>
              </a:xfrm>
            </p:grpSpPr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7E61BFD9-6ADC-78B6-689D-5844247C10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439" t="23750" r="16703" b="8832"/>
                <a:stretch/>
              </p:blipFill>
              <p:spPr bwMode="auto">
                <a:xfrm>
                  <a:off x="1947830" y="3766725"/>
                  <a:ext cx="3537205" cy="3091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D76B120-F92B-200B-4EB0-B42BF2EB05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313" y="4391436"/>
                      <a:ext cx="1897981" cy="4966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D76B120-F92B-200B-4EB0-B42BF2EB05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313" y="4391436"/>
                      <a:ext cx="1897981" cy="4966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3D5FB44-B2DA-8CC1-8C69-822CFA278DE7}"/>
                  </a:ext>
                </a:extLst>
              </p:cNvPr>
              <p:cNvSpPr/>
              <p:nvPr/>
            </p:nvSpPr>
            <p:spPr>
              <a:xfrm rot="16469037">
                <a:off x="1947207" y="3083035"/>
                <a:ext cx="282547" cy="2275648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0000"/>
                  </a:gs>
                  <a:gs pos="0">
                    <a:srgbClr val="0070C0">
                      <a:alpha val="58000"/>
                    </a:srgb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B454F9-A644-36A5-2E04-C293D0FB6E67}"/>
                    </a:ext>
                  </a:extLst>
                </p:cNvPr>
                <p:cNvSpPr txBox="1"/>
                <p:nvPr/>
              </p:nvSpPr>
              <p:spPr>
                <a:xfrm>
                  <a:off x="582876" y="4996287"/>
                  <a:ext cx="3011207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B454F9-A644-36A5-2E04-C293D0FB6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76" y="4996287"/>
                  <a:ext cx="3011207" cy="610936"/>
                </a:xfrm>
                <a:prstGeom prst="rect">
                  <a:avLst/>
                </a:prstGeom>
                <a:blipFill>
                  <a:blip r:embed="rId6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20227D-B70E-3218-B60B-0785D9FCAF5C}"/>
                    </a:ext>
                  </a:extLst>
                </p:cNvPr>
                <p:cNvSpPr txBox="1"/>
                <p:nvPr/>
              </p:nvSpPr>
              <p:spPr>
                <a:xfrm rot="242735">
                  <a:off x="826254" y="4404508"/>
                  <a:ext cx="243462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20227D-B70E-3218-B60B-0785D9FCA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2735">
                  <a:off x="826254" y="4404508"/>
                  <a:ext cx="243462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062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/>
              <p:nvPr/>
            </p:nvSpPr>
            <p:spPr>
              <a:xfrm>
                <a:off x="5032090" y="1427957"/>
                <a:ext cx="6877970" cy="280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OK, let’s suppose it’s true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≪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000" dirty="0"/>
                  <a:t>. Then we can argue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, and therefore </a:t>
                </a: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𝑔𝑎𝑝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 logical next step in simplifying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green term </a:t>
                </a:r>
                <a:r>
                  <a:rPr lang="en-US" sz="2000" dirty="0"/>
                  <a:t>would be …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090" y="1427957"/>
                <a:ext cx="6877970" cy="2808141"/>
              </a:xfrm>
              <a:prstGeom prst="rect">
                <a:avLst/>
              </a:prstGeom>
              <a:blipFill>
                <a:blip r:embed="rId2"/>
                <a:stretch>
                  <a:fillRect l="-923" r="-554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1C29A-5C2C-ADAD-DECB-922166B9C4A0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Week 14 – 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/>
                  <a:t> (#2)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1C29A-5C2C-ADAD-DECB-922166B9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1B0E5B3-EE37-0C47-762D-6D7FA31C5F8A}"/>
              </a:ext>
            </a:extLst>
          </p:cNvPr>
          <p:cNvGrpSpPr/>
          <p:nvPr/>
        </p:nvGrpSpPr>
        <p:grpSpPr>
          <a:xfrm>
            <a:off x="-250257" y="1194975"/>
            <a:ext cx="4603722" cy="4412248"/>
            <a:chOff x="-250257" y="1194975"/>
            <a:chExt cx="4603722" cy="44122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19B34B-E667-DA67-235B-18C54B33A672}"/>
                </a:ext>
              </a:extLst>
            </p:cNvPr>
            <p:cNvGrpSpPr/>
            <p:nvPr/>
          </p:nvGrpSpPr>
          <p:grpSpPr>
            <a:xfrm>
              <a:off x="-250257" y="1194975"/>
              <a:ext cx="4603722" cy="3178587"/>
              <a:chOff x="-250257" y="1183545"/>
              <a:chExt cx="4603722" cy="317858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834BAC-B723-6DBE-7C75-051055AC5BCE}"/>
                  </a:ext>
                </a:extLst>
              </p:cNvPr>
              <p:cNvGrpSpPr/>
              <p:nvPr/>
            </p:nvGrpSpPr>
            <p:grpSpPr>
              <a:xfrm>
                <a:off x="-250257" y="1183545"/>
                <a:ext cx="4603722" cy="3091275"/>
                <a:chOff x="881313" y="3766725"/>
                <a:chExt cx="4603722" cy="3091275"/>
              </a:xfrm>
            </p:grpSpPr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7E61BFD9-6ADC-78B6-689D-5844247C10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439" t="23750" r="16703" b="8832"/>
                <a:stretch/>
              </p:blipFill>
              <p:spPr bwMode="auto">
                <a:xfrm>
                  <a:off x="1947830" y="3766725"/>
                  <a:ext cx="3537205" cy="3091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D76B120-F92B-200B-4EB0-B42BF2EB05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313" y="4391436"/>
                      <a:ext cx="1897981" cy="4966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D76B120-F92B-200B-4EB0-B42BF2EB05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313" y="4391436"/>
                      <a:ext cx="1897981" cy="4966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3D5FB44-B2DA-8CC1-8C69-822CFA278DE7}"/>
                  </a:ext>
                </a:extLst>
              </p:cNvPr>
              <p:cNvSpPr/>
              <p:nvPr/>
            </p:nvSpPr>
            <p:spPr>
              <a:xfrm rot="16469037">
                <a:off x="1947207" y="3083035"/>
                <a:ext cx="282547" cy="2275648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0000"/>
                  </a:gs>
                  <a:gs pos="0">
                    <a:srgbClr val="0070C0">
                      <a:alpha val="58000"/>
                    </a:srgb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B454F9-A644-36A5-2E04-C293D0FB6E67}"/>
                    </a:ext>
                  </a:extLst>
                </p:cNvPr>
                <p:cNvSpPr txBox="1"/>
                <p:nvPr/>
              </p:nvSpPr>
              <p:spPr>
                <a:xfrm>
                  <a:off x="582876" y="4996287"/>
                  <a:ext cx="3011207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B454F9-A644-36A5-2E04-C293D0FB6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76" y="4996287"/>
                  <a:ext cx="3011207" cy="610936"/>
                </a:xfrm>
                <a:prstGeom prst="rect">
                  <a:avLst/>
                </a:prstGeom>
                <a:blipFill>
                  <a:blip r:embed="rId6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20227D-B70E-3218-B60B-0785D9FCAF5C}"/>
                    </a:ext>
                  </a:extLst>
                </p:cNvPr>
                <p:cNvSpPr txBox="1"/>
                <p:nvPr/>
              </p:nvSpPr>
              <p:spPr>
                <a:xfrm rot="242735">
                  <a:off x="826254" y="4404508"/>
                  <a:ext cx="243462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20227D-B70E-3218-B60B-0785D9FCA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2735">
                  <a:off x="826254" y="4404508"/>
                  <a:ext cx="243462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452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/>
              <p:nvPr/>
            </p:nvSpPr>
            <p:spPr>
              <a:xfrm>
                <a:off x="5032090" y="1427957"/>
                <a:ext cx="6877970" cy="4861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OK, let’s suppose it’s true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≪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𝑔𝑎𝑝</m:t>
                        </m:r>
                      </m:sub>
                    </m:sSub>
                  </m:oMath>
                </a14:m>
                <a:r>
                  <a:rPr lang="en-US" sz="2000" dirty="0"/>
                  <a:t>. Then we can argue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, and therefore </a:t>
                </a: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𝑔𝑎𝑝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A logical next step in simplifying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green term </a:t>
                </a:r>
                <a:r>
                  <a:rPr lang="en-US" sz="2000" dirty="0"/>
                  <a:t>would be to apply the product rule, which would give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𝑔𝑎𝑝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=______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=______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804FEE-16DB-4921-F74D-A33D5D435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090" y="1427957"/>
                <a:ext cx="6877970" cy="4861908"/>
              </a:xfrm>
              <a:prstGeom prst="rect">
                <a:avLst/>
              </a:prstGeom>
              <a:blipFill>
                <a:blip r:embed="rId2"/>
                <a:stretch>
                  <a:fillRect l="-1476" r="-554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1C29A-5C2C-ADAD-DECB-922166B9C4A0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Week 14 – Derivation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r>
                  <a:rPr lang="en-US" sz="2400" b="1" dirty="0"/>
                  <a:t> (#3)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1C29A-5C2C-ADAD-DECB-922166B9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1B0E5B3-EE37-0C47-762D-6D7FA31C5F8A}"/>
              </a:ext>
            </a:extLst>
          </p:cNvPr>
          <p:cNvGrpSpPr/>
          <p:nvPr/>
        </p:nvGrpSpPr>
        <p:grpSpPr>
          <a:xfrm>
            <a:off x="-250257" y="1194975"/>
            <a:ext cx="4603722" cy="4412248"/>
            <a:chOff x="-250257" y="1194975"/>
            <a:chExt cx="4603722" cy="441224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019B34B-E667-DA67-235B-18C54B33A672}"/>
                </a:ext>
              </a:extLst>
            </p:cNvPr>
            <p:cNvGrpSpPr/>
            <p:nvPr/>
          </p:nvGrpSpPr>
          <p:grpSpPr>
            <a:xfrm>
              <a:off x="-250257" y="1194975"/>
              <a:ext cx="4603722" cy="3178587"/>
              <a:chOff x="-250257" y="1183545"/>
              <a:chExt cx="4603722" cy="317858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D834BAC-B723-6DBE-7C75-051055AC5BCE}"/>
                  </a:ext>
                </a:extLst>
              </p:cNvPr>
              <p:cNvGrpSpPr/>
              <p:nvPr/>
            </p:nvGrpSpPr>
            <p:grpSpPr>
              <a:xfrm>
                <a:off x="-250257" y="1183545"/>
                <a:ext cx="4603722" cy="3091275"/>
                <a:chOff x="881313" y="3766725"/>
                <a:chExt cx="4603722" cy="3091275"/>
              </a:xfrm>
            </p:grpSpPr>
            <p:pic>
              <p:nvPicPr>
                <p:cNvPr id="20" name="Picture 2">
                  <a:extLst>
                    <a:ext uri="{FF2B5EF4-FFF2-40B4-BE49-F238E27FC236}">
                      <a16:creationId xmlns:a16="http://schemas.microsoft.com/office/drawing/2014/main" id="{7E61BFD9-6ADC-78B6-689D-5844247C10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439" t="23750" r="16703" b="8832"/>
                <a:stretch/>
              </p:blipFill>
              <p:spPr bwMode="auto">
                <a:xfrm>
                  <a:off x="1947830" y="3766725"/>
                  <a:ext cx="3537205" cy="30912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D76B120-F92B-200B-4EB0-B42BF2EB05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313" y="4391436"/>
                      <a:ext cx="1897981" cy="4966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𝑔𝑎𝑝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D76B120-F92B-200B-4EB0-B42BF2EB05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313" y="4391436"/>
                      <a:ext cx="1897981" cy="49661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3D5FB44-B2DA-8CC1-8C69-822CFA278DE7}"/>
                  </a:ext>
                </a:extLst>
              </p:cNvPr>
              <p:cNvSpPr/>
              <p:nvPr/>
            </p:nvSpPr>
            <p:spPr>
              <a:xfrm rot="16469037">
                <a:off x="1947207" y="3083035"/>
                <a:ext cx="282547" cy="2275648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0000"/>
                  </a:gs>
                  <a:gs pos="0">
                    <a:srgbClr val="0070C0">
                      <a:alpha val="58000"/>
                    </a:srgb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B454F9-A644-36A5-2E04-C293D0FB6E67}"/>
                    </a:ext>
                  </a:extLst>
                </p:cNvPr>
                <p:cNvSpPr txBox="1"/>
                <p:nvPr/>
              </p:nvSpPr>
              <p:spPr>
                <a:xfrm>
                  <a:off x="582876" y="4996287"/>
                  <a:ext cx="3011207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𝑐𝑜𝑙𝑑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B454F9-A644-36A5-2E04-C293D0FB6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76" y="4996287"/>
                  <a:ext cx="3011207" cy="610936"/>
                </a:xfrm>
                <a:prstGeom prst="rect">
                  <a:avLst/>
                </a:prstGeom>
                <a:blipFill>
                  <a:blip r:embed="rId6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20227D-B70E-3218-B60B-0785D9FCAF5C}"/>
                    </a:ext>
                  </a:extLst>
                </p:cNvPr>
                <p:cNvSpPr txBox="1"/>
                <p:nvPr/>
              </p:nvSpPr>
              <p:spPr>
                <a:xfrm rot="242735">
                  <a:off x="826254" y="4404508"/>
                  <a:ext cx="243462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h𝑜𝑡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𝑐𝑜𝑙𝑑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D20227D-B70E-3218-B60B-0785D9FCA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2735">
                  <a:off x="826254" y="4404508"/>
                  <a:ext cx="243462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956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Macintosh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2023-12-12T18:50:26Z</dcterms:created>
  <dcterms:modified xsi:type="dcterms:W3CDTF">2023-12-12T18:51:15Z</dcterms:modified>
</cp:coreProperties>
</file>