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314" r:id="rId3"/>
    <p:sldId id="321" r:id="rId4"/>
    <p:sldId id="323" r:id="rId5"/>
    <p:sldId id="315" r:id="rId6"/>
    <p:sldId id="326" r:id="rId7"/>
    <p:sldId id="290" r:id="rId8"/>
    <p:sldId id="331" r:id="rId9"/>
    <p:sldId id="332" r:id="rId10"/>
    <p:sldId id="308" r:id="rId11"/>
    <p:sldId id="316" r:id="rId12"/>
    <p:sldId id="327" r:id="rId13"/>
    <p:sldId id="328" r:id="rId14"/>
    <p:sldId id="320" r:id="rId15"/>
    <p:sldId id="311" r:id="rId16"/>
    <p:sldId id="312" r:id="rId17"/>
    <p:sldId id="329" r:id="rId18"/>
    <p:sldId id="330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9"/>
    <p:restoredTop sz="92836"/>
  </p:normalViewPr>
  <p:slideViewPr>
    <p:cSldViewPr snapToGrid="0" snapToObjects="1">
      <p:cViewPr varScale="1">
        <p:scale>
          <a:sx n="100" d="100"/>
          <a:sy n="100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1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22.png"/><Relationship Id="rId7" Type="http://schemas.openxmlformats.org/officeDocument/2006/relationships/image" Target="../media/image2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9.png"/><Relationship Id="rId9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7" Type="http://schemas.openxmlformats.org/officeDocument/2006/relationships/image" Target="../media/image38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5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Visualizing state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85448B0-0197-2CC2-A5E8-2B240DC2932E}"/>
              </a:ext>
            </a:extLst>
          </p:cNvPr>
          <p:cNvGrpSpPr/>
          <p:nvPr/>
        </p:nvGrpSpPr>
        <p:grpSpPr>
          <a:xfrm>
            <a:off x="1481386" y="3598756"/>
            <a:ext cx="3872511" cy="2332219"/>
            <a:chOff x="1481386" y="3598756"/>
            <a:chExt cx="3872511" cy="23322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8445B7-06F0-4011-689D-BEE8C6BE49CF}"/>
                </a:ext>
              </a:extLst>
            </p:cNvPr>
            <p:cNvSpPr txBox="1"/>
            <p:nvPr/>
          </p:nvSpPr>
          <p:spPr>
            <a:xfrm rot="2794638">
              <a:off x="499942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921FC3-DB84-2464-3D91-6D9C7F4EFE54}"/>
                </a:ext>
              </a:extLst>
            </p:cNvPr>
            <p:cNvSpPr txBox="1"/>
            <p:nvPr/>
          </p:nvSpPr>
          <p:spPr>
            <a:xfrm rot="21238454">
              <a:off x="3021678" y="4911757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3A40FD-54F0-1AAB-FC0D-2D5303D8154A}"/>
              </a:ext>
            </a:extLst>
          </p:cNvPr>
          <p:cNvGrpSpPr/>
          <p:nvPr/>
        </p:nvGrpSpPr>
        <p:grpSpPr>
          <a:xfrm>
            <a:off x="6213455" y="4772427"/>
            <a:ext cx="5116990" cy="369332"/>
            <a:chOff x="685137" y="4580200"/>
            <a:chExt cx="511699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ED0932-5B02-66F2-148E-CC1B24F924A7}"/>
                </a:ext>
              </a:extLst>
            </p:cNvPr>
            <p:cNvSpPr txBox="1"/>
            <p:nvPr/>
          </p:nvSpPr>
          <p:spPr>
            <a:xfrm rot="2096072">
              <a:off x="685137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5FFF86-167B-FC24-16F5-4852DB868795}"/>
                </a:ext>
              </a:extLst>
            </p:cNvPr>
            <p:cNvSpPr txBox="1"/>
            <p:nvPr/>
          </p:nvSpPr>
          <p:spPr>
            <a:xfrm rot="20324886">
              <a:off x="3469908" y="4580200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963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564787E-BAF2-BEAE-E3F6-60BA50B676BC}"/>
              </a:ext>
            </a:extLst>
          </p:cNvPr>
          <p:cNvGrpSpPr/>
          <p:nvPr/>
        </p:nvGrpSpPr>
        <p:grpSpPr>
          <a:xfrm>
            <a:off x="233359" y="520054"/>
            <a:ext cx="6188701" cy="6122247"/>
            <a:chOff x="1087601" y="520054"/>
            <a:chExt cx="6188701" cy="612224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DE9C7E1-59B3-1E66-F745-CD09B24D3F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3722" y="3431467"/>
              <a:ext cx="5911167" cy="3210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491822-9F3F-B841-9CE1-AE87B47751F3}"/>
                </a:ext>
              </a:extLst>
            </p:cNvPr>
            <p:cNvGrpSpPr/>
            <p:nvPr/>
          </p:nvGrpSpPr>
          <p:grpSpPr>
            <a:xfrm>
              <a:off x="1087601" y="520054"/>
              <a:ext cx="6188701" cy="5122348"/>
              <a:chOff x="2720833" y="632298"/>
              <a:chExt cx="6188701" cy="512234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CF1E4C9-94B3-3240-9852-70F940CC2277}"/>
                  </a:ext>
                </a:extLst>
              </p:cNvPr>
              <p:cNvGrpSpPr/>
              <p:nvPr/>
            </p:nvGrpSpPr>
            <p:grpSpPr>
              <a:xfrm>
                <a:off x="2720833" y="632298"/>
                <a:ext cx="6188701" cy="3407229"/>
                <a:chOff x="1267328" y="891841"/>
                <a:chExt cx="6765756" cy="5074317"/>
              </a:xfrm>
            </p:grpSpPr>
            <p:pic>
              <p:nvPicPr>
                <p:cNvPr id="7" name="Picture 2">
                  <a:extLst>
                    <a:ext uri="{FF2B5EF4-FFF2-40B4-BE49-F238E27FC236}">
                      <a16:creationId xmlns:a16="http://schemas.microsoft.com/office/drawing/2014/main" id="{2FB02150-7FA5-374B-BB05-567F909058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7328" y="891841"/>
                  <a:ext cx="6765756" cy="507431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A07FE33-5559-8D40-9F0F-FB51869739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59078" y="2779175"/>
                      <a:ext cx="3404514" cy="6875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dirty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isotherms</a:t>
                      </a: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8A07FE33-5559-8D40-9F0F-FB51869739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9078" y="2779175"/>
                      <a:ext cx="3404514" cy="68754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407" t="-7895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95919C8-1F91-8447-A0BB-27C306ED22D4}"/>
                      </a:ext>
                    </a:extLst>
                  </p:cNvPr>
                  <p:cNvSpPr txBox="1"/>
                  <p:nvPr/>
                </p:nvSpPr>
                <p:spPr>
                  <a:xfrm>
                    <a:off x="4859759" y="5061508"/>
                    <a:ext cx="3114141" cy="6931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a14:m>
                    <a:r>
                      <a:rPr lang="en-US" sz="2400" dirty="0"/>
                      <a:t> isotherm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95919C8-1F91-8447-A0BB-27C306ED2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9759" y="5061508"/>
                    <a:ext cx="3114141" cy="6931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0" name="Curved Left Arrow 9">
            <a:extLst>
              <a:ext uri="{FF2B5EF4-FFF2-40B4-BE49-F238E27FC236}">
                <a16:creationId xmlns:a16="http://schemas.microsoft.com/office/drawing/2014/main" id="{720D92A4-8B14-9B4D-866C-7C09E13E10F5}"/>
              </a:ext>
            </a:extLst>
          </p:cNvPr>
          <p:cNvSpPr/>
          <p:nvPr/>
        </p:nvSpPr>
        <p:spPr>
          <a:xfrm>
            <a:off x="4808868" y="2018166"/>
            <a:ext cx="1480457" cy="3265714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/>
              <p:nvPr/>
            </p:nvSpPr>
            <p:spPr>
              <a:xfrm>
                <a:off x="6274673" y="551520"/>
                <a:ext cx="5432053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Getting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easy now: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91B8EB-1669-5D4F-B437-7CA82D0A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673" y="551520"/>
                <a:ext cx="5432053" cy="693138"/>
              </a:xfrm>
              <a:prstGeom prst="rect">
                <a:avLst/>
              </a:prstGeom>
              <a:blipFill>
                <a:blip r:embed="rId6"/>
                <a:stretch>
                  <a:fillRect l="-1632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12D28-6CA7-C643-8F9D-1B2BA046AC32}"/>
                  </a:ext>
                </a:extLst>
              </p:cNvPr>
              <p:cNvSpPr txBox="1"/>
              <p:nvPr/>
            </p:nvSpPr>
            <p:spPr>
              <a:xfrm>
                <a:off x="6274673" y="4328047"/>
                <a:ext cx="571803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comments about this: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the values are negative because all the 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values were negative.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dPdV</a:t>
                </a:r>
                <a:r>
                  <a:rPr lang="en-US" sz="2400" dirty="0"/>
                  <a:t> will (like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) have 41 values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12D28-6CA7-C643-8F9D-1B2BA046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673" y="4328047"/>
                <a:ext cx="5718035" cy="1569660"/>
              </a:xfrm>
              <a:prstGeom prst="rect">
                <a:avLst/>
              </a:prstGeom>
              <a:blipFill>
                <a:blip r:embed="rId7"/>
                <a:stretch>
                  <a:fillRect l="-1549" t="-3200" r="-22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6FE4163-3387-1A42-BC27-ED30605469FB}"/>
              </a:ext>
            </a:extLst>
          </p:cNvPr>
          <p:cNvSpPr/>
          <p:nvPr/>
        </p:nvSpPr>
        <p:spPr>
          <a:xfrm>
            <a:off x="6322660" y="2881170"/>
            <a:ext cx="5718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dPdV</a:t>
            </a:r>
            <a:r>
              <a:rPr lang="en-US" sz="2400" dirty="0"/>
              <a:t> = </a:t>
            </a:r>
          </a:p>
          <a:p>
            <a:pPr algn="ctr"/>
            <a:r>
              <a:rPr lang="en-US" sz="2400" dirty="0" err="1"/>
              <a:t>np.diff</a:t>
            </a:r>
            <a:r>
              <a:rPr lang="en-US" sz="2400" dirty="0"/>
              <a:t>(</a:t>
            </a:r>
            <a:r>
              <a:rPr lang="en-US" sz="2400" dirty="0" err="1"/>
              <a:t>Pisothermlast</a:t>
            </a:r>
            <a:r>
              <a:rPr lang="en-US" sz="2400" dirty="0"/>
              <a:t>)/</a:t>
            </a:r>
            <a:r>
              <a:rPr lang="en-US" sz="2400" dirty="0" err="1"/>
              <a:t>np.diff</a:t>
            </a:r>
            <a:r>
              <a:rPr lang="en-US" sz="2400" dirty="0"/>
              <a:t>(</a:t>
            </a:r>
            <a:r>
              <a:rPr lang="en-US" sz="2400" dirty="0" err="1"/>
              <a:t>Visothermlast</a:t>
            </a:r>
            <a:r>
              <a:rPr lang="en-US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2F09C-12E0-7B7D-8CE9-CBC702378D0C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</p:spTree>
    <p:extLst>
      <p:ext uri="{BB962C8B-B14F-4D97-AF65-F5344CB8AC3E}">
        <p14:creationId xmlns:p14="http://schemas.microsoft.com/office/powerpoint/2010/main" val="23141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619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B18A178-4EB6-A24E-D846-B92107E02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52613-2DF4-07CC-9EE6-506779566ACA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C52613-2DF4-07CC-9EE6-5067795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9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9318" y="1109472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02FA2D7-0C46-ED4D-A2D6-56ED806B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156" y="1426464"/>
            <a:ext cx="6757414" cy="507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urved Left Arrow 34">
            <a:extLst>
              <a:ext uri="{FF2B5EF4-FFF2-40B4-BE49-F238E27FC236}">
                <a16:creationId xmlns:a16="http://schemas.microsoft.com/office/drawing/2014/main" id="{C7CA8443-5A35-4642-9477-FE99FE0994A0}"/>
              </a:ext>
            </a:extLst>
          </p:cNvPr>
          <p:cNvSpPr/>
          <p:nvPr/>
        </p:nvSpPr>
        <p:spPr>
          <a:xfrm rot="16200000">
            <a:off x="5351699" y="1608351"/>
            <a:ext cx="973325" cy="2560851"/>
          </a:xfrm>
          <a:prstGeom prst="curved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/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DEEF3C7-C720-BB4C-9DCC-528E06720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17" y="2690860"/>
                <a:ext cx="12271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/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BC22EF4-E5E4-1B49-B306-C2FF0A015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5707" y="1956391"/>
                <a:ext cx="997709" cy="693138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D065D9-CC87-E7CF-3544-334BAFBABA77}"/>
              </a:ext>
            </a:extLst>
          </p:cNvPr>
          <p:cNvGrpSpPr/>
          <p:nvPr/>
        </p:nvGrpSpPr>
        <p:grpSpPr>
          <a:xfrm>
            <a:off x="9336538" y="1998790"/>
            <a:ext cx="1680754" cy="3676178"/>
            <a:chOff x="5242560" y="1919950"/>
            <a:chExt cx="1680754" cy="367617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B1D5BF4-4F07-7B72-05F2-F9520CEFE735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15FB4F0-BFEF-129D-7873-63059EB12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EE7E097-A429-74A4-4C6F-81517EC5EC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649466-94A0-6716-F1F9-0D1E9CE48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845DF2-94F9-3124-15C4-64F010879A09}"/>
              </a:ext>
            </a:extLst>
          </p:cNvPr>
          <p:cNvGrpSpPr/>
          <p:nvPr/>
        </p:nvGrpSpPr>
        <p:grpSpPr>
          <a:xfrm>
            <a:off x="3561670" y="1956601"/>
            <a:ext cx="1680754" cy="3676178"/>
            <a:chOff x="5242560" y="1919950"/>
            <a:chExt cx="1680754" cy="367617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DC01A9-91FD-DE6D-DB5E-382BA59B4DE8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8FB807-4343-3107-CEB2-42183E597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3003A7-7F3F-329E-0BA3-27BAABF5C8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C054B4-1779-A793-58CE-799672FD7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31AB276-D2EC-74EC-D317-1C6E55CBBFAC}"/>
              </a:ext>
            </a:extLst>
          </p:cNvPr>
          <p:cNvGrpSpPr/>
          <p:nvPr/>
        </p:nvGrpSpPr>
        <p:grpSpPr>
          <a:xfrm>
            <a:off x="847853" y="1683616"/>
            <a:ext cx="1639263" cy="3258167"/>
            <a:chOff x="5153423" y="2337961"/>
            <a:chExt cx="1639263" cy="3258167"/>
          </a:xfrm>
        </p:grpSpPr>
        <p:cxnSp>
          <p:nvCxnSpPr>
            <p:cNvPr id="4096" name="Straight Connector 4095">
              <a:extLst>
                <a:ext uri="{FF2B5EF4-FFF2-40B4-BE49-F238E27FC236}">
                  <a16:creationId xmlns:a16="http://schemas.microsoft.com/office/drawing/2014/main" id="{DCF3A506-74A7-D63D-6C1C-D9B9BA9D5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Connector 4096">
              <a:extLst>
                <a:ext uri="{FF2B5EF4-FFF2-40B4-BE49-F238E27FC236}">
                  <a16:creationId xmlns:a16="http://schemas.microsoft.com/office/drawing/2014/main" id="{A0ED2E58-2202-41B1-69AD-778D4C4E0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9" name="Straight Connector 4098">
              <a:extLst>
                <a:ext uri="{FF2B5EF4-FFF2-40B4-BE49-F238E27FC236}">
                  <a16:creationId xmlns:a16="http://schemas.microsoft.com/office/drawing/2014/main" id="{A8CA3B35-6AB2-5917-7458-0B890E39C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0" name="Straight Connector 4099">
              <a:extLst>
                <a:ext uri="{FF2B5EF4-FFF2-40B4-BE49-F238E27FC236}">
                  <a16:creationId xmlns:a16="http://schemas.microsoft.com/office/drawing/2014/main" id="{546A5740-3FBD-6718-EEA4-D920A203B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1" name="Group 4100">
            <a:extLst>
              <a:ext uri="{FF2B5EF4-FFF2-40B4-BE49-F238E27FC236}">
                <a16:creationId xmlns:a16="http://schemas.microsoft.com/office/drawing/2014/main" id="{AD6ECFB2-5453-CB08-0FA9-D9221E6AABBC}"/>
              </a:ext>
            </a:extLst>
          </p:cNvPr>
          <p:cNvGrpSpPr/>
          <p:nvPr/>
        </p:nvGrpSpPr>
        <p:grpSpPr>
          <a:xfrm>
            <a:off x="6801625" y="1799916"/>
            <a:ext cx="1639263" cy="3258167"/>
            <a:chOff x="5153423" y="2337961"/>
            <a:chExt cx="1639263" cy="3258167"/>
          </a:xfrm>
        </p:grpSpPr>
        <p:cxnSp>
          <p:nvCxnSpPr>
            <p:cNvPr id="4102" name="Straight Connector 4101">
              <a:extLst>
                <a:ext uri="{FF2B5EF4-FFF2-40B4-BE49-F238E27FC236}">
                  <a16:creationId xmlns:a16="http://schemas.microsoft.com/office/drawing/2014/main" id="{F51D5985-20C5-8180-49CE-96F6516A8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Connector 4102">
              <a:extLst>
                <a:ext uri="{FF2B5EF4-FFF2-40B4-BE49-F238E27FC236}">
                  <a16:creationId xmlns:a16="http://schemas.microsoft.com/office/drawing/2014/main" id="{0030717A-BD59-9464-27DA-6A28279EE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038046"/>
              <a:ext cx="865547" cy="558082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401D9946-DE9F-19A9-88B6-8BBA7245F1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07CF7548-632C-5966-34BA-880222280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2337962"/>
              <a:ext cx="0" cy="602196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6ADA1F-5588-A90B-FFB4-3329625099D6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673F61-5CBE-0BA1-BC72-5F5FEE91922E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41 volumes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89ED3-6983-7FC1-F370-CCC86E15FA3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6469787-F8E7-F709-CBD7-53B53152F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0798" y="772698"/>
            <a:ext cx="8096996" cy="61770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8B2358D-1AC6-E1B7-5457-781AB8ACF45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E639A-A20F-D0CA-0D84-250715B85FA1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BD8073-AB1B-C3B1-126F-C3C18060365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9FC3D2-5A07-9041-ACCC-0AD8A9A0493A}"/>
                  </a:ext>
                </a:extLst>
              </p:cNvPr>
              <p:cNvSpPr txBox="1"/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volume)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9FC3D2-5A07-9041-ACCC-0AD8A9A04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567"/>
                <a:ext cx="12192000" cy="461665"/>
              </a:xfrm>
              <a:prstGeom prst="rect">
                <a:avLst/>
              </a:prstGeom>
              <a:blipFill>
                <a:blip r:embed="rId8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073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18DE3D2-EA52-7745-9213-69E3132F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89" y="1567091"/>
            <a:ext cx="6380752" cy="478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592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Next: numerical derivative (with respect to temperature)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92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1281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rved Left Arrow 26">
            <a:extLst>
              <a:ext uri="{FF2B5EF4-FFF2-40B4-BE49-F238E27FC236}">
                <a16:creationId xmlns:a16="http://schemas.microsoft.com/office/drawing/2014/main" id="{168DB7D2-6DEA-D144-9636-966A979DDA22}"/>
              </a:ext>
            </a:extLst>
          </p:cNvPr>
          <p:cNvSpPr/>
          <p:nvPr/>
        </p:nvSpPr>
        <p:spPr>
          <a:xfrm rot="16463792">
            <a:off x="6058359" y="1028022"/>
            <a:ext cx="1263299" cy="2531805"/>
          </a:xfrm>
          <a:prstGeom prst="curved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502FA29-7BEE-7049-8776-C81E3AEE97D6}"/>
              </a:ext>
            </a:extLst>
          </p:cNvPr>
          <p:cNvGrpSpPr/>
          <p:nvPr/>
        </p:nvGrpSpPr>
        <p:grpSpPr>
          <a:xfrm>
            <a:off x="2456661" y="1990593"/>
            <a:ext cx="2717223" cy="2593872"/>
            <a:chOff x="2621361" y="3024030"/>
            <a:chExt cx="2717223" cy="259387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E1DCA67-3C3E-C09E-6A74-52E52113D325}"/>
                </a:ext>
              </a:extLst>
            </p:cNvPr>
            <p:cNvGrpSpPr/>
            <p:nvPr/>
          </p:nvGrpSpPr>
          <p:grpSpPr>
            <a:xfrm>
              <a:off x="2621361" y="3024030"/>
              <a:ext cx="2691116" cy="2593872"/>
              <a:chOff x="5242562" y="3594151"/>
              <a:chExt cx="2691116" cy="259387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B55484-CB56-3A79-E534-902E2FE55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630313"/>
                <a:ext cx="12877" cy="1628262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EA42867-7D83-3A67-C985-416145852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ED8B0C4-F26A-7C63-4815-239719763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90238" y="3594151"/>
                <a:ext cx="2643440" cy="518331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4483178-DB1B-C568-3762-6E22D3E3A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483176"/>
              <a:ext cx="146822" cy="2134726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0274B5-77FF-BD74-8C32-372BA48C0EC2}"/>
              </a:ext>
            </a:extLst>
          </p:cNvPr>
          <p:cNvGrpSpPr/>
          <p:nvPr/>
        </p:nvGrpSpPr>
        <p:grpSpPr>
          <a:xfrm>
            <a:off x="1107243" y="2741603"/>
            <a:ext cx="2621201" cy="2861613"/>
            <a:chOff x="2621359" y="2756289"/>
            <a:chExt cx="2621201" cy="286161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2479F5A-36BD-3DBE-B25A-50A03593F859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3E859AF-DA45-6EE2-8760-86C3542006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3A51258-794B-0FEC-785F-26C97BC9A7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3F2014E-E0FF-3151-00F5-DEBB0494FF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18FCDE-2DCF-C6ED-A1A6-810FCC214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9C6DAB1D-D443-DF4B-B011-9570A60FD569}"/>
              </a:ext>
            </a:extLst>
          </p:cNvPr>
          <p:cNvGrpSpPr/>
          <p:nvPr/>
        </p:nvGrpSpPr>
        <p:grpSpPr>
          <a:xfrm>
            <a:off x="7063059" y="2716414"/>
            <a:ext cx="2621201" cy="2861613"/>
            <a:chOff x="2621359" y="2756289"/>
            <a:chExt cx="2621201" cy="2861613"/>
          </a:xfrm>
        </p:grpSpPr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3B869E1-A19E-BE28-B06A-CC18D0D8A9C4}"/>
                </a:ext>
              </a:extLst>
            </p:cNvPr>
            <p:cNvGrpSpPr/>
            <p:nvPr/>
          </p:nvGrpSpPr>
          <p:grpSpPr>
            <a:xfrm>
              <a:off x="2621359" y="2756289"/>
              <a:ext cx="2621201" cy="2861613"/>
              <a:chOff x="5242560" y="3326410"/>
              <a:chExt cx="2621201" cy="2861613"/>
            </a:xfrm>
          </p:grpSpPr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3CCD7385-378B-34F1-D14A-6AEBFAB0A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2560" y="3341381"/>
                <a:ext cx="0" cy="2254747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B6D52737-08CA-F72D-2A35-E871193B3E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3" y="5552587"/>
                <a:ext cx="2621198" cy="6354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CB712E7-CB3E-FC91-9E6D-0FA37408B0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42562" y="3326410"/>
                <a:ext cx="2621199" cy="570121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4C60E746-E38E-FBA3-404F-399E7E111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326410"/>
              <a:ext cx="50798" cy="2291492"/>
            </a:xfrm>
            <a:prstGeom prst="line">
              <a:avLst/>
            </a:prstGeom>
            <a:ln w="63500">
              <a:solidFill>
                <a:srgbClr val="00B05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A0E19DE-501A-FDB7-362C-5F97AE63BF11}"/>
              </a:ext>
            </a:extLst>
          </p:cNvPr>
          <p:cNvGrpSpPr/>
          <p:nvPr/>
        </p:nvGrpSpPr>
        <p:grpSpPr>
          <a:xfrm>
            <a:off x="8501484" y="2383955"/>
            <a:ext cx="2390234" cy="2236672"/>
            <a:chOff x="2923682" y="3381230"/>
            <a:chExt cx="2390234" cy="2236672"/>
          </a:xfrm>
        </p:grpSpPr>
        <p:grpSp>
          <p:nvGrpSpPr>
            <p:cNvPr id="1033" name="Group 1032">
              <a:extLst>
                <a:ext uri="{FF2B5EF4-FFF2-40B4-BE49-F238E27FC236}">
                  <a16:creationId xmlns:a16="http://schemas.microsoft.com/office/drawing/2014/main" id="{75D07E62-B7EF-4D93-A9BA-8DF42FF85B69}"/>
                </a:ext>
              </a:extLst>
            </p:cNvPr>
            <p:cNvGrpSpPr/>
            <p:nvPr/>
          </p:nvGrpSpPr>
          <p:grpSpPr>
            <a:xfrm>
              <a:off x="2923682" y="3381230"/>
              <a:ext cx="2341491" cy="2236672"/>
              <a:chOff x="5544883" y="3951351"/>
              <a:chExt cx="2341491" cy="2236672"/>
            </a:xfrm>
          </p:grpSpPr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515DF421-E55D-21D4-92F0-96B1B04029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44883" y="3951351"/>
                <a:ext cx="0" cy="1064058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8544727E-9808-03DC-704F-92B36D08B7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5764" y="5869617"/>
                <a:ext cx="1437197" cy="31840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8E80FF13-4BF3-5C23-0E47-42F29AEA8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93627" y="3951351"/>
                <a:ext cx="2292747" cy="396763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4584D5C3-4233-E442-19B0-8FE70A88D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1762" y="3753849"/>
              <a:ext cx="122154" cy="1864053"/>
            </a:xfrm>
            <a:prstGeom prst="line">
              <a:avLst/>
            </a:prstGeom>
            <a:ln w="63500">
              <a:solidFill>
                <a:srgbClr val="C00000">
                  <a:alpha val="44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4410CC6F-1779-89BA-D82E-4B48A4E20429}"/>
              </a:ext>
            </a:extLst>
          </p:cNvPr>
          <p:cNvGrpSpPr/>
          <p:nvPr/>
        </p:nvGrpSpPr>
        <p:grpSpPr>
          <a:xfrm>
            <a:off x="6806600" y="5135628"/>
            <a:ext cx="5614517" cy="1168298"/>
            <a:chOff x="6806600" y="5135628"/>
            <a:chExt cx="5614517" cy="1168298"/>
          </a:xfrm>
        </p:grpSpPr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9CE742C-9FFB-A199-3A09-733BE2B87656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2AF883F-7F6A-5A57-2A79-89534C7C72B9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50 temperatures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085D8AC-DBFF-66D1-0865-C20CDE8A7716}"/>
              </a:ext>
            </a:extLst>
          </p:cNvPr>
          <p:cNvGrpSpPr/>
          <p:nvPr/>
        </p:nvGrpSpPr>
        <p:grpSpPr>
          <a:xfrm>
            <a:off x="1096427" y="5199912"/>
            <a:ext cx="5614517" cy="1168298"/>
            <a:chOff x="6806600" y="5135628"/>
            <a:chExt cx="5614517" cy="11682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7E82B8-CAF4-4D56-B84F-609E1D5D02BA}"/>
                </a:ext>
              </a:extLst>
            </p:cNvPr>
            <p:cNvSpPr txBox="1"/>
            <p:nvPr/>
          </p:nvSpPr>
          <p:spPr>
            <a:xfrm rot="19015918">
              <a:off x="10088898" y="5135628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42 volumes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6753F9-A897-DE04-7068-852F41A9D3B4}"/>
                </a:ext>
              </a:extLst>
            </p:cNvPr>
            <p:cNvSpPr txBox="1"/>
            <p:nvPr/>
          </p:nvSpPr>
          <p:spPr>
            <a:xfrm rot="977598">
              <a:off x="6806600" y="5934594"/>
              <a:ext cx="2332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51 temperatures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654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6FF27-9AE9-0B41-8BEE-C1D4F183A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818A9549-E639-1842-909A-51C9EDAFB1C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280416" y="2503853"/>
            <a:chExt cx="7624874" cy="38841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D4585F-C0D0-FD48-B220-DE17314C9EF7}"/>
                </a:ext>
              </a:extLst>
            </p:cNvPr>
            <p:cNvGrpSpPr/>
            <p:nvPr/>
          </p:nvGrpSpPr>
          <p:grpSpPr>
            <a:xfrm>
              <a:off x="280416" y="2503853"/>
              <a:ext cx="7624874" cy="3884193"/>
              <a:chOff x="-701281" y="901022"/>
              <a:chExt cx="12751851" cy="55970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A5BF619-65B2-5249-9E4B-EA43D8326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01281" y="1088136"/>
                <a:ext cx="7147673" cy="5364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8" name="Picture 2">
                <a:extLst>
                  <a:ext uri="{FF2B5EF4-FFF2-40B4-BE49-F238E27FC236}">
                    <a16:creationId xmlns:a16="http://schemas.microsoft.com/office/drawing/2014/main" id="{F02FA2D7-0C46-ED4D-A2D6-56ED806BEC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3156" y="1426464"/>
                <a:ext cx="6757414" cy="5071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" name="Curved Left Arrow 34">
                <a:extLst>
                  <a:ext uri="{FF2B5EF4-FFF2-40B4-BE49-F238E27FC236}">
                    <a16:creationId xmlns:a16="http://schemas.microsoft.com/office/drawing/2014/main" id="{C7CA8443-5A35-4642-9477-FE99FE0994A0}"/>
                  </a:ext>
                </a:extLst>
              </p:cNvPr>
              <p:cNvSpPr/>
              <p:nvPr/>
            </p:nvSpPr>
            <p:spPr>
              <a:xfrm rot="16200000">
                <a:off x="5737020" y="107259"/>
                <a:ext cx="973325" cy="2560851"/>
              </a:xfrm>
              <a:prstGeom prst="curvedLeftArrow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/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55494CC-7D07-B649-82DF-6691E99D68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515" y="3600100"/>
                  <a:ext cx="122719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/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num>
                                <m:den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7E93DBF-E228-4740-9BBE-629345FC27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174" y="2841585"/>
                  <a:ext cx="997709" cy="693138"/>
                </a:xfrm>
                <a:prstGeom prst="rect">
                  <a:avLst/>
                </a:prstGeom>
                <a:blipFill>
                  <a:blip r:embed="rId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73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7624874" cy="3884193"/>
            <a:chOff x="-701281" y="901022"/>
            <a:chExt cx="12751851" cy="55970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F02FA2D7-0C46-ED4D-A2D6-56ED806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3156" y="1426464"/>
              <a:ext cx="6757414" cy="507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7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9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E71B7-5531-FCBF-76A2-FACCFC6D146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E71B7-5531-FCBF-76A2-FACCFC6D1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82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4906351" cy="3852666"/>
            <a:chOff x="-701281" y="901022"/>
            <a:chExt cx="8205389" cy="5551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5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F33DAF1-08A8-2039-F75F-5294CD73A1B1}"/>
              </a:ext>
            </a:extLst>
          </p:cNvPr>
          <p:cNvSpPr txBox="1"/>
          <p:nvPr/>
        </p:nvSpPr>
        <p:spPr>
          <a:xfrm>
            <a:off x="7929423" y="2261272"/>
            <a:ext cx="3923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Why are we learning both an </a:t>
            </a:r>
            <a:r>
              <a:rPr lang="en-US" sz="2400" b="1" dirty="0"/>
              <a:t>analytical</a:t>
            </a:r>
            <a:r>
              <a:rPr lang="en-US" sz="2400" dirty="0"/>
              <a:t> </a:t>
            </a:r>
            <a:r>
              <a:rPr lang="en-US" sz="2400" b="1" dirty="0"/>
              <a:t>method</a:t>
            </a:r>
            <a:r>
              <a:rPr lang="en-US" sz="2400" dirty="0"/>
              <a:t> (like this) and a </a:t>
            </a:r>
            <a:r>
              <a:rPr lang="en-US" sz="2400" b="1" dirty="0"/>
              <a:t>numerical</a:t>
            </a:r>
            <a:r>
              <a:rPr lang="en-US" sz="2400" dirty="0"/>
              <a:t> one (what we got using </a:t>
            </a:r>
            <a:r>
              <a:rPr lang="en-US" sz="2400" dirty="0" err="1"/>
              <a:t>PL.df_dx</a:t>
            </a:r>
            <a:r>
              <a:rPr lang="en-US" sz="2400" dirty="0"/>
              <a:t>)?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73963-7175-7A65-5902-D32A83FD7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373963-7175-7A65-5902-D32A83FD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367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C00AEE-D571-E949-9480-B9731F59BFBE}"/>
              </a:ext>
            </a:extLst>
          </p:cNvPr>
          <p:cNvSpPr txBox="1"/>
          <p:nvPr/>
        </p:nvSpPr>
        <p:spPr>
          <a:xfrm>
            <a:off x="6230112" y="795560"/>
            <a:ext cx="5514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could plot this too (for comparison to the numerical result)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D4585F-C0D0-FD48-B220-DE17314C9EF7}"/>
              </a:ext>
            </a:extLst>
          </p:cNvPr>
          <p:cNvGrpSpPr/>
          <p:nvPr/>
        </p:nvGrpSpPr>
        <p:grpSpPr>
          <a:xfrm>
            <a:off x="280416" y="2503853"/>
            <a:ext cx="4906351" cy="3852666"/>
            <a:chOff x="-701281" y="901022"/>
            <a:chExt cx="8205389" cy="555159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01281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Curved Left Arrow 34">
              <a:extLst>
                <a:ext uri="{FF2B5EF4-FFF2-40B4-BE49-F238E27FC236}">
                  <a16:creationId xmlns:a16="http://schemas.microsoft.com/office/drawing/2014/main" id="{C7CA8443-5A35-4642-9477-FE99FE0994A0}"/>
                </a:ext>
              </a:extLst>
            </p:cNvPr>
            <p:cNvSpPr/>
            <p:nvPr/>
          </p:nvSpPr>
          <p:spPr>
            <a:xfrm rot="16200000">
              <a:off x="5737020" y="107259"/>
              <a:ext cx="973325" cy="2560851"/>
            </a:xfrm>
            <a:prstGeom prst="curvedLef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/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means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FB28B6-664C-DC43-B7AE-4A1F8AD59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24" y="853440"/>
                <a:ext cx="5352288" cy="693138"/>
              </a:xfrm>
              <a:prstGeom prst="rect">
                <a:avLst/>
              </a:prstGeom>
              <a:blipFill>
                <a:blip r:embed="rId5"/>
                <a:stretch>
                  <a:fillRect l="-237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/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09AC0DA-430F-D74A-8A99-BD35D39BD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515" y="3600100"/>
                <a:ext cx="122719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/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62A981-5730-0D4D-9EC1-8F50A2956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74" y="2841585"/>
                <a:ext cx="997709" cy="693138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3DAF1-08A8-2039-F75F-5294CD73A1B1}"/>
                  </a:ext>
                </a:extLst>
              </p:cNvPr>
              <p:cNvSpPr txBox="1"/>
              <p:nvPr/>
            </p:nvSpPr>
            <p:spPr>
              <a:xfrm>
                <a:off x="7929423" y="2261272"/>
                <a:ext cx="3923161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Question</a:t>
                </a:r>
                <a:r>
                  <a:rPr lang="en-US" sz="2400" dirty="0"/>
                  <a:t>: Why are we learning both an </a:t>
                </a:r>
                <a:r>
                  <a:rPr lang="en-US" sz="2400" b="1" dirty="0"/>
                  <a:t>analytical</a:t>
                </a:r>
                <a:r>
                  <a:rPr lang="en-US" sz="2400" dirty="0"/>
                  <a:t> </a:t>
                </a:r>
                <a:r>
                  <a:rPr lang="en-US" sz="2400" b="1" dirty="0"/>
                  <a:t>method</a:t>
                </a:r>
                <a:r>
                  <a:rPr lang="en-US" sz="2400" dirty="0"/>
                  <a:t> (like this) and a </a:t>
                </a:r>
                <a:r>
                  <a:rPr lang="en-US" sz="2400" b="1" dirty="0"/>
                  <a:t>numerical</a:t>
                </a:r>
                <a:r>
                  <a:rPr lang="en-US" sz="2400" dirty="0"/>
                  <a:t> one (what we got using </a:t>
                </a:r>
                <a:r>
                  <a:rPr lang="en-US" sz="2400" dirty="0" err="1"/>
                  <a:t>PL.df_dx</a:t>
                </a:r>
                <a:r>
                  <a:rPr lang="en-US" sz="2400" dirty="0"/>
                  <a:t>)?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expression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dirty="0"/>
                  <a:t> is long (like vdw), so you’d like to double-check your calculus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You got only a numerical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dirty="0"/>
                  <a:t> in the first place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33DAF1-08A8-2039-F75F-5294CD73A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423" y="2261272"/>
                <a:ext cx="3923161" cy="4524315"/>
              </a:xfrm>
              <a:prstGeom prst="rect">
                <a:avLst/>
              </a:prstGeom>
              <a:blipFill>
                <a:blip r:embed="rId8"/>
                <a:stretch>
                  <a:fillRect l="-2581" t="-1120" r="-968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BF2B-A008-27C5-70A4-CBFF5EE29ECC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of the entire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surface when you have an </a:t>
                </a:r>
                <a:r>
                  <a:rPr lang="en-US" sz="2400" b="1" i="1" dirty="0"/>
                  <a:t>analytical</a:t>
                </a:r>
                <a:r>
                  <a:rPr lang="en-US" sz="2400" b="1" dirty="0"/>
                  <a:t> representation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5FBF2B-A008-27C5-70A4-CBFF5EE29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93138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450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2D449E-43A1-7E45-8DE5-612DC27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80" y="2243328"/>
            <a:ext cx="11488432" cy="222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4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091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/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989C4F-2B29-5848-B21D-DE139A7BE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4" y="6002274"/>
                <a:ext cx="1441869" cy="661015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A02583-82E1-636D-E58B-F51F59E7119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828464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7" y="5179314"/>
            <a:ext cx="1441869" cy="1483975"/>
            <a:chOff x="1143304" y="5179314"/>
            <a:chExt cx="1441869" cy="1483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96985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4" y="6002274"/>
                  <a:ext cx="1441869" cy="661015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/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951BE-35F5-4DA1-9DFC-075D110F9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05" y="5179314"/>
                <a:ext cx="1310423" cy="661015"/>
              </a:xfrm>
              <a:prstGeom prst="rect">
                <a:avLst/>
              </a:prstGeom>
              <a:blipFill>
                <a:blip r:embed="rId8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/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F1B33EE-F7B4-09B0-B8DF-564834ACF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368" y="6002274"/>
                <a:ext cx="1308820" cy="661591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34E754-60A2-C070-9B98-D2A45EDE451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51586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424255" cy="1484551"/>
            <a:chOff x="1143305" y="5179314"/>
            <a:chExt cx="1424255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400192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00D54FA-B261-186E-7C2E-0DD6ABE6DE2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2569974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A9D5B0-F303-0042-8A8A-55FDAD4D0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0" y="1119251"/>
            <a:ext cx="5070125" cy="39855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DABBF-CD96-D94C-AD66-460F71C5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845" y="1044702"/>
            <a:ext cx="5538984" cy="41346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/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CCF6DC-C8A9-B747-B535-3972883AF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06" y="1044702"/>
                <a:ext cx="953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/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F90FB6-9ED6-5940-B6EA-F5CD98148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829" y="934585"/>
                <a:ext cx="9581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33D3C62-AB4C-6042-9966-428D7772EBC9}"/>
              </a:ext>
            </a:extLst>
          </p:cNvPr>
          <p:cNvGrpSpPr/>
          <p:nvPr/>
        </p:nvGrpSpPr>
        <p:grpSpPr>
          <a:xfrm>
            <a:off x="1143305" y="5179314"/>
            <a:ext cx="1332883" cy="1484551"/>
            <a:chOff x="1143305" y="5179314"/>
            <a:chExt cx="1332883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18420D14-0B3A-6948-8933-0D9EF998CB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6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989C4F-2B29-5848-B21D-DE139A7BE0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08820" cy="661591"/>
                </a:xfrm>
                <a:prstGeom prst="rect">
                  <a:avLst/>
                </a:prstGeom>
                <a:blipFill>
                  <a:blip r:embed="rId7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838897-076E-1D4E-9BA6-8F9EF0E33D70}"/>
              </a:ext>
            </a:extLst>
          </p:cNvPr>
          <p:cNvGrpSpPr/>
          <p:nvPr/>
        </p:nvGrpSpPr>
        <p:grpSpPr>
          <a:xfrm>
            <a:off x="7570968" y="5179314"/>
            <a:ext cx="1337691" cy="1484551"/>
            <a:chOff x="1143305" y="5179314"/>
            <a:chExt cx="1337691" cy="148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/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5900F4-E3C7-0743-A211-9E0D80B144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305" y="5179314"/>
                  <a:ext cx="1310423" cy="661015"/>
                </a:xfrm>
                <a:prstGeom prst="rect">
                  <a:avLst/>
                </a:prstGeom>
                <a:blipFill>
                  <a:blip r:embed="rId8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/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𝑽</m:t>
                                    </m:r>
                                  </m:num>
                                  <m:den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435682-62BF-3549-A63A-E80F9F9957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368" y="6002274"/>
                  <a:ext cx="1313628" cy="661591"/>
                </a:xfrm>
                <a:prstGeom prst="rect">
                  <a:avLst/>
                </a:prstGeom>
                <a:blipFill>
                  <a:blip r:embed="rId9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D584E6-4044-D4FC-71A9-75C9A51BF1E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The “no-brainer” rules of partial derivatives</a:t>
            </a:r>
          </a:p>
        </p:txBody>
      </p:sp>
    </p:spTree>
    <p:extLst>
      <p:ext uri="{BB962C8B-B14F-4D97-AF65-F5344CB8AC3E}">
        <p14:creationId xmlns:p14="http://schemas.microsoft.com/office/powerpoint/2010/main" val="36661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26382"/>
                <a:ext cx="336959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Recap: Slices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6382"/>
                <a:ext cx="3369595" cy="461665"/>
              </a:xfrm>
              <a:prstGeom prst="rect">
                <a:avLst/>
              </a:prstGeom>
              <a:blipFill>
                <a:blip r:embed="rId2"/>
                <a:stretch>
                  <a:fillRect l="-300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DD8008-6BC1-2542-AF9E-59DA3BD90F1B}"/>
              </a:ext>
            </a:extLst>
          </p:cNvPr>
          <p:cNvGrpSpPr/>
          <p:nvPr/>
        </p:nvGrpSpPr>
        <p:grpSpPr>
          <a:xfrm>
            <a:off x="7759528" y="1646978"/>
            <a:ext cx="3814583" cy="3564044"/>
            <a:chOff x="1267328" y="891841"/>
            <a:chExt cx="6765756" cy="507431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7DE8750-A14C-3E42-A59F-AF0119FD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3459078" y="2779175"/>
              <a:ext cx="3404514" cy="65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isotherms</a:t>
              </a:r>
            </a:p>
          </p:txBody>
        </p:sp>
      </p:grpSp>
      <p:sp>
        <p:nvSpPr>
          <p:cNvPr id="63" name="Curved Left Arrow 62">
            <a:extLst>
              <a:ext uri="{FF2B5EF4-FFF2-40B4-BE49-F238E27FC236}">
                <a16:creationId xmlns:a16="http://schemas.microsoft.com/office/drawing/2014/main" id="{B06C39F6-5D2B-2045-9090-9D9B6BEB509D}"/>
              </a:ext>
            </a:extLst>
          </p:cNvPr>
          <p:cNvSpPr/>
          <p:nvPr/>
        </p:nvSpPr>
        <p:spPr>
          <a:xfrm rot="16463792">
            <a:off x="6343883" y="-544721"/>
            <a:ext cx="1480457" cy="326571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A0BED1-2458-C1F2-2694-BD97C2F0181C}"/>
              </a:ext>
            </a:extLst>
          </p:cNvPr>
          <p:cNvSpPr txBox="1"/>
          <p:nvPr/>
        </p:nvSpPr>
        <p:spPr>
          <a:xfrm>
            <a:off x="8940825" y="5211022"/>
            <a:ext cx="197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 volumes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56FE6-9F2D-428E-8AF5-DC0E53F8112C}"/>
              </a:ext>
            </a:extLst>
          </p:cNvPr>
          <p:cNvSpPr txBox="1"/>
          <p:nvPr/>
        </p:nvSpPr>
        <p:spPr>
          <a:xfrm rot="18799331">
            <a:off x="6027498" y="5020310"/>
            <a:ext cx="1973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 volumes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F1E4C9-94B3-3240-9852-70F940CC2277}"/>
              </a:ext>
            </a:extLst>
          </p:cNvPr>
          <p:cNvGrpSpPr/>
          <p:nvPr/>
        </p:nvGrpSpPr>
        <p:grpSpPr>
          <a:xfrm>
            <a:off x="-92701" y="1429583"/>
            <a:ext cx="6188701" cy="3407229"/>
            <a:chOff x="1267328" y="891841"/>
            <a:chExt cx="6765756" cy="50743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B02150-7FA5-374B-BB05-567F90905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/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isotherms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blipFill>
                  <a:blip r:embed="rId3"/>
                  <a:stretch>
                    <a:fillRect l="-407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91B8EB-1669-5D4F-B437-7CA82D0AE33B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/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Start with the </a:t>
                </a:r>
                <a:r>
                  <a:rPr lang="en-US" sz="2400" b="1" dirty="0"/>
                  <a:t>numerator</a:t>
                </a:r>
                <a:r>
                  <a:rPr lang="en-US" sz="2400" dirty="0"/>
                  <a:t> (the “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” part):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 err="1"/>
                  <a:t>Pisothermlast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32     16      11     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-16      -5        …    (pressure differences)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Some comments about this in Python: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done w/</a:t>
                </a:r>
                <a:r>
                  <a:rPr lang="en-US" sz="2400" b="1" dirty="0" err="1"/>
                  <a:t>np.diff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Pisothermlast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:r>
                  <a:rPr lang="en-US" sz="2400" b="1" dirty="0" err="1"/>
                  <a:t>Pisothermlast</a:t>
                </a:r>
                <a:r>
                  <a:rPr lang="en-US" sz="2400" b="1" dirty="0"/>
                  <a:t> </a:t>
                </a:r>
                <a:r>
                  <a:rPr lang="en-US" sz="2400" dirty="0"/>
                  <a:t>had </a:t>
                </a:r>
                <a:r>
                  <a:rPr lang="en-US" sz="2400" b="1" dirty="0"/>
                  <a:t>42</a:t>
                </a:r>
                <a:r>
                  <a:rPr lang="en-US" sz="2400" dirty="0"/>
                  <a:t> values,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will have </a:t>
                </a:r>
                <a:r>
                  <a:rPr lang="en-US" sz="2400" b="1" dirty="0"/>
                  <a:t>41</a:t>
                </a:r>
                <a:r>
                  <a:rPr lang="en-US" sz="2400" dirty="0"/>
                  <a:t> values [-16, -5, …].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  <a:blipFill>
                <a:blip r:embed="rId4"/>
                <a:stretch>
                  <a:fillRect l="-1431" t="-60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85ECA49-BDCF-AF3A-A88D-A2C5BC32E8E1}"/>
              </a:ext>
            </a:extLst>
          </p:cNvPr>
          <p:cNvSpPr>
            <a:spLocks noChangeAspect="1"/>
          </p:cNvSpPr>
          <p:nvPr/>
        </p:nvSpPr>
        <p:spPr>
          <a:xfrm>
            <a:off x="794083" y="1876925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A1227-3453-DE9A-E7D1-B55EC04A10BE}"/>
              </a:ext>
            </a:extLst>
          </p:cNvPr>
          <p:cNvSpPr>
            <a:spLocks noChangeAspect="1"/>
          </p:cNvSpPr>
          <p:nvPr/>
        </p:nvSpPr>
        <p:spPr>
          <a:xfrm>
            <a:off x="953887" y="3068291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987207-18B0-C241-9F43-DFF975B0AA29}"/>
              </a:ext>
            </a:extLst>
          </p:cNvPr>
          <p:cNvSpPr>
            <a:spLocks noChangeAspect="1"/>
          </p:cNvSpPr>
          <p:nvPr/>
        </p:nvSpPr>
        <p:spPr>
          <a:xfrm>
            <a:off x="1046128" y="3473357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1429-94DF-8E98-4C7F-B06E69D0DB9C}"/>
              </a:ext>
            </a:extLst>
          </p:cNvPr>
          <p:cNvSpPr txBox="1"/>
          <p:nvPr/>
        </p:nvSpPr>
        <p:spPr>
          <a:xfrm>
            <a:off x="1044123" y="1782495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B7243-015C-5A2A-DE13-085817D0DBC4}"/>
              </a:ext>
            </a:extLst>
          </p:cNvPr>
          <p:cNvSpPr txBox="1"/>
          <p:nvPr/>
        </p:nvSpPr>
        <p:spPr>
          <a:xfrm>
            <a:off x="1153410" y="2897297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C5835-3FFF-8711-0AD8-3B2183F1C558}"/>
              </a:ext>
            </a:extLst>
          </p:cNvPr>
          <p:cNvSpPr txBox="1"/>
          <p:nvPr/>
        </p:nvSpPr>
        <p:spPr>
          <a:xfrm>
            <a:off x="1273105" y="3315670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E21E3-57EA-C3F2-04E0-2FC1959403CC}"/>
              </a:ext>
            </a:extLst>
          </p:cNvPr>
          <p:cNvSpPr>
            <a:spLocks noChangeAspect="1"/>
          </p:cNvSpPr>
          <p:nvPr/>
        </p:nvSpPr>
        <p:spPr>
          <a:xfrm>
            <a:off x="1218577" y="3778157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79CB3C-444D-3332-0FA4-AEAFF30C44B5}"/>
              </a:ext>
            </a:extLst>
          </p:cNvPr>
          <p:cNvSpPr/>
          <p:nvPr/>
        </p:nvSpPr>
        <p:spPr>
          <a:xfrm rot="5400000">
            <a:off x="6217030" y="2611091"/>
            <a:ext cx="228600" cy="685800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346AF1F-EAD6-3E5D-3DD6-DBBB52ABA1CC}"/>
              </a:ext>
            </a:extLst>
          </p:cNvPr>
          <p:cNvSpPr/>
          <p:nvPr/>
        </p:nvSpPr>
        <p:spPr>
          <a:xfrm rot="5400000">
            <a:off x="6982276" y="2634679"/>
            <a:ext cx="214928" cy="652295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B0F452B-8936-958A-CF62-6D49885A5689}"/>
              </a:ext>
            </a:extLst>
          </p:cNvPr>
          <p:cNvSpPr/>
          <p:nvPr/>
        </p:nvSpPr>
        <p:spPr>
          <a:xfrm rot="5400000">
            <a:off x="7692773" y="2660249"/>
            <a:ext cx="228600" cy="587483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A6937-6D11-68C5-F0A2-9ADE20E2E1CD}"/>
              </a:ext>
            </a:extLst>
          </p:cNvPr>
          <p:cNvSpPr>
            <a:spLocks noChangeAspect="1"/>
          </p:cNvSpPr>
          <p:nvPr/>
        </p:nvSpPr>
        <p:spPr>
          <a:xfrm>
            <a:off x="1346913" y="38944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534885-532C-64E5-697A-69178AB72A78}"/>
              </a:ext>
            </a:extLst>
          </p:cNvPr>
          <p:cNvSpPr>
            <a:spLocks noChangeAspect="1"/>
          </p:cNvSpPr>
          <p:nvPr/>
        </p:nvSpPr>
        <p:spPr>
          <a:xfrm>
            <a:off x="1475254" y="3950605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D30D52-AE77-AD1F-24D7-E592B12D3EBF}"/>
              </a:ext>
            </a:extLst>
          </p:cNvPr>
          <p:cNvSpPr>
            <a:spLocks noChangeAspect="1"/>
          </p:cNvSpPr>
          <p:nvPr/>
        </p:nvSpPr>
        <p:spPr>
          <a:xfrm>
            <a:off x="1603590" y="400674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5C013E-6AD4-8AEF-0841-14C256F81F96}"/>
              </a:ext>
            </a:extLst>
          </p:cNvPr>
          <p:cNvSpPr>
            <a:spLocks noChangeAspect="1"/>
          </p:cNvSpPr>
          <p:nvPr/>
        </p:nvSpPr>
        <p:spPr>
          <a:xfrm>
            <a:off x="1768022" y="403882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7E1B91-61E9-4FC2-9F4D-EB7154EA2D9F}"/>
              </a:ext>
            </a:extLst>
          </p:cNvPr>
          <p:cNvSpPr>
            <a:spLocks noChangeAspect="1"/>
          </p:cNvSpPr>
          <p:nvPr/>
        </p:nvSpPr>
        <p:spPr>
          <a:xfrm>
            <a:off x="1130345" y="36658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F5CEBF-D507-32B1-0615-1CE0C5E0A909}"/>
                  </a:ext>
                </a:extLst>
              </p:cNvPr>
              <p:cNvSpPr txBox="1"/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F5CEBF-D507-32B1-0615-1CE0C5E0A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blipFill>
                <a:blip r:embed="rId5"/>
                <a:stretch>
                  <a:fillRect l="-2341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59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CF1E4C9-94B3-3240-9852-70F940CC2277}"/>
              </a:ext>
            </a:extLst>
          </p:cNvPr>
          <p:cNvGrpSpPr/>
          <p:nvPr/>
        </p:nvGrpSpPr>
        <p:grpSpPr>
          <a:xfrm>
            <a:off x="-92701" y="1429583"/>
            <a:ext cx="6188701" cy="3407229"/>
            <a:chOff x="1267328" y="891841"/>
            <a:chExt cx="6765756" cy="507431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FB02150-7FA5-374B-BB05-567F909058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/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isotherms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A07FE33-5559-8D40-9F0F-FB5186973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9078" y="2779175"/>
                  <a:ext cx="3404514" cy="687548"/>
                </a:xfrm>
                <a:prstGeom prst="rect">
                  <a:avLst/>
                </a:prstGeom>
                <a:blipFill>
                  <a:blip r:embed="rId3"/>
                  <a:stretch>
                    <a:fillRect l="-407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/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Next let’s go for the </a:t>
                </a:r>
                <a:r>
                  <a:rPr lang="en-US" sz="2400" b="1" dirty="0"/>
                  <a:t>denominator </a:t>
                </a:r>
                <a:r>
                  <a:rPr lang="en-US" sz="2400" dirty="0"/>
                  <a:t>(the “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”)</a:t>
                </a:r>
                <a:endParaRPr lang="en-US" sz="2400" b="1" dirty="0"/>
              </a:p>
              <a:p>
                <a:endParaRPr lang="en-US" sz="2400" dirty="0"/>
              </a:p>
              <a:p>
                <a:r>
                  <a:rPr lang="en-US" sz="2400" dirty="0" err="1"/>
                  <a:t>Visothermlast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1        2         3       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1         1        …       (volume differences)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Some comments about this in Python: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is done w/</a:t>
                </a:r>
                <a:r>
                  <a:rPr lang="en-US" sz="2400" b="1" dirty="0" err="1"/>
                  <a:t>np.diff</a:t>
                </a:r>
                <a:r>
                  <a:rPr lang="en-US" sz="2400" b="1" dirty="0"/>
                  <a:t>(</a:t>
                </a:r>
                <a:r>
                  <a:rPr lang="en-US" sz="2400" b="1" dirty="0" err="1"/>
                  <a:t>Visothermlast</a:t>
                </a:r>
                <a:r>
                  <a:rPr lang="en-US" sz="2400" b="1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:r>
                  <a:rPr lang="en-US" sz="2400" b="1" dirty="0" err="1"/>
                  <a:t>Visothermlast</a:t>
                </a:r>
                <a:r>
                  <a:rPr lang="en-US" sz="2400" dirty="0"/>
                  <a:t> had </a:t>
                </a:r>
                <a:r>
                  <a:rPr lang="en-US" sz="2400" b="1" dirty="0"/>
                  <a:t>42 </a:t>
                </a:r>
                <a:r>
                  <a:rPr lang="en-US" sz="2400" dirty="0"/>
                  <a:t>values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 will have </a:t>
                </a:r>
                <a:r>
                  <a:rPr lang="en-US" sz="2400" b="1" dirty="0"/>
                  <a:t>41 </a:t>
                </a:r>
                <a:r>
                  <a:rPr lang="en-US" sz="2400" dirty="0"/>
                  <a:t>values.</a:t>
                </a:r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6FE4163-3387-1A42-BC27-ED3060546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1258519"/>
                <a:ext cx="6188701" cy="4154984"/>
              </a:xfrm>
              <a:prstGeom prst="rect">
                <a:avLst/>
              </a:prstGeom>
              <a:blipFill>
                <a:blip r:embed="rId4"/>
                <a:stretch>
                  <a:fillRect l="-1431" t="-608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585ECA49-BDCF-AF3A-A88D-A2C5BC32E8E1}"/>
              </a:ext>
            </a:extLst>
          </p:cNvPr>
          <p:cNvSpPr>
            <a:spLocks noChangeAspect="1"/>
          </p:cNvSpPr>
          <p:nvPr/>
        </p:nvSpPr>
        <p:spPr>
          <a:xfrm>
            <a:off x="794083" y="1876925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7A1227-3453-DE9A-E7D1-B55EC04A10BE}"/>
              </a:ext>
            </a:extLst>
          </p:cNvPr>
          <p:cNvSpPr>
            <a:spLocks noChangeAspect="1"/>
          </p:cNvSpPr>
          <p:nvPr/>
        </p:nvSpPr>
        <p:spPr>
          <a:xfrm>
            <a:off x="953887" y="3068291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5987207-18B0-C241-9F43-DFF975B0AA29}"/>
              </a:ext>
            </a:extLst>
          </p:cNvPr>
          <p:cNvSpPr>
            <a:spLocks noChangeAspect="1"/>
          </p:cNvSpPr>
          <p:nvPr/>
        </p:nvSpPr>
        <p:spPr>
          <a:xfrm>
            <a:off x="1046128" y="3473357"/>
            <a:ext cx="180473" cy="180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1429-94DF-8E98-4C7F-B06E69D0DB9C}"/>
              </a:ext>
            </a:extLst>
          </p:cNvPr>
          <p:cNvSpPr txBox="1"/>
          <p:nvPr/>
        </p:nvSpPr>
        <p:spPr>
          <a:xfrm>
            <a:off x="1044123" y="1782495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32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5B7243-015C-5A2A-DE13-085817D0DBC4}"/>
              </a:ext>
            </a:extLst>
          </p:cNvPr>
          <p:cNvSpPr txBox="1"/>
          <p:nvPr/>
        </p:nvSpPr>
        <p:spPr>
          <a:xfrm>
            <a:off x="1153410" y="2897297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C5835-3FFF-8711-0AD8-3B2183F1C558}"/>
              </a:ext>
            </a:extLst>
          </p:cNvPr>
          <p:cNvSpPr txBox="1"/>
          <p:nvPr/>
        </p:nvSpPr>
        <p:spPr>
          <a:xfrm>
            <a:off x="1273105" y="3315670"/>
            <a:ext cx="52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4E21E3-57EA-C3F2-04E0-2FC1959403CC}"/>
              </a:ext>
            </a:extLst>
          </p:cNvPr>
          <p:cNvSpPr>
            <a:spLocks noChangeAspect="1"/>
          </p:cNvSpPr>
          <p:nvPr/>
        </p:nvSpPr>
        <p:spPr>
          <a:xfrm>
            <a:off x="1218577" y="3778157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E79CB3C-444D-3332-0FA4-AEAFF30C44B5}"/>
              </a:ext>
            </a:extLst>
          </p:cNvPr>
          <p:cNvSpPr/>
          <p:nvPr/>
        </p:nvSpPr>
        <p:spPr>
          <a:xfrm rot="5400000">
            <a:off x="6217030" y="2611091"/>
            <a:ext cx="228600" cy="685800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E346AF1F-EAD6-3E5D-3DD6-DBBB52ABA1CC}"/>
              </a:ext>
            </a:extLst>
          </p:cNvPr>
          <p:cNvSpPr/>
          <p:nvPr/>
        </p:nvSpPr>
        <p:spPr>
          <a:xfrm rot="5400000">
            <a:off x="6982276" y="2634679"/>
            <a:ext cx="214928" cy="652295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BB0F452B-8936-958A-CF62-6D49885A5689}"/>
              </a:ext>
            </a:extLst>
          </p:cNvPr>
          <p:cNvSpPr/>
          <p:nvPr/>
        </p:nvSpPr>
        <p:spPr>
          <a:xfrm rot="5400000">
            <a:off x="7692773" y="2660249"/>
            <a:ext cx="228600" cy="587483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DA6937-6D11-68C5-F0A2-9ADE20E2E1CD}"/>
              </a:ext>
            </a:extLst>
          </p:cNvPr>
          <p:cNvSpPr>
            <a:spLocks noChangeAspect="1"/>
          </p:cNvSpPr>
          <p:nvPr/>
        </p:nvSpPr>
        <p:spPr>
          <a:xfrm>
            <a:off x="1346913" y="38944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0534885-532C-64E5-697A-69178AB72A78}"/>
              </a:ext>
            </a:extLst>
          </p:cNvPr>
          <p:cNvSpPr>
            <a:spLocks noChangeAspect="1"/>
          </p:cNvSpPr>
          <p:nvPr/>
        </p:nvSpPr>
        <p:spPr>
          <a:xfrm>
            <a:off x="1475254" y="3950605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D30D52-AE77-AD1F-24D7-E592B12D3EBF}"/>
              </a:ext>
            </a:extLst>
          </p:cNvPr>
          <p:cNvSpPr>
            <a:spLocks noChangeAspect="1"/>
          </p:cNvSpPr>
          <p:nvPr/>
        </p:nvSpPr>
        <p:spPr>
          <a:xfrm>
            <a:off x="1603590" y="400674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75C013E-6AD4-8AEF-0841-14C256F81F96}"/>
              </a:ext>
            </a:extLst>
          </p:cNvPr>
          <p:cNvSpPr>
            <a:spLocks noChangeAspect="1"/>
          </p:cNvSpPr>
          <p:nvPr/>
        </p:nvSpPr>
        <p:spPr>
          <a:xfrm>
            <a:off x="1768022" y="4038829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E21CE-73FE-BBB4-CD22-C79A0D41002A}"/>
              </a:ext>
            </a:extLst>
          </p:cNvPr>
          <p:cNvSpPr txBox="1"/>
          <p:nvPr/>
        </p:nvSpPr>
        <p:spPr>
          <a:xfrm>
            <a:off x="749732" y="4836812"/>
            <a:ext cx="1198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1,2,3,…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879D4C-6495-0AF3-B69B-925ACDA38C57}"/>
              </a:ext>
            </a:extLst>
          </p:cNvPr>
          <p:cNvSpPr>
            <a:spLocks noChangeAspect="1"/>
          </p:cNvSpPr>
          <p:nvPr/>
        </p:nvSpPr>
        <p:spPr>
          <a:xfrm>
            <a:off x="1130345" y="3665861"/>
            <a:ext cx="180473" cy="180473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shade val="50000"/>
                <a:alpha val="4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66F6E-DE2B-024D-785F-E82DC61DF36B}"/>
                  </a:ext>
                </a:extLst>
              </p:cNvPr>
              <p:cNvSpPr txBox="1"/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366F6E-DE2B-024D-785F-E82DC61D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007" y="513250"/>
                <a:ext cx="3781926" cy="693138"/>
              </a:xfrm>
              <a:prstGeom prst="rect">
                <a:avLst/>
              </a:prstGeom>
              <a:blipFill>
                <a:blip r:embed="rId5"/>
                <a:stretch>
                  <a:fillRect l="-2341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4DC9067-CF85-8D76-2393-4772008A166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are numerical derivatives calculated?</a:t>
            </a:r>
          </a:p>
        </p:txBody>
      </p:sp>
    </p:spTree>
    <p:extLst>
      <p:ext uri="{BB962C8B-B14F-4D97-AF65-F5344CB8AC3E}">
        <p14:creationId xmlns:p14="http://schemas.microsoft.com/office/powerpoint/2010/main" val="14013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699</Words>
  <Application>Microsoft Macintosh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96</cp:revision>
  <dcterms:created xsi:type="dcterms:W3CDTF">2018-08-07T04:05:17Z</dcterms:created>
  <dcterms:modified xsi:type="dcterms:W3CDTF">2023-09-06T05:27:29Z</dcterms:modified>
</cp:coreProperties>
</file>