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3" r:id="rId2"/>
    <p:sldId id="290" r:id="rId3"/>
    <p:sldId id="294" r:id="rId4"/>
    <p:sldId id="295" r:id="rId5"/>
    <p:sldId id="359" r:id="rId6"/>
    <p:sldId id="361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/>
    <p:restoredTop sz="94603"/>
  </p:normalViewPr>
  <p:slideViewPr>
    <p:cSldViewPr snapToGrid="0" snapToObjects="1">
      <p:cViewPr varScale="1">
        <p:scale>
          <a:sx n="105" d="100"/>
          <a:sy n="105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B69E-D9B9-0444-BCC8-1C1CD9965834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870A-492B-184A-B701-AD81EED7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870A-492B-184A-B701-AD81EED75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68249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 of a gas - the big picture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752E69-93E3-5E40-A5C7-EC2A6A046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4335" r="6659" b="6851"/>
          <a:stretch/>
        </p:blipFill>
        <p:spPr bwMode="auto">
          <a:xfrm>
            <a:off x="524692" y="2121409"/>
            <a:ext cx="4071691" cy="32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8321F6-D1B9-3E47-9A1D-F109645DD398}"/>
                  </a:ext>
                </a:extLst>
              </p:cNvPr>
              <p:cNvSpPr/>
              <p:nvPr/>
            </p:nvSpPr>
            <p:spPr>
              <a:xfrm>
                <a:off x="1695273" y="1483852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8321F6-D1B9-3E47-9A1D-F109645DD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73" y="1483852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36110DD-1D77-FA4D-BB52-CA966BA9B865}"/>
              </a:ext>
            </a:extLst>
          </p:cNvPr>
          <p:cNvGrpSpPr/>
          <p:nvPr/>
        </p:nvGrpSpPr>
        <p:grpSpPr>
          <a:xfrm>
            <a:off x="6321874" y="213950"/>
            <a:ext cx="4858773" cy="3088169"/>
            <a:chOff x="6321874" y="213950"/>
            <a:chExt cx="4858773" cy="308816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E3F2CA-EC2E-5041-8DE1-A9C33510E7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8" t="13703" r="6284" b="5637"/>
            <a:stretch/>
          </p:blipFill>
          <p:spPr bwMode="auto">
            <a:xfrm>
              <a:off x="7411378" y="213950"/>
              <a:ext cx="3769269" cy="308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B866648-4D77-8240-AE2D-87CB981A0B5A}"/>
                    </a:ext>
                  </a:extLst>
                </p:cNvPr>
                <p:cNvSpPr/>
                <p:nvPr/>
              </p:nvSpPr>
              <p:spPr>
                <a:xfrm>
                  <a:off x="6321874" y="1325019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B866648-4D77-8240-AE2D-87CB981A0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74" y="1325019"/>
                  <a:ext cx="997709" cy="693138"/>
                </a:xfrm>
                <a:prstGeom prst="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6A278D-EA63-AB48-81D6-5F2634F7890E}"/>
              </a:ext>
            </a:extLst>
          </p:cNvPr>
          <p:cNvGrpSpPr/>
          <p:nvPr/>
        </p:nvGrpSpPr>
        <p:grpSpPr>
          <a:xfrm>
            <a:off x="6321874" y="3555882"/>
            <a:ext cx="4977155" cy="3048451"/>
            <a:chOff x="6321874" y="3555882"/>
            <a:chExt cx="4977155" cy="3048451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9CFF463D-D0BD-BB4D-B3CB-1A2C1F102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3" t="14871" r="6173" b="5970"/>
            <a:stretch/>
          </p:blipFill>
          <p:spPr bwMode="auto">
            <a:xfrm>
              <a:off x="7411378" y="3555882"/>
              <a:ext cx="3887651" cy="3048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D1529EC-82CD-C645-8133-F63E08D4873B}"/>
                    </a:ext>
                  </a:extLst>
                </p:cNvPr>
                <p:cNvSpPr/>
                <p:nvPr/>
              </p:nvSpPr>
              <p:spPr>
                <a:xfrm>
                  <a:off x="6321874" y="4386969"/>
                  <a:ext cx="1004121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D1529EC-82CD-C645-8133-F63E08D48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74" y="4386969"/>
                  <a:ext cx="1004121" cy="693908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2AF3875F-0986-8D46-B5D1-F3F18DB90BC9}"/>
              </a:ext>
            </a:extLst>
          </p:cNvPr>
          <p:cNvSpPr/>
          <p:nvPr/>
        </p:nvSpPr>
        <p:spPr>
          <a:xfrm>
            <a:off x="4452885" y="1688313"/>
            <a:ext cx="2814995" cy="975361"/>
          </a:xfrm>
          <a:prstGeom prst="arc">
            <a:avLst>
              <a:gd name="adj1" fmla="val 11218272"/>
              <a:gd name="adj2" fmla="val 17574835"/>
            </a:avLst>
          </a:prstGeom>
          <a:ln w="508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EBADDB9-58AB-C042-BC04-F13D03668D7C}"/>
              </a:ext>
            </a:extLst>
          </p:cNvPr>
          <p:cNvSpPr/>
          <p:nvPr/>
        </p:nvSpPr>
        <p:spPr>
          <a:xfrm flipV="1">
            <a:off x="4452884" y="3747778"/>
            <a:ext cx="2814995" cy="975361"/>
          </a:xfrm>
          <a:prstGeom prst="arc">
            <a:avLst>
              <a:gd name="adj1" fmla="val 11218272"/>
              <a:gd name="adj2" fmla="val 17574835"/>
            </a:avLst>
          </a:prstGeom>
          <a:ln w="508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81A0A-D446-B44B-B745-114B08165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30"/>
          <a:stretch/>
        </p:blipFill>
        <p:spPr>
          <a:xfrm>
            <a:off x="427759" y="4513962"/>
            <a:ext cx="11336482" cy="162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A6B0B-C8BD-5749-9958-655EB8490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24199"/>
          <a:stretch/>
        </p:blipFill>
        <p:spPr>
          <a:xfrm>
            <a:off x="461553" y="1803483"/>
            <a:ext cx="8605770" cy="1854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85824B-E4E6-F249-8048-1EF16CC644AE}"/>
              </a:ext>
            </a:extLst>
          </p:cNvPr>
          <p:cNvSpPr txBox="1"/>
          <p:nvPr/>
        </p:nvSpPr>
        <p:spPr>
          <a:xfrm>
            <a:off x="608438" y="1215164"/>
            <a:ext cx="5342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Learning Goals (Wednesday)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368F9-6AF6-AE43-A552-11D4CC9FF0C4}"/>
              </a:ext>
            </a:extLst>
          </p:cNvPr>
          <p:cNvSpPr txBox="1"/>
          <p:nvPr/>
        </p:nvSpPr>
        <p:spPr>
          <a:xfrm>
            <a:off x="608438" y="3959964"/>
            <a:ext cx="4340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Learning Goals (Thursday)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2E561-B7AA-BD43-B8D2-8AE7BC8406E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 of a gas - the goals</a:t>
            </a:r>
          </a:p>
        </p:txBody>
      </p: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challenge #1: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depend on temperature and volume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blipFill>
                <a:blip r:embed="rId2"/>
                <a:stretch>
                  <a:fillRect l="-83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4CDFE4C-FC54-2B4F-BF5A-CFB14FCFDF00}"/>
              </a:ext>
            </a:extLst>
          </p:cNvPr>
          <p:cNvSpPr/>
          <p:nvPr/>
        </p:nvSpPr>
        <p:spPr>
          <a:xfrm>
            <a:off x="15461" y="737360"/>
            <a:ext cx="11908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are slopes of the pressure of an ideal gas, depicted as thermodynamic surfaces: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EB48C-AA1E-4DAF-27D2-1BF41DD46CCD}"/>
              </a:ext>
            </a:extLst>
          </p:cNvPr>
          <p:cNvGrpSpPr/>
          <p:nvPr/>
        </p:nvGrpSpPr>
        <p:grpSpPr>
          <a:xfrm>
            <a:off x="844417" y="1730286"/>
            <a:ext cx="9592559" cy="2776738"/>
            <a:chOff x="844417" y="2752970"/>
            <a:chExt cx="9592559" cy="27767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571695-FF64-0847-9214-DB75E98E46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4417" y="2776379"/>
              <a:ext cx="4212418" cy="2637180"/>
              <a:chOff x="6247855" y="213950"/>
              <a:chExt cx="4932792" cy="3088169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5C590606-1872-144C-9E86-F3863AAD6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28" t="13703" r="6284" b="5637"/>
              <a:stretch/>
            </p:blipFill>
            <p:spPr bwMode="auto">
              <a:xfrm>
                <a:off x="7411378" y="213950"/>
                <a:ext cx="3769269" cy="3088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462591F-2362-2749-828C-D83363E6E18E}"/>
                      </a:ext>
                    </a:extLst>
                  </p:cNvPr>
                  <p:cNvSpPr/>
                  <p:nvPr/>
                </p:nvSpPr>
                <p:spPr>
                  <a:xfrm>
                    <a:off x="6247855" y="1007044"/>
                    <a:ext cx="1168329" cy="81167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a14:m>
                    <a:r>
                      <a:rPr lang="en-US" sz="2400" b="1" dirty="0">
                        <a:solidFill>
                          <a:srgbClr val="7030A0"/>
                        </a:solidFill>
                      </a:rPr>
                      <a:t> 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462591F-2362-2749-828C-D83363E6E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855" y="1007044"/>
                    <a:ext cx="1168329" cy="8116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88BC7-0A8B-8948-81B0-57E7667DCF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36490" y="2752970"/>
              <a:ext cx="4200486" cy="2776738"/>
              <a:chOff x="6687511" y="3555882"/>
              <a:chExt cx="4611518" cy="3048451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B8559398-2E75-6F4A-96C2-B3B4495FB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13" t="14871" r="6173" b="5970"/>
              <a:stretch/>
            </p:blipFill>
            <p:spPr bwMode="auto">
              <a:xfrm>
                <a:off x="7411378" y="3555882"/>
                <a:ext cx="3887651" cy="3048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6189A47-8A6C-4A47-B60B-FF81EFAF78AE}"/>
                      </a:ext>
                    </a:extLst>
                  </p:cNvPr>
                  <p:cNvSpPr/>
                  <p:nvPr/>
                </p:nvSpPr>
                <p:spPr>
                  <a:xfrm>
                    <a:off x="6687511" y="4437379"/>
                    <a:ext cx="1102378" cy="7618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oMath>
                    </a14:m>
                    <a:r>
                      <a:rPr lang="en-US" sz="2400" b="1" dirty="0">
                        <a:solidFill>
                          <a:srgbClr val="00B050"/>
                        </a:solidFill>
                      </a:rPr>
                      <a:t> 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6189A47-8A6C-4A47-B60B-FF81EFAF7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511" y="4437379"/>
                    <a:ext cx="1102378" cy="7618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0E76FA-AE93-C6AB-F2F6-269CE1E07B3E}"/>
                  </a:ext>
                </a:extLst>
              </p:cNvPr>
              <p:cNvSpPr/>
              <p:nvPr/>
            </p:nvSpPr>
            <p:spPr>
              <a:xfrm>
                <a:off x="0" y="4356047"/>
                <a:ext cx="12087640" cy="2402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These figures suggest the following claims: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depends on </a:t>
                </a:r>
                <a:r>
                  <a:rPr lang="en-US" sz="2400" b="1" dirty="0"/>
                  <a:t>both volume and temperature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</a:t>
                </a:r>
                <a:r>
                  <a:rPr lang="en-US" sz="2400" b="1" dirty="0"/>
                  <a:t> strictly a function of volume (ideal gas)</a:t>
                </a:r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Use your calculus skills to support claim #2.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0E76FA-AE93-C6AB-F2F6-269CE1E07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6047"/>
                <a:ext cx="12087640" cy="2402709"/>
              </a:xfrm>
              <a:prstGeom prst="rect">
                <a:avLst/>
              </a:prstGeom>
              <a:blipFill>
                <a:blip r:embed="rId7"/>
                <a:stretch>
                  <a:fillRect l="-840" t="-2632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challenge #2: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/>
              <p:nvPr/>
            </p:nvSpPr>
            <p:spPr>
              <a:xfrm>
                <a:off x="304221" y="928596"/>
                <a:ext cx="10705155" cy="4176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out, a pretty important quantity in thermodynamics is a quantity called the “internal pressure,” given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. The internal pressure can be measured, but it can also be obtained analytically, according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Use this equation to come up with an </a:t>
                </a:r>
                <a:r>
                  <a:rPr lang="en-US" sz="2400" b="1" dirty="0"/>
                  <a:t>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an </a:t>
                </a:r>
                <a:r>
                  <a:rPr lang="en-US" sz="2400" b="1" dirty="0"/>
                  <a:t>ideal gas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 </a:t>
                </a:r>
                <a:r>
                  <a:rPr lang="en-US" sz="2400" b="1" dirty="0"/>
                  <a:t>vdw gas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1" y="928596"/>
                <a:ext cx="10705155" cy="4176656"/>
              </a:xfrm>
              <a:prstGeom prst="rect">
                <a:avLst/>
              </a:prstGeom>
              <a:blipFill>
                <a:blip r:embed="rId3"/>
                <a:stretch>
                  <a:fillRect l="-949" t="-909" r="-1423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4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-1" y="-2656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Analytical challenge #3: Return to the Boyle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/>
              <p:nvPr/>
            </p:nvSpPr>
            <p:spPr>
              <a:xfrm>
                <a:off x="0" y="508124"/>
                <a:ext cx="12100336" cy="123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“crossover temperature” is the temperature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r>
                  <a:rPr lang="en-US" sz="2400" dirty="0"/>
                  <a:t>. You can see from the graph on the left that this temperature gets a little higher at higher volumes, flattening out asymptotically. </a:t>
                </a:r>
                <a:r>
                  <a:rPr lang="en-US" sz="2400" b="1" dirty="0"/>
                  <a:t>That asymptotic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𝑩𝒐𝒚𝒍𝒆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24"/>
                <a:ext cx="12100336" cy="1234184"/>
              </a:xfrm>
              <a:prstGeom prst="rect">
                <a:avLst/>
              </a:prstGeom>
              <a:blipFill>
                <a:blip r:embed="rId3"/>
                <a:stretch>
                  <a:fillRect l="-839" t="-303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568977F-E472-CE54-3DDC-101D06DFFCB4}"/>
              </a:ext>
            </a:extLst>
          </p:cNvPr>
          <p:cNvGrpSpPr/>
          <p:nvPr/>
        </p:nvGrpSpPr>
        <p:grpSpPr>
          <a:xfrm>
            <a:off x="209103" y="1809844"/>
            <a:ext cx="5271319" cy="4287408"/>
            <a:chOff x="209103" y="2248756"/>
            <a:chExt cx="5271319" cy="42874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58463E-7A0C-82D8-07D6-5708EF20FD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9103" y="2248756"/>
              <a:ext cx="5271319" cy="4287408"/>
              <a:chOff x="7124403" y="2131685"/>
              <a:chExt cx="4746444" cy="3860503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AC9867C-DA52-3F68-7F20-1B4124FA35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52" t="21942" r="18560" b="11235"/>
              <a:stretch/>
            </p:blipFill>
            <p:spPr bwMode="auto">
              <a:xfrm>
                <a:off x="7124403" y="2314861"/>
                <a:ext cx="4746444" cy="3677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4FAB91-1A40-EC89-9273-1C1788BBD669}"/>
                      </a:ext>
                    </a:extLst>
                  </p:cNvPr>
                  <p:cNvSpPr txBox="1"/>
                  <p:nvPr/>
                </p:nvSpPr>
                <p:spPr>
                  <a:xfrm>
                    <a:off x="8109639" y="2131685"/>
                    <a:ext cx="36551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𝑣𝑑𝑤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(Argon)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4FAB91-1A40-EC89-9273-1C1788BBD6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9639" y="2131685"/>
                    <a:ext cx="365519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2" t="-7317"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F774B2-9284-9EDF-8FBA-FEC55D3683DE}"/>
                </a:ext>
              </a:extLst>
            </p:cNvPr>
            <p:cNvGrpSpPr/>
            <p:nvPr/>
          </p:nvGrpSpPr>
          <p:grpSpPr>
            <a:xfrm>
              <a:off x="3825667" y="3346932"/>
              <a:ext cx="355010" cy="2118316"/>
              <a:chOff x="3482767" y="3423132"/>
              <a:chExt cx="355010" cy="211831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3760FF5-81ED-45A7-0FA6-6FAD85DF5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97237" y="3870122"/>
                <a:ext cx="40540" cy="1572047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59770DA-19C3-06B8-23B0-CC9E2CA97466}"/>
                  </a:ext>
                </a:extLst>
              </p:cNvPr>
              <p:cNvSpPr/>
              <p:nvPr/>
            </p:nvSpPr>
            <p:spPr>
              <a:xfrm>
                <a:off x="3510667" y="3423132"/>
                <a:ext cx="321104" cy="434765"/>
              </a:xfrm>
              <a:custGeom>
                <a:avLst/>
                <a:gdLst>
                  <a:gd name="connsiteX0" fmla="*/ 321104 w 321104"/>
                  <a:gd name="connsiteY0" fmla="*/ 434765 h 434765"/>
                  <a:gd name="connsiteX1" fmla="*/ 308042 w 321104"/>
                  <a:gd name="connsiteY1" fmla="*/ 317199 h 434765"/>
                  <a:gd name="connsiteX2" fmla="*/ 277562 w 321104"/>
                  <a:gd name="connsiteY2" fmla="*/ 256239 h 434765"/>
                  <a:gd name="connsiteX3" fmla="*/ 234019 w 321104"/>
                  <a:gd name="connsiteY3" fmla="*/ 190925 h 434765"/>
                  <a:gd name="connsiteX4" fmla="*/ 125162 w 321104"/>
                  <a:gd name="connsiteY4" fmla="*/ 95131 h 434765"/>
                  <a:gd name="connsiteX5" fmla="*/ 33722 w 321104"/>
                  <a:gd name="connsiteY5" fmla="*/ 25462 h 434765"/>
                  <a:gd name="connsiteX6" fmla="*/ 3242 w 321104"/>
                  <a:gd name="connsiteY6" fmla="*/ 3691 h 43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104" h="434765">
                    <a:moveTo>
                      <a:pt x="321104" y="434765"/>
                    </a:moveTo>
                    <a:cubicBezTo>
                      <a:pt x="318201" y="390859"/>
                      <a:pt x="315299" y="346953"/>
                      <a:pt x="308042" y="317199"/>
                    </a:cubicBezTo>
                    <a:cubicBezTo>
                      <a:pt x="300785" y="287445"/>
                      <a:pt x="289899" y="277285"/>
                      <a:pt x="277562" y="256239"/>
                    </a:cubicBezTo>
                    <a:cubicBezTo>
                      <a:pt x="265225" y="235193"/>
                      <a:pt x="259419" y="217776"/>
                      <a:pt x="234019" y="190925"/>
                    </a:cubicBezTo>
                    <a:cubicBezTo>
                      <a:pt x="208619" y="164074"/>
                      <a:pt x="158545" y="122708"/>
                      <a:pt x="125162" y="95131"/>
                    </a:cubicBezTo>
                    <a:cubicBezTo>
                      <a:pt x="91779" y="67554"/>
                      <a:pt x="54042" y="40702"/>
                      <a:pt x="33722" y="25462"/>
                    </a:cubicBezTo>
                    <a:cubicBezTo>
                      <a:pt x="13402" y="10222"/>
                      <a:pt x="-8369" y="-7920"/>
                      <a:pt x="3242" y="369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F396307-5003-CE85-DD51-0419056D85F8}"/>
                  </a:ext>
                </a:extLst>
              </p:cNvPr>
              <p:cNvSpPr/>
              <p:nvPr/>
            </p:nvSpPr>
            <p:spPr>
              <a:xfrm>
                <a:off x="3482767" y="5106683"/>
                <a:ext cx="321104" cy="434765"/>
              </a:xfrm>
              <a:custGeom>
                <a:avLst/>
                <a:gdLst>
                  <a:gd name="connsiteX0" fmla="*/ 321104 w 321104"/>
                  <a:gd name="connsiteY0" fmla="*/ 434765 h 434765"/>
                  <a:gd name="connsiteX1" fmla="*/ 308042 w 321104"/>
                  <a:gd name="connsiteY1" fmla="*/ 317199 h 434765"/>
                  <a:gd name="connsiteX2" fmla="*/ 277562 w 321104"/>
                  <a:gd name="connsiteY2" fmla="*/ 256239 h 434765"/>
                  <a:gd name="connsiteX3" fmla="*/ 234019 w 321104"/>
                  <a:gd name="connsiteY3" fmla="*/ 190925 h 434765"/>
                  <a:gd name="connsiteX4" fmla="*/ 125162 w 321104"/>
                  <a:gd name="connsiteY4" fmla="*/ 95131 h 434765"/>
                  <a:gd name="connsiteX5" fmla="*/ 33722 w 321104"/>
                  <a:gd name="connsiteY5" fmla="*/ 25462 h 434765"/>
                  <a:gd name="connsiteX6" fmla="*/ 3242 w 321104"/>
                  <a:gd name="connsiteY6" fmla="*/ 3691 h 43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104" h="434765">
                    <a:moveTo>
                      <a:pt x="321104" y="434765"/>
                    </a:moveTo>
                    <a:cubicBezTo>
                      <a:pt x="318201" y="390859"/>
                      <a:pt x="315299" y="346953"/>
                      <a:pt x="308042" y="317199"/>
                    </a:cubicBezTo>
                    <a:cubicBezTo>
                      <a:pt x="300785" y="287445"/>
                      <a:pt x="289899" y="277285"/>
                      <a:pt x="277562" y="256239"/>
                    </a:cubicBezTo>
                    <a:cubicBezTo>
                      <a:pt x="265225" y="235193"/>
                      <a:pt x="259419" y="217776"/>
                      <a:pt x="234019" y="190925"/>
                    </a:cubicBezTo>
                    <a:cubicBezTo>
                      <a:pt x="208619" y="164074"/>
                      <a:pt x="158545" y="122708"/>
                      <a:pt x="125162" y="95131"/>
                    </a:cubicBezTo>
                    <a:cubicBezTo>
                      <a:pt x="91779" y="67554"/>
                      <a:pt x="54042" y="40702"/>
                      <a:pt x="33722" y="25462"/>
                    </a:cubicBezTo>
                    <a:cubicBezTo>
                      <a:pt x="13402" y="10222"/>
                      <a:pt x="-8369" y="-7920"/>
                      <a:pt x="3242" y="369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D7361E9-D497-BE49-0BA0-91DD5C128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2767" y="4178699"/>
                <a:ext cx="14908" cy="864484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7CCB28-ABA9-2BD2-20BA-07F756B91470}"/>
              </a:ext>
            </a:extLst>
          </p:cNvPr>
          <p:cNvGrpSpPr/>
          <p:nvPr/>
        </p:nvGrpSpPr>
        <p:grpSpPr>
          <a:xfrm>
            <a:off x="5991027" y="1881828"/>
            <a:ext cx="6251485" cy="3962561"/>
            <a:chOff x="5698927" y="2320740"/>
            <a:chExt cx="6251485" cy="396256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C4545B-66A8-830B-2BC7-F3276C9CD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927" y="2320740"/>
              <a:ext cx="5274242" cy="396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335FFE-BD0E-2114-F86E-7695167F79A1}"/>
                    </a:ext>
                  </a:extLst>
                </p:cNvPr>
                <p:cNvSpPr txBox="1"/>
                <p:nvPr/>
              </p:nvSpPr>
              <p:spPr>
                <a:xfrm>
                  <a:off x="9995926" y="2658664"/>
                  <a:ext cx="1954486" cy="457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𝐵𝑜𝑦𝑙𝑒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335FFE-BD0E-2114-F86E-7695167F7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926" y="2658664"/>
                  <a:ext cx="1954486" cy="457561"/>
                </a:xfrm>
                <a:prstGeom prst="rect">
                  <a:avLst/>
                </a:prstGeom>
                <a:blipFill>
                  <a:blip r:embed="rId7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72CB9-82E9-A54E-8249-B2596F207B03}"/>
                  </a:ext>
                </a:extLst>
              </p:cNvPr>
              <p:cNvSpPr txBox="1"/>
              <p:nvPr/>
            </p:nvSpPr>
            <p:spPr>
              <a:xfrm>
                <a:off x="157168" y="5972950"/>
                <a:ext cx="11943167" cy="86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Obviously,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𝑩𝒐𝒚𝒍𝒆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(the asymptotic limit) is </a:t>
                </a:r>
                <a:r>
                  <a:rPr lang="en-US" sz="2400" b="1" dirty="0"/>
                  <a:t>volume-independent</a:t>
                </a:r>
                <a:r>
                  <a:rPr lang="en-US" sz="2400" dirty="0"/>
                  <a:t>. But what exactly </a:t>
                </a:r>
                <a:r>
                  <a:rPr lang="en-US" sz="2400" i="1" dirty="0"/>
                  <a:t>does</a:t>
                </a:r>
                <a:r>
                  <a:rPr lang="en-US" sz="2400" dirty="0"/>
                  <a:t> it depend on? There are two options available to you.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72CB9-82E9-A54E-8249-B2596F2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8" y="5972950"/>
                <a:ext cx="11943167" cy="864852"/>
              </a:xfrm>
              <a:prstGeom prst="rect">
                <a:avLst/>
              </a:prstGeom>
              <a:blipFill>
                <a:blip r:embed="rId8"/>
                <a:stretch>
                  <a:fillRect l="-850" t="-4348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2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/>
              <p:nvPr/>
            </p:nvSpPr>
            <p:spPr>
              <a:xfrm>
                <a:off x="241300" y="508124"/>
                <a:ext cx="118590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 Then, manipulate your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into a form in which it’s obvious how to take the limit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𝑏𝑖𝑔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08124"/>
                <a:ext cx="11859036" cy="830997"/>
              </a:xfrm>
              <a:prstGeom prst="rect">
                <a:avLst/>
              </a:prstGeom>
              <a:blipFill>
                <a:blip r:embed="rId2"/>
                <a:stretch>
                  <a:fillRect l="-857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6B91D0-DEA2-D4D0-57C6-D635B05C75B5}"/>
              </a:ext>
            </a:extLst>
          </p:cNvPr>
          <p:cNvSpPr txBox="1"/>
          <p:nvPr/>
        </p:nvSpPr>
        <p:spPr>
          <a:xfrm>
            <a:off x="-1" y="-2656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Option A: The algebraic limit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4571C7-007E-65EF-A3DC-0DF6C6B77C80}"/>
              </a:ext>
            </a:extLst>
          </p:cNvPr>
          <p:cNvGrpSpPr/>
          <p:nvPr/>
        </p:nvGrpSpPr>
        <p:grpSpPr>
          <a:xfrm>
            <a:off x="3547982" y="1828996"/>
            <a:ext cx="6251485" cy="3962561"/>
            <a:chOff x="5698927" y="2320740"/>
            <a:chExt cx="6251485" cy="39625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763AC-28F4-09DC-B671-FC64B0FF9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927" y="2320740"/>
              <a:ext cx="5274242" cy="396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69243E-281A-C7FF-7B41-386FE62A4B88}"/>
                    </a:ext>
                  </a:extLst>
                </p:cNvPr>
                <p:cNvSpPr txBox="1"/>
                <p:nvPr/>
              </p:nvSpPr>
              <p:spPr>
                <a:xfrm>
                  <a:off x="9995926" y="2658664"/>
                  <a:ext cx="1954486" cy="457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𝐵𝑜𝑦𝑙𝑒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69243E-281A-C7FF-7B41-386FE62A4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926" y="2658664"/>
                  <a:ext cx="1954486" cy="457561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08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/>
              <p:nvPr/>
            </p:nvSpPr>
            <p:spPr>
              <a:xfrm>
                <a:off x="241300" y="508124"/>
                <a:ext cx="11859036" cy="2951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 Then, manipulate your expression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into the form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depends inversely on the volume. Then use the approximation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(which is the Taylor expansion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is small).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08124"/>
                <a:ext cx="11859036" cy="2951193"/>
              </a:xfrm>
              <a:prstGeom prst="rect">
                <a:avLst/>
              </a:prstGeom>
              <a:blipFill>
                <a:blip r:embed="rId2"/>
                <a:stretch>
                  <a:fillRect l="-857" t="-1282" r="-321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6B91D0-DEA2-D4D0-57C6-D635B05C75B5}"/>
              </a:ext>
            </a:extLst>
          </p:cNvPr>
          <p:cNvSpPr txBox="1"/>
          <p:nvPr/>
        </p:nvSpPr>
        <p:spPr>
          <a:xfrm>
            <a:off x="-1" y="-2656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Option B: The Taylor expansion method</a:t>
            </a:r>
          </a:p>
        </p:txBody>
      </p:sp>
    </p:spTree>
    <p:extLst>
      <p:ext uri="{BB962C8B-B14F-4D97-AF65-F5344CB8AC3E}">
        <p14:creationId xmlns:p14="http://schemas.microsoft.com/office/powerpoint/2010/main" val="424512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358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66</cp:revision>
  <dcterms:created xsi:type="dcterms:W3CDTF">2018-08-07T04:05:17Z</dcterms:created>
  <dcterms:modified xsi:type="dcterms:W3CDTF">2023-09-08T17:25:23Z</dcterms:modified>
</cp:coreProperties>
</file>