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311" r:id="rId15"/>
    <p:sldId id="312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9"/>
  </p:normalViewPr>
  <p:slideViewPr>
    <p:cSldViewPr snapToGrid="0" snapToObject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1349C-8F0E-3048-B158-7A2352BEA13C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888F8-5298-F344-BE86-F5BDF43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x 2e-4 x 100 = 0.5%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888F8-5298-F344-BE86-F5BDF43E72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E11E-8A1B-8342-9777-9969090A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4E0B-FAE7-1E4C-A2FC-77D49BBC1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F9ED-C69C-234F-A384-1E3314B3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0B66-E8FA-E94D-8ACD-169B4E7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60B4-AD16-8940-8DBF-8661EDBC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F3C5-2E7D-154F-B2E7-08CA147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D24D-9831-A84D-9B8E-1B7CF66B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0F48-5390-F74D-9A70-2556AC7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8E8D-7306-FE42-B0F3-16527F8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8123-FA87-984D-A870-267BCC4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0859A-798C-FD44-9138-F486FB458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21003-4AE8-3E4D-A638-C07F1C11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D4BE-F7B1-BA4C-A437-6E7CBF5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31BB-28F8-3A4F-9CD3-062D02DD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56BE-E15C-9B42-B567-43F9FC57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1C4E-FC19-BF4B-A80D-0B3B0F73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6DA2-8505-D945-BFA4-4184601E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C1E1-1F7F-514E-8751-A31BB694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301-E5DD-2F4A-9183-5057A72E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6F9D-119D-ED43-8D31-B87ED00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25D7-0F5C-6441-9363-70ADBA8C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EB7B5-CFCD-774A-8832-893454F3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D4A7-6456-0D45-A452-3690DC17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CBE0-C740-9B44-A2A6-9E0B520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38E9-6F76-7E42-83C9-310E9918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60D-4F3A-5B48-99F9-55B93A6B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8C4-F137-7C40-92B3-980B644C7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129A5-638B-B347-A2B8-AC611A9E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A18-4A3F-714E-A44F-5614CFC5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A1AF2-432D-C544-ABEA-9ECEE3D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1851-68DD-974D-B2AD-0193AAC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7E1E-8825-1A48-A2F6-2E9A2EED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2FBB-08EE-4248-9B6D-1E6669F9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9BB5-A339-2549-8617-1E72C941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4B5D-7A01-1845-B293-7EEC68CF7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15A06-B868-2841-AD1B-858784055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7514-EC29-5840-B764-A3718874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65FC-8C29-5B47-8014-3F686174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2A272-6C08-074C-A88E-81C1D4E0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B1F5-9932-6849-8E7D-C0983187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BCC44-66E5-1A47-98DD-3DC5665A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0EE9-83F9-5D4C-9F33-C1E83B7E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68EE-1F5B-3D45-B633-2E29A75D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7CB5-3022-6743-AD67-F3300364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2C04E-934E-7A49-84AB-75D7B658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374A0-0137-424E-B9A1-4937046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91A-D00E-6C4F-91CF-24F189B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29B4-4A98-0D4C-A592-B95B2934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B3749-3BAC-AC47-BCA2-D2841A47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E8CC-E6D8-D74E-9E67-4153B95A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E58E-55CB-AD4E-B7F7-67C56512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D4B7-DAB1-A346-8C01-7059EC4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C39F-6D01-AE44-B0B4-237C8E5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76EBB-83FE-7345-8726-8BB4A3461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C4330-E830-E94D-862E-5B9AC1BF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F8259-E64E-7443-BCD3-22084C6D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5936-9738-4E48-AE92-6084B5E3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354A-889F-5C40-BBE5-F3450EB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F2B4-059E-D64B-B6D4-316E7109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2491-E536-A24D-BDC2-D2651038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D2D7-F57F-FA43-99EE-B3CC84335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6B69-B27F-1747-907D-795278FDDEFA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803F-8AEA-8E40-AD43-C89B0328D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84E8-3D51-6E48-A3FA-848D0787D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25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D6853-6F73-1A4C-858F-0AD6B864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645627"/>
            <a:ext cx="8936736" cy="6033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2D18F-2189-274D-894A-C16B2848A0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Assumptions of the kinetic-molecular theory of gases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31AA2-CFCE-EB13-8454-EB987124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43" y="3429000"/>
            <a:ext cx="2691801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zero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to infinity</a:t>
                </a:r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4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267E0E9-8D99-5249-B154-EFCEE099F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87" y="5120640"/>
            <a:ext cx="2752325" cy="1390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510CA-684D-C249-A404-69C3739FF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63A0F4-CFE0-35B3-44EF-1657E25A7BCF}"/>
                  </a:ext>
                </a:extLst>
              </p:cNvPr>
              <p:cNvSpPr txBox="1"/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63A0F4-CFE0-35B3-44EF-1657E25A7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blipFill>
                <a:blip r:embed="rId7"/>
                <a:stretch>
                  <a:fillRect l="-137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77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338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= width x height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825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F11E1B-CECF-DB45-A4A4-12BE5C87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2" y="944589"/>
            <a:ext cx="7289942" cy="43772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40688B-680E-9B4A-80F4-BD4308EA7BE7}"/>
              </a:ext>
            </a:extLst>
          </p:cNvPr>
          <p:cNvCxnSpPr>
            <a:cxnSpLocks/>
          </p:cNvCxnSpPr>
          <p:nvPr/>
        </p:nvCxnSpPr>
        <p:spPr>
          <a:xfrm>
            <a:off x="4475035" y="3742944"/>
            <a:ext cx="0" cy="78454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Prob. (100 K) &gt; Prob (50 K) &gt; Prob (25 K) 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825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92CD2F-8FB2-DB4E-9647-5D8D55C8E13B}"/>
              </a:ext>
            </a:extLst>
          </p:cNvPr>
          <p:cNvGrpSpPr/>
          <p:nvPr/>
        </p:nvGrpSpPr>
        <p:grpSpPr>
          <a:xfrm>
            <a:off x="357632" y="944589"/>
            <a:ext cx="7289942" cy="4377219"/>
            <a:chOff x="357632" y="944589"/>
            <a:chExt cx="7289942" cy="43772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7F11E1B-CECF-DB45-A4A4-12BE5C87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632" y="944589"/>
              <a:ext cx="7289942" cy="4377219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40688B-680E-9B4A-80F4-BD4308EA7BE7}"/>
                </a:ext>
              </a:extLst>
            </p:cNvPr>
            <p:cNvCxnSpPr>
              <a:cxnSpLocks/>
            </p:cNvCxnSpPr>
            <p:nvPr/>
          </p:nvCxnSpPr>
          <p:spPr>
            <a:xfrm>
              <a:off x="4475035" y="3742944"/>
              <a:ext cx="0" cy="78454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87F6709-8912-C661-BBFB-AF2FFB777D35}"/>
              </a:ext>
            </a:extLst>
          </p:cNvPr>
          <p:cNvSpPr txBox="1"/>
          <p:nvPr/>
        </p:nvSpPr>
        <p:spPr>
          <a:xfrm>
            <a:off x="0" y="-338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217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Prob. (100 K) &gt; Prob (50 K) &gt; Prob (25 K) 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825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F11E1B-CECF-DB45-A4A4-12BE5C87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" y="944589"/>
            <a:ext cx="7289942" cy="43772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40688B-680E-9B4A-80F4-BD4308EA7BE7}"/>
              </a:ext>
            </a:extLst>
          </p:cNvPr>
          <p:cNvCxnSpPr>
            <a:cxnSpLocks/>
          </p:cNvCxnSpPr>
          <p:nvPr/>
        </p:nvCxnSpPr>
        <p:spPr>
          <a:xfrm>
            <a:off x="4475035" y="3742944"/>
            <a:ext cx="0" cy="78454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C24DAD-C683-F349-BA4B-62189FE93F5E}"/>
                  </a:ext>
                </a:extLst>
              </p:cNvPr>
              <p:cNvSpPr txBox="1"/>
              <p:nvPr/>
            </p:nvSpPr>
            <p:spPr>
              <a:xfrm>
                <a:off x="8062102" y="4906780"/>
                <a:ext cx="29992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Notice that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have to be s/m.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C24DAD-C683-F349-BA4B-62189FE93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2" y="4906780"/>
                <a:ext cx="2999232" cy="1200329"/>
              </a:xfrm>
              <a:prstGeom prst="rect">
                <a:avLst/>
              </a:prstGeom>
              <a:blipFill>
                <a:blip r:embed="rId3"/>
                <a:stretch>
                  <a:fillRect l="-3376" t="-4211" r="-21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05F572A-E8AD-3446-4BED-1A225FD39D39}"/>
              </a:ext>
            </a:extLst>
          </p:cNvPr>
          <p:cNvSpPr txBox="1"/>
          <p:nvPr/>
        </p:nvSpPr>
        <p:spPr>
          <a:xfrm>
            <a:off x="0" y="-338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437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11745" y="1486949"/>
            <a:ext cx="5699500" cy="2326715"/>
            <a:chOff x="1856511" y="661746"/>
            <a:chExt cx="6103829" cy="2349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695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  <a:blipFill>
                  <a:blip r:embed="rId5"/>
                  <a:stretch>
                    <a:fillRect r="-1274"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23792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three c’s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CF5324-7FA4-F547-B762-7E43DAE40A48}"/>
              </a:ext>
            </a:extLst>
          </p:cNvPr>
          <p:cNvGrpSpPr/>
          <p:nvPr/>
        </p:nvGrpSpPr>
        <p:grpSpPr>
          <a:xfrm>
            <a:off x="6679398" y="400083"/>
            <a:ext cx="5389257" cy="5779579"/>
            <a:chOff x="6679398" y="400083"/>
            <a:chExt cx="5389257" cy="57795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A7FF34-17D8-6946-A327-B5A6E4B950D4}"/>
                </a:ext>
              </a:extLst>
            </p:cNvPr>
            <p:cNvGrpSpPr/>
            <p:nvPr/>
          </p:nvGrpSpPr>
          <p:grpSpPr>
            <a:xfrm>
              <a:off x="6679398" y="400083"/>
              <a:ext cx="5389257" cy="5779579"/>
              <a:chOff x="6714123" y="1001977"/>
              <a:chExt cx="5389257" cy="577957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7878C6D-C71F-A449-9661-0AAEC63A5BF2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779579"/>
                <a:chOff x="5823454" y="731182"/>
                <a:chExt cx="5272855" cy="444448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26C769E-8418-D946-9551-00166D766B74}"/>
                    </a:ext>
                  </a:extLst>
                </p:cNvPr>
                <p:cNvGrpSpPr/>
                <p:nvPr/>
              </p:nvGrpSpPr>
              <p:grpSpPr>
                <a:xfrm>
                  <a:off x="5823454" y="731182"/>
                  <a:ext cx="5272855" cy="4084164"/>
                  <a:chOff x="1630144" y="1415748"/>
                  <a:chExt cx="2847813" cy="1916955"/>
                </a:xfrm>
              </p:grpSpPr>
              <p:pic>
                <p:nvPicPr>
                  <p:cNvPr id="23" name="Picture 2" descr="Maxwell-Boltzmann distribution pdf.svg">
                    <a:extLst>
                      <a:ext uri="{FF2B5EF4-FFF2-40B4-BE49-F238E27FC236}">
                        <a16:creationId xmlns:a16="http://schemas.microsoft.com/office/drawing/2014/main" id="{9FB6F5B4-2FB7-3140-A4CF-E9BFE993CF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2" b="9868"/>
                  <a:stretch/>
                </p:blipFill>
                <p:spPr bwMode="auto">
                  <a:xfrm>
                    <a:off x="1917186" y="1415748"/>
                    <a:ext cx="2560771" cy="16780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a14:m>
                        <a:r>
                          <a:rPr lang="en-US" sz="2400" dirty="0"/>
                          <a:t> (speed)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8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9302"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CCFAF19-1091-0149-B0CE-B3F8818F20E4}"/>
                    </a:ext>
                  </a:extLst>
                </p:cNvPr>
                <p:cNvGrpSpPr/>
                <p:nvPr/>
              </p:nvGrpSpPr>
              <p:grpSpPr>
                <a:xfrm>
                  <a:off x="7314443" y="4306280"/>
                  <a:ext cx="1667125" cy="869382"/>
                  <a:chOff x="5677860" y="3859968"/>
                  <a:chExt cx="1667125" cy="8693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>
                            <a:solidFill>
                              <a:srgbClr val="00B050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16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7A2BFE98-151D-9548-99EF-C2A16ED8D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5487" y="3859968"/>
                    <a:ext cx="302202" cy="514363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414D243-9687-1046-B22E-E32C5E91DD7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511422" y="3859969"/>
                    <a:ext cx="0" cy="514362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37DCCAC-6BC8-9F49-99B8-1EF65B0A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55155" y="3859968"/>
                    <a:ext cx="238626" cy="509067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D2BA563-F438-424D-9D1A-2DDEF64D6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81E24-0D95-8C4F-AB1D-8C63B0C912CA}"/>
                </a:ext>
              </a:extLst>
            </p:cNvPr>
            <p:cNvGrpSpPr/>
            <p:nvPr/>
          </p:nvGrpSpPr>
          <p:grpSpPr>
            <a:xfrm>
              <a:off x="8851530" y="4197527"/>
              <a:ext cx="452849" cy="810316"/>
              <a:chOff x="8851530" y="4197527"/>
              <a:chExt cx="452849" cy="81031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E5E039-B846-CF47-965E-560E89295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379" y="428461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B90EC8-42A6-FE44-8263-01FCF83DE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953" y="4228009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7E9406D-FFDB-5D4D-A9B5-48B250DA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530" y="419752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59D3E-7D0C-A041-8894-B0F8CA25CBFF}"/>
                  </a:ext>
                </a:extLst>
              </p:cNvPr>
              <p:cNvSpPr txBox="1"/>
              <p:nvPr/>
            </p:nvSpPr>
            <p:spPr>
              <a:xfrm>
                <a:off x="646671" y="4027411"/>
                <a:ext cx="55716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&lt;…&gt; </m:t>
                    </m:r>
                  </m:oMath>
                </a14:m>
                <a:r>
                  <a:rPr lang="en-US" sz="2400" dirty="0"/>
                  <a:t>notation means “take the average of what’s inside the brackets”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59D3E-7D0C-A041-8894-B0F8CA25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1" y="4027411"/>
                <a:ext cx="5571656" cy="830997"/>
              </a:xfrm>
              <a:prstGeom prst="rect">
                <a:avLst/>
              </a:prstGeom>
              <a:blipFill>
                <a:blip r:embed="rId11"/>
                <a:stretch>
                  <a:fillRect l="-1591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6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/>
              <p:nvPr/>
            </p:nvSpPr>
            <p:spPr>
              <a:xfrm>
                <a:off x="813674" y="3278686"/>
                <a:ext cx="4752474" cy="188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 you use these formulas to prove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74" y="3278686"/>
                <a:ext cx="4752474" cy="1882631"/>
              </a:xfrm>
              <a:prstGeom prst="rect">
                <a:avLst/>
              </a:prstGeom>
              <a:blipFill>
                <a:blip r:embed="rId2"/>
                <a:stretch>
                  <a:fillRect l="-1862" t="-2685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5ABFE3-7B65-E349-9936-6083928D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4" y="3170173"/>
            <a:ext cx="5501782" cy="3303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00837" y="341376"/>
            <a:ext cx="10984027" cy="2670048"/>
            <a:chOff x="500837" y="341376"/>
            <a:chExt cx="10984027" cy="26700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86"/>
            <a:stretch/>
          </p:blipFill>
          <p:spPr>
            <a:xfrm>
              <a:off x="500837" y="341376"/>
              <a:ext cx="10984027" cy="26700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E3A482-2F5C-4A67-AF3A-37EDFF8BC7AC}"/>
              </a:ext>
            </a:extLst>
          </p:cNvPr>
          <p:cNvSpPr txBox="1"/>
          <p:nvPr/>
        </p:nvSpPr>
        <p:spPr>
          <a:xfrm>
            <a:off x="0" y="0"/>
            <a:ext cx="23792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three c’s</a:t>
            </a:r>
          </a:p>
        </p:txBody>
      </p:sp>
    </p:spTree>
    <p:extLst>
      <p:ext uri="{BB962C8B-B14F-4D97-AF65-F5344CB8AC3E}">
        <p14:creationId xmlns:p14="http://schemas.microsoft.com/office/powerpoint/2010/main" val="292816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/>
              <p:nvPr/>
            </p:nvSpPr>
            <p:spPr>
              <a:xfrm>
                <a:off x="813674" y="3278686"/>
                <a:ext cx="4752474" cy="2756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 you use these formulas to prove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8/2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74" y="3278686"/>
                <a:ext cx="4752474" cy="2756460"/>
              </a:xfrm>
              <a:prstGeom prst="rect">
                <a:avLst/>
              </a:prstGeom>
              <a:blipFill>
                <a:blip r:embed="rId2"/>
                <a:stretch>
                  <a:fillRect l="-1862" t="-1835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5ABFE3-7B65-E349-9936-6083928D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4" y="3170173"/>
            <a:ext cx="5501782" cy="3303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00837" y="341376"/>
            <a:ext cx="10984027" cy="2670048"/>
            <a:chOff x="500837" y="341376"/>
            <a:chExt cx="10984027" cy="26700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86"/>
            <a:stretch/>
          </p:blipFill>
          <p:spPr>
            <a:xfrm>
              <a:off x="500837" y="341376"/>
              <a:ext cx="10984027" cy="26700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2B1B79-FD36-1F00-91A0-3DE822F344CF}"/>
              </a:ext>
            </a:extLst>
          </p:cNvPr>
          <p:cNvSpPr txBox="1"/>
          <p:nvPr/>
        </p:nvSpPr>
        <p:spPr>
          <a:xfrm>
            <a:off x="0" y="0"/>
            <a:ext cx="23792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three c’s</a:t>
            </a:r>
          </a:p>
        </p:txBody>
      </p:sp>
    </p:spTree>
    <p:extLst>
      <p:ext uri="{BB962C8B-B14F-4D97-AF65-F5344CB8AC3E}">
        <p14:creationId xmlns:p14="http://schemas.microsoft.com/office/powerpoint/2010/main" val="272497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/>
              <p:nvPr/>
            </p:nvSpPr>
            <p:spPr>
              <a:xfrm>
                <a:off x="813674" y="3278686"/>
                <a:ext cx="4752474" cy="1832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 you use these formulas to 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74" y="3278686"/>
                <a:ext cx="4752474" cy="1832874"/>
              </a:xfrm>
              <a:prstGeom prst="rect">
                <a:avLst/>
              </a:prstGeom>
              <a:blipFill>
                <a:blip r:embed="rId2"/>
                <a:stretch>
                  <a:fillRect l="-1862" t="-2759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5ABFE3-7B65-E349-9936-6083928D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4" y="3170173"/>
            <a:ext cx="5501782" cy="3303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00837" y="341376"/>
            <a:ext cx="10984027" cy="2670048"/>
            <a:chOff x="500837" y="341376"/>
            <a:chExt cx="10984027" cy="26700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86"/>
            <a:stretch/>
          </p:blipFill>
          <p:spPr>
            <a:xfrm>
              <a:off x="500837" y="341376"/>
              <a:ext cx="10984027" cy="26700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70EE4D-A197-0780-8AF1-A58BD2FEA293}"/>
              </a:ext>
            </a:extLst>
          </p:cNvPr>
          <p:cNvSpPr txBox="1"/>
          <p:nvPr/>
        </p:nvSpPr>
        <p:spPr>
          <a:xfrm>
            <a:off x="0" y="0"/>
            <a:ext cx="23792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three c’s</a:t>
            </a:r>
          </a:p>
        </p:txBody>
      </p:sp>
    </p:spTree>
    <p:extLst>
      <p:ext uri="{BB962C8B-B14F-4D97-AF65-F5344CB8AC3E}">
        <p14:creationId xmlns:p14="http://schemas.microsoft.com/office/powerpoint/2010/main" val="40922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3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.</a:t>
                </a:r>
                <a:r>
                  <a:rPr lang="en-US" sz="2400" dirty="0"/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4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BDA216D-073F-E445-905A-AB0A5B49D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43173B-8E32-5E45-AEA8-F841A09A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8E35F7-C28E-1856-704D-A84E6C237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816" y="2449003"/>
            <a:ext cx="1582745" cy="13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.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2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491018-E025-2546-B2EA-E065927A2B55}"/>
                  </a:ext>
                </a:extLst>
              </p:cNvPr>
              <p:cNvSpPr/>
              <p:nvPr/>
            </p:nvSpPr>
            <p:spPr>
              <a:xfrm>
                <a:off x="162766" y="2460508"/>
                <a:ext cx="6118680" cy="4353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the mass of 1 molecule or atom,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=6.02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n-US" sz="2400" dirty="0"/>
                  <a:t> is the number of atoms in a mole. So the mass of a mole of atoms is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the molar version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491018-E025-2546-B2EA-E065927A2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6" y="2460508"/>
                <a:ext cx="6118680" cy="4353949"/>
              </a:xfrm>
              <a:prstGeom prst="rect">
                <a:avLst/>
              </a:prstGeom>
              <a:blipFill>
                <a:blip r:embed="rId4"/>
                <a:stretch>
                  <a:fillRect l="-1449" t="-581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42B35-4BD9-684A-B942-8887CC21B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74A06-7CE0-A866-25BF-7C373898B842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74A06-7CE0-A866-25BF-7C373898B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7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0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.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2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5915B-671B-9746-A40D-E8C916A3E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6DA2-8034-EC4A-B883-82578DD75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B6AC6-87B6-354C-87E7-B1DD400FF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801" y="5292830"/>
            <a:ext cx="3178610" cy="1438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46EAF0-1A5D-6BBB-AAA6-74495E1EE621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46EAF0-1A5D-6BBB-AAA6-74495E1EE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8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3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9D9E56C-A1D1-E746-A575-BB3C2F38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6F7B60-7F8C-D94E-B144-0B15A1A78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0837F-C0F0-3B4E-B2D0-E743C1A0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801" y="5292830"/>
            <a:ext cx="3178610" cy="1438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125F3F-ABDC-9018-B7A6-90EC2088468B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125F3F-ABDC-9018-B7A6-90EC20884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8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82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/>
              <p:nvPr/>
            </p:nvSpPr>
            <p:spPr>
              <a:xfrm>
                <a:off x="1121664" y="2603491"/>
                <a:ext cx="6096000" cy="3209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Our notation: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603491"/>
                <a:ext cx="6096000" cy="3209212"/>
              </a:xfrm>
              <a:prstGeom prst="rect">
                <a:avLst/>
              </a:prstGeom>
              <a:blipFill>
                <a:blip r:embed="rId4"/>
                <a:stretch>
                  <a:fillRect l="-1663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5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58995E9-C55F-844B-8550-3624EAEB9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BF02CA-37B9-8839-555E-8E37C12DEF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BF02CA-37B9-8839-555E-8E37C12D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7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61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blipFill>
                <a:blip r:embed="rId2"/>
                <a:stretch>
                  <a:fillRect l="-137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/>
              <p:nvPr/>
            </p:nvSpPr>
            <p:spPr>
              <a:xfrm>
                <a:off x="1121664" y="2603491"/>
                <a:ext cx="6096000" cy="26636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Our notation: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603491"/>
                <a:ext cx="6096000" cy="2663614"/>
              </a:xfrm>
              <a:prstGeom prst="rect">
                <a:avLst/>
              </a:prstGeom>
              <a:blipFill>
                <a:blip r:embed="rId3"/>
                <a:stretch>
                  <a:fillRect l="-1663" t="-1422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 to infinity</a:t>
                </a:r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6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 to infinity</a:t>
                </a:r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4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F13679-9B06-CD43-9816-11D62FC62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9BE48-EE12-7406-8EEF-B92A8D4298E7}"/>
                  </a:ext>
                </a:extLst>
              </p:cNvPr>
              <p:cNvSpPr txBox="1"/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9BE48-EE12-7406-8EEF-B92A8D42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blipFill>
                <a:blip r:embed="rId6"/>
                <a:stretch>
                  <a:fillRect l="-137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endParaRPr lang="en-US" sz="2400" b="1" dirty="0">
                  <a:solidFill>
                    <a:schemeClr val="accent3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zero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to infinity</a:t>
                </a:r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4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267E0E9-8D99-5249-B154-EFCEE099F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87" y="5120640"/>
            <a:ext cx="2752325" cy="1390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510CA-684D-C249-A404-69C3739FF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70C96-7989-37EE-8BCC-3F906D1A92BC}"/>
                  </a:ext>
                </a:extLst>
              </p:cNvPr>
              <p:cNvSpPr txBox="1"/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70C96-7989-37EE-8BCC-3F906D1A9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blipFill>
                <a:blip r:embed="rId7"/>
                <a:stretch>
                  <a:fillRect l="-137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894</Words>
  <Application>Microsoft Macintosh PowerPoint</Application>
  <PresentationFormat>Widescreen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29</cp:revision>
  <dcterms:created xsi:type="dcterms:W3CDTF">2021-09-13T15:00:41Z</dcterms:created>
  <dcterms:modified xsi:type="dcterms:W3CDTF">2023-09-10T23:55:27Z</dcterms:modified>
</cp:coreProperties>
</file>