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3" r:id="rId2"/>
    <p:sldId id="332" r:id="rId3"/>
    <p:sldId id="311" r:id="rId4"/>
    <p:sldId id="317" r:id="rId5"/>
    <p:sldId id="316" r:id="rId6"/>
    <p:sldId id="331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08F1"/>
    <a:srgbClr val="130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45"/>
    <p:restoredTop sz="95958"/>
  </p:normalViewPr>
  <p:slideViewPr>
    <p:cSldViewPr snapToGrid="0" snapToObjects="1">
      <p:cViewPr>
        <p:scale>
          <a:sx n="96" d="100"/>
          <a:sy n="96" d="100"/>
        </p:scale>
        <p:origin x="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2. The Numerical Moments CGI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24950-679A-E5A3-5A4A-3D9987AAF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8" b="22329"/>
          <a:stretch/>
        </p:blipFill>
        <p:spPr>
          <a:xfrm>
            <a:off x="1636395" y="1269365"/>
            <a:ext cx="8919210" cy="43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6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idea of metadata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AA226-6A46-BE36-1D05-90DB55C4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1" y="461665"/>
            <a:ext cx="9046813" cy="2467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CE1C5F-89FF-52A7-3458-92946233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98" y="2810601"/>
            <a:ext cx="5971103" cy="2199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E77CD-0621-B526-05DE-571652D6E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495"/>
          <a:stretch/>
        </p:blipFill>
        <p:spPr>
          <a:xfrm>
            <a:off x="239691" y="5296396"/>
            <a:ext cx="6553546" cy="790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C5D75-EBEF-D2A6-3EC8-85DF415705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164"/>
          <a:stretch/>
        </p:blipFill>
        <p:spPr>
          <a:xfrm>
            <a:off x="239691" y="6372845"/>
            <a:ext cx="5968723" cy="2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6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380F57-6F07-1F3E-C296-D5C8CB9C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69" y="1674421"/>
            <a:ext cx="9174054" cy="38618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116A7-ED49-AC54-4A8A-AC1D558B29C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Numerical Moments CGI – Learning goals</a:t>
            </a:r>
          </a:p>
        </p:txBody>
      </p:sp>
    </p:spTree>
    <p:extLst>
      <p:ext uri="{BB962C8B-B14F-4D97-AF65-F5344CB8AC3E}">
        <p14:creationId xmlns:p14="http://schemas.microsoft.com/office/powerpoint/2010/main" val="77253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B78C0A-2C58-71F8-01F5-3B416AF07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89" b="88873"/>
          <a:stretch/>
        </p:blipFill>
        <p:spPr>
          <a:xfrm>
            <a:off x="220851" y="3010028"/>
            <a:ext cx="5324926" cy="461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… then we compute and plot the integrand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8D2D66-42CF-D646-82E7-256C37BE5737}"/>
              </a:ext>
            </a:extLst>
          </p:cNvPr>
          <p:cNvGrpSpPr/>
          <p:nvPr/>
        </p:nvGrpSpPr>
        <p:grpSpPr>
          <a:xfrm>
            <a:off x="3100727" y="481982"/>
            <a:ext cx="6096000" cy="1630126"/>
            <a:chOff x="3100727" y="481982"/>
            <a:chExt cx="6096000" cy="1630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EAC9A54-19B4-FC4F-9CD0-A57C9E136397}"/>
                    </a:ext>
                  </a:extLst>
                </p:cNvPr>
                <p:cNvSpPr/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EAC9A54-19B4-FC4F-9CD0-A57C9E136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0727" y="481982"/>
                  <a:ext cx="6096000" cy="1630126"/>
                </a:xfrm>
                <a:prstGeom prst="rect">
                  <a:avLst/>
                </a:prstGeom>
                <a:blipFill>
                  <a:blip r:embed="rId3"/>
                  <a:stretch>
                    <a:fillRect t="-70000" b="-11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e 1">
              <a:extLst>
                <a:ext uri="{FF2B5EF4-FFF2-40B4-BE49-F238E27FC236}">
                  <a16:creationId xmlns:a16="http://schemas.microsoft.com/office/drawing/2014/main" id="{B04A7FD4-A2A0-7F4D-9CC1-4BD178AF43E5}"/>
                </a:ext>
              </a:extLst>
            </p:cNvPr>
            <p:cNvSpPr/>
            <p:nvPr/>
          </p:nvSpPr>
          <p:spPr>
            <a:xfrm rot="5400000">
              <a:off x="5329206" y="1104451"/>
              <a:ext cx="221789" cy="1134318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2459D35B-C52D-736F-12B2-1F613834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100" y="1921790"/>
            <a:ext cx="6190711" cy="46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5B1421-7375-1208-31B0-3F7511F373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005" r="31489" b="28854"/>
          <a:stretch/>
        </p:blipFill>
        <p:spPr>
          <a:xfrm>
            <a:off x="220851" y="3782868"/>
            <a:ext cx="5324926" cy="6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Then we use Python’s trapezoidal rule integrator!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E6164E-437A-9242-A206-153A3761A458}"/>
              </a:ext>
            </a:extLst>
          </p:cNvPr>
          <p:cNvGrpSpPr/>
          <p:nvPr/>
        </p:nvGrpSpPr>
        <p:grpSpPr>
          <a:xfrm>
            <a:off x="1376766" y="839975"/>
            <a:ext cx="8482362" cy="3910102"/>
            <a:chOff x="7269742" y="323922"/>
            <a:chExt cx="4567661" cy="1930843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ED2C797F-0AA9-1646-9F8D-7DC0A9AFD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966" y="624639"/>
              <a:ext cx="1949359" cy="163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DB6316-05A0-A64D-9A41-05B17C1BFA15}"/>
                </a:ext>
              </a:extLst>
            </p:cNvPr>
            <p:cNvSpPr/>
            <p:nvPr/>
          </p:nvSpPr>
          <p:spPr>
            <a:xfrm>
              <a:off x="7269742" y="323922"/>
              <a:ext cx="45676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en.wikipedia.org</a:t>
              </a:r>
              <a:r>
                <a:rPr lang="en-US" dirty="0"/>
                <a:t>/wiki/</a:t>
              </a:r>
              <a:r>
                <a:rPr lang="en-US" dirty="0" err="1"/>
                <a:t>Trapezoidal_rule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59ED-639E-8D00-4FC1-42F8CBDA9BD0}"/>
                  </a:ext>
                </a:extLst>
              </p:cNvPr>
              <p:cNvSpPr txBox="1"/>
              <p:nvPr/>
            </p:nvSpPr>
            <p:spPr>
              <a:xfrm>
                <a:off x="1233213" y="4821843"/>
                <a:ext cx="943846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Generally, the syntax is: Integral =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(integrand, x)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our case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“x” will be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(speed)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 (a velocity component)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The integrand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times the quantity you want to average (e.g.,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59ED-639E-8D00-4FC1-42F8CBDA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213" y="4821843"/>
                <a:ext cx="9438468" cy="1938992"/>
              </a:xfrm>
              <a:prstGeom prst="rect">
                <a:avLst/>
              </a:prstGeom>
              <a:blipFill>
                <a:blip r:embed="rId3"/>
                <a:stretch>
                  <a:fillRect l="-805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9471CCF-6D45-6047-9390-B4D248CEF362}"/>
              </a:ext>
            </a:extLst>
          </p:cNvPr>
          <p:cNvSpPr txBox="1"/>
          <p:nvPr/>
        </p:nvSpPr>
        <p:spPr>
          <a:xfrm>
            <a:off x="2319466" y="1688454"/>
            <a:ext cx="6121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integrand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E68F4C-AA26-EBB0-E73D-B2E1D26BEFB3}"/>
              </a:ext>
            </a:extLst>
          </p:cNvPr>
          <p:cNvSpPr txBox="1"/>
          <p:nvPr/>
        </p:nvSpPr>
        <p:spPr>
          <a:xfrm>
            <a:off x="5230564" y="3099513"/>
            <a:ext cx="6121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integral</a:t>
            </a:r>
          </a:p>
        </p:txBody>
      </p:sp>
    </p:spTree>
    <p:extLst>
      <p:ext uri="{BB962C8B-B14F-4D97-AF65-F5344CB8AC3E}">
        <p14:creationId xmlns:p14="http://schemas.microsoft.com/office/powerpoint/2010/main" val="247056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981E6-A59C-41D7-7F49-6D14838E5AC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3. Analytical Moments CGI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46E4F-93CF-7D66-6AD8-7D90F06A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3" y="582331"/>
            <a:ext cx="8925296" cy="5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9A1EA2-DFB5-4221-D185-D88056062030}"/>
              </a:ext>
            </a:extLst>
          </p:cNvPr>
          <p:cNvGrpSpPr/>
          <p:nvPr/>
        </p:nvGrpSpPr>
        <p:grpSpPr>
          <a:xfrm>
            <a:off x="228504" y="863129"/>
            <a:ext cx="11857479" cy="5379599"/>
            <a:chOff x="228504" y="1504396"/>
            <a:chExt cx="11857479" cy="53795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C5258F-D2CE-2048-9F9A-A3299B1B9F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520" t="11406" r="21348" b="64728"/>
            <a:stretch/>
          </p:blipFill>
          <p:spPr>
            <a:xfrm>
              <a:off x="4198511" y="1504396"/>
              <a:ext cx="7887472" cy="357536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61D19B9-9074-5C4F-9E42-B49CA272996B}"/>
                    </a:ext>
                  </a:extLst>
                </p:cNvPr>
                <p:cNvSpPr txBox="1"/>
                <p:nvPr/>
              </p:nvSpPr>
              <p:spPr>
                <a:xfrm>
                  <a:off x="228504" y="1677886"/>
                  <a:ext cx="4417678" cy="3228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 =</m:t>
                        </m:r>
                        <m:nary>
                          <m:nary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61D19B9-9074-5C4F-9E42-B49CA2729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04" y="1677886"/>
                  <a:ext cx="4417678" cy="3228384"/>
                </a:xfrm>
                <a:prstGeom prst="rect">
                  <a:avLst/>
                </a:prstGeom>
                <a:blipFill>
                  <a:blip r:embed="rId3"/>
                  <a:stretch>
                    <a:fillRect t="-47059" b="-6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>
              <a:extLst>
                <a:ext uri="{FF2B5EF4-FFF2-40B4-BE49-F238E27FC236}">
                  <a16:creationId xmlns:a16="http://schemas.microsoft.com/office/drawing/2014/main" id="{4BFAB8FC-70D3-0549-94C8-D1A4BB2CA8AF}"/>
                </a:ext>
              </a:extLst>
            </p:cNvPr>
            <p:cNvSpPr/>
            <p:nvPr/>
          </p:nvSpPr>
          <p:spPr>
            <a:xfrm>
              <a:off x="2437343" y="3308632"/>
              <a:ext cx="7621057" cy="3575363"/>
            </a:xfrm>
            <a:prstGeom prst="arc">
              <a:avLst>
                <a:gd name="adj1" fmla="val 11850939"/>
                <a:gd name="adj2" fmla="val 20265932"/>
              </a:avLst>
            </a:prstGeom>
            <a:ln w="63500">
              <a:solidFill>
                <a:schemeClr val="accent1"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2981E6-A59C-41D7-7F49-6D14838E5AC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Getting moments ”the old-fashioned way” -- analytical results from integral 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98FB0-2441-0145-FEA7-079B677CCA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06"/>
          <a:stretch/>
        </p:blipFill>
        <p:spPr>
          <a:xfrm>
            <a:off x="227753" y="4839957"/>
            <a:ext cx="11612288" cy="14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154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64</cp:revision>
  <dcterms:created xsi:type="dcterms:W3CDTF">2021-09-15T13:12:24Z</dcterms:created>
  <dcterms:modified xsi:type="dcterms:W3CDTF">2023-09-14T19:25:04Z</dcterms:modified>
</cp:coreProperties>
</file>