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8" r:id="rId2"/>
    <p:sldId id="323" r:id="rId3"/>
    <p:sldId id="333" r:id="rId4"/>
    <p:sldId id="329" r:id="rId5"/>
    <p:sldId id="277" r:id="rId6"/>
    <p:sldId id="296" r:id="rId7"/>
    <p:sldId id="313" r:id="rId8"/>
    <p:sldId id="297" r:id="rId9"/>
    <p:sldId id="298" r:id="rId10"/>
    <p:sldId id="299" r:id="rId11"/>
    <p:sldId id="303" r:id="rId12"/>
    <p:sldId id="304" r:id="rId13"/>
    <p:sldId id="305" r:id="rId14"/>
    <p:sldId id="306" r:id="rId15"/>
    <p:sldId id="307" r:id="rId16"/>
    <p:sldId id="332" r:id="rId17"/>
    <p:sldId id="33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29"/>
    <p:restoredTop sz="95958"/>
  </p:normalViewPr>
  <p:slideViewPr>
    <p:cSldViewPr snapToGrid="0" snapToObjects="1">
      <p:cViewPr varScale="1">
        <p:scale>
          <a:sx n="112" d="100"/>
          <a:sy n="112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9052-AB02-BA43-AEE8-6221B229A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06BA2-202E-594B-8CB5-EF0AF97B4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0E60D-356C-9C47-9559-570EF055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92E12-7699-744B-B01E-CF711B1A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B24FD-EFEF-E64A-AD24-F507C566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1557B-1850-F74A-AB3C-F5998DD8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5C37F-CF99-A243-87D5-B3340A8EC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1A9EA-077A-B745-A0EF-1A4CD966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F2503-4E28-9B4A-8D08-B7748C61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FB946-C90B-0244-8C63-7D3EF68F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8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53CE6-9539-9747-9636-117EFC106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42110-C260-3745-A2AD-61EE83031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66CDD-9344-E848-8953-070AC8F3E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FBD9C-E921-9142-80C7-4ABF7C79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F692B-9645-744C-97FE-3179352E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5DFE-E9E3-8F40-8480-CEF53C9B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B3D79-FA48-DE45-9A72-FA24D4931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9DAFF-90D1-2E47-82D4-1A7330A1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131E8-18CB-A14C-8256-8DC9A28C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1AF0C-292F-F94D-B3A7-86A46607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0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DE345-899A-294E-BD6A-9781F8AFE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ED5EE-BCC9-A545-B999-96E2E9F49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8A0BA-CE60-D742-9BFB-1033DE78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0F29D-9280-7C4C-BF38-419A5596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6966-1D4E-5841-8029-3A166D43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5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D1C2-B5A0-3D49-9AA6-7EC8574F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DA2E5-2F99-324A-94A6-C17DF3B52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B31DB-F4CF-BD4E-A652-CF20D8AF7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A3995-880F-024D-B6E7-35DCC76A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0A8A6-44A4-BD4E-9807-EB7319A8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7C30E-800F-E044-8279-1F94E54D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2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5CFD-E0D8-4644-A424-EB6AD89E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40BA-851F-1B47-A19D-1CB3A11F3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E5024-F29E-4F47-940D-8547F8554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8B0AC-BFBF-4C48-94BF-F2FB0E402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51FEAB-85BF-7F4C-A73D-857B201CD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84A09-4ACF-A447-B884-FB635A69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8D04C-3C97-924C-81D2-89DEE57E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47C4E-0AC1-6746-9E36-49A74301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5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AD17-D13D-6F4B-8E12-74226806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38CD55-5CA4-9848-A2C4-F24D126E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A0EB5-315B-194B-9A55-FAFC89CD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81565-0529-6C42-A7E3-C44D9DDC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7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0862B8-4CC5-854C-A37B-D16965D7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A2848B-89DD-AB4B-A7B8-3DA59413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A8735-E515-6247-BF4F-0CCEC923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8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3FBE-684D-D448-AAD6-998828DE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82415-87D1-9A4F-B9BF-977D39C89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D61EB-6777-9940-975E-39B5CC9E4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C78DC-7C1B-8049-BF8C-DE3BBE6F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5F487-29D8-F942-B146-E868C542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B70AF-BB2A-924F-A7FB-F93FFF49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FC16D-85CA-2D4C-AEEB-95D957B7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4FEC26-2E0F-9245-9D0B-FF6243D60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A40C8-F440-774C-8327-48B4FE8E0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6E6A3-5D22-8D46-8F32-AEF911F56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A13DA-CCC8-074C-A380-3F84913F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5B0D2-10DF-E64C-844A-C3AAA8B9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9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2CC679-9A41-BE47-88FE-AD4DF26C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67156-8082-BC45-B39B-B868355D2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52812-AA05-9E45-BEFE-49872E57E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983E4-F61B-1542-AB25-C66EF644964A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894DF-8D26-984E-ADF6-054AA9FFE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CB343-20AA-C141-A680-F6717AA2C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8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50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15" Type="http://schemas.openxmlformats.org/officeDocument/2006/relationships/image" Target="../media/image7.png"/><Relationship Id="rId10" Type="http://schemas.openxmlformats.org/officeDocument/2006/relationships/image" Target="../media/image4.png"/><Relationship Id="rId9" Type="http://schemas.openxmlformats.org/officeDocument/2006/relationships/image" Target="../media/image3.png"/><Relationship Id="rId1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40.png"/><Relationship Id="rId10" Type="http://schemas.openxmlformats.org/officeDocument/2006/relationships/image" Target="../media/image13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50.png"/><Relationship Id="rId3" Type="http://schemas.openxmlformats.org/officeDocument/2006/relationships/image" Target="../media/image21.png"/><Relationship Id="rId7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3.png"/><Relationship Id="rId10" Type="http://schemas.openxmlformats.org/officeDocument/2006/relationships/image" Target="../media/image4.png"/><Relationship Id="rId4" Type="http://schemas.openxmlformats.org/officeDocument/2006/relationships/image" Target="../media/image22.png"/><Relationship Id="rId9" Type="http://schemas.openxmlformats.org/officeDocument/2006/relationships/image" Target="../media/image3.png"/><Relationship Id="rId1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0" y="-3259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Moments from the Maxwell probability density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EFBB5A7-095D-242B-076B-B515EA67EFFE}"/>
              </a:ext>
            </a:extLst>
          </p:cNvPr>
          <p:cNvGrpSpPr/>
          <p:nvPr/>
        </p:nvGrpSpPr>
        <p:grpSpPr>
          <a:xfrm>
            <a:off x="5697762" y="539210"/>
            <a:ext cx="5640798" cy="4287302"/>
            <a:chOff x="5697762" y="539210"/>
            <a:chExt cx="5640798" cy="428730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E9D64F2-C27D-7725-F804-A6A0C17182DF}"/>
                </a:ext>
              </a:extLst>
            </p:cNvPr>
            <p:cNvGrpSpPr/>
            <p:nvPr/>
          </p:nvGrpSpPr>
          <p:grpSpPr>
            <a:xfrm>
              <a:off x="5697762" y="539210"/>
              <a:ext cx="5640798" cy="4287302"/>
              <a:chOff x="6714123" y="1001977"/>
              <a:chExt cx="5389257" cy="531816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2A884F6-D8EE-5B17-EFCF-B2CB2AC516B0}"/>
                  </a:ext>
                </a:extLst>
              </p:cNvPr>
              <p:cNvGrpSpPr/>
              <p:nvPr/>
            </p:nvGrpSpPr>
            <p:grpSpPr>
              <a:xfrm>
                <a:off x="6714123" y="1001977"/>
                <a:ext cx="5389257" cy="5318168"/>
                <a:chOff x="1630144" y="1415748"/>
                <a:chExt cx="2847813" cy="1919533"/>
              </a:xfrm>
            </p:grpSpPr>
            <p:pic>
              <p:nvPicPr>
                <p:cNvPr id="25" name="Picture 2" descr="Maxwell-Boltzmann distribution pdf.svg">
                  <a:extLst>
                    <a:ext uri="{FF2B5EF4-FFF2-40B4-BE49-F238E27FC236}">
                      <a16:creationId xmlns:a16="http://schemas.microsoft.com/office/drawing/2014/main" id="{C2C78854-A374-BD24-96EA-B0D0F7F138E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222" b="9868"/>
                <a:stretch/>
              </p:blipFill>
              <p:spPr bwMode="auto">
                <a:xfrm>
                  <a:off x="1917186" y="1415748"/>
                  <a:ext cx="2560771" cy="167801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7DAFD46F-B1F2-81E0-988B-84CF9436FF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19341" y="3173459"/>
                      <a:ext cx="868289" cy="1618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a14:m>
                      <a:r>
                        <a:rPr lang="en-US" sz="2400" dirty="0"/>
                        <a:t> (speed)</a:t>
                      </a:r>
                    </a:p>
                  </p:txBody>
                </p:sp>
              </mc:Choice>
              <mc:Fallback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7DAFD46F-B1F2-81E0-988B-84CF9436FFD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19341" y="3173459"/>
                      <a:ext cx="868289" cy="16182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10000" b="-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914FFBDD-62DF-C88F-3466-BFB883D5FD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30144" y="1808040"/>
                      <a:ext cx="287043" cy="1666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A91FC6EB-8E8B-394A-ABFD-DDABB48BA84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30144" y="1808040"/>
                      <a:ext cx="287043" cy="166633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9302" b="-162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D4CB488-8ECC-B073-77EE-A09D2DE1AA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76990" y="1222771"/>
                <a:ext cx="1537990" cy="1393107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449AC7C8-3917-A381-B216-ACC849948A67}"/>
                    </a:ext>
                  </a:extLst>
                </p:cNvPr>
                <p:cNvSpPr txBox="1"/>
                <p:nvPr/>
              </p:nvSpPr>
              <p:spPr>
                <a:xfrm>
                  <a:off x="7367257" y="1112582"/>
                  <a:ext cx="3703564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</m:t>
                      </m:r>
                    </m:oMath>
                  </a14:m>
                  <a:r>
                    <a:rPr lang="en-US" sz="2400" dirty="0"/>
                    <a:t>	1</a:t>
                  </a:r>
                  <a:r>
                    <a:rPr lang="en-US" sz="2400" baseline="30000" dirty="0"/>
                    <a:t>st</a:t>
                  </a:r>
                  <a:r>
                    <a:rPr lang="en-US" sz="2400" dirty="0"/>
                    <a:t> moment	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 2</a:t>
                  </a:r>
                  <a:r>
                    <a:rPr lang="en-US" sz="2400" baseline="30000" dirty="0"/>
                    <a:t>nd</a:t>
                  </a:r>
                  <a:r>
                    <a:rPr lang="en-US" sz="2400" dirty="0"/>
                    <a:t> moment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a14:m>
                  <a:r>
                    <a:rPr lang="en-US" sz="2400" dirty="0"/>
                    <a:t> 3</a:t>
                  </a:r>
                  <a:r>
                    <a:rPr lang="en-US" sz="2400" baseline="30000" dirty="0"/>
                    <a:t>rd</a:t>
                  </a:r>
                  <a:r>
                    <a:rPr lang="en-US" sz="2400" dirty="0"/>
                    <a:t> moment</a:t>
                  </a: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449AC7C8-3917-A381-B216-ACC849948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7257" y="1112582"/>
                  <a:ext cx="3703564" cy="1200329"/>
                </a:xfrm>
                <a:prstGeom prst="rect">
                  <a:avLst/>
                </a:prstGeom>
                <a:blipFill>
                  <a:blip r:embed="rId10"/>
                  <a:stretch>
                    <a:fillRect l="-342" t="-3158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Picture 2">
            <a:extLst>
              <a:ext uri="{FF2B5EF4-FFF2-40B4-BE49-F238E27FC236}">
                <a16:creationId xmlns:a16="http://schemas.microsoft.com/office/drawing/2014/main" id="{220F9846-05B9-273F-BEB9-43774F2515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8" t="23999" r="15404" b="13834"/>
          <a:stretch/>
        </p:blipFill>
        <p:spPr bwMode="auto">
          <a:xfrm>
            <a:off x="170112" y="3110166"/>
            <a:ext cx="3940398" cy="307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8D48900-51BB-C3FA-CA89-FD46E4BA6CE7}"/>
              </a:ext>
            </a:extLst>
          </p:cNvPr>
          <p:cNvGrpSpPr/>
          <p:nvPr/>
        </p:nvGrpSpPr>
        <p:grpSpPr>
          <a:xfrm>
            <a:off x="90534" y="578515"/>
            <a:ext cx="3885727" cy="1924951"/>
            <a:chOff x="90534" y="578515"/>
            <a:chExt cx="3885727" cy="19249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BBC13F9-5342-D0E7-F993-0AC18B7E4170}"/>
                    </a:ext>
                  </a:extLst>
                </p:cNvPr>
                <p:cNvSpPr/>
                <p:nvPr/>
              </p:nvSpPr>
              <p:spPr>
                <a:xfrm>
                  <a:off x="90534" y="578515"/>
                  <a:ext cx="3701796" cy="192495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func>
                          <m:func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𝐞𝐱𝐩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</a:rPr>
                    <a:t> </a:t>
                  </a:r>
                  <a:endPara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𝑅𝑇</m:t>
                            </m:r>
                          </m:den>
                        </m:f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BBC13F9-5342-D0E7-F993-0AC18B7E41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34" y="578515"/>
                  <a:ext cx="3701796" cy="1924951"/>
                </a:xfrm>
                <a:prstGeom prst="rect">
                  <a:avLst/>
                </a:prstGeom>
                <a:blipFill>
                  <a:blip r:embed="rId13"/>
                  <a:stretch>
                    <a:fillRect l="-1712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4F6D0A1-EC92-A754-16F5-BA676B21F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972961" y="1068366"/>
              <a:ext cx="1003300" cy="14351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EB5027-7140-0B43-08B9-22BDE0C2CE22}"/>
                  </a:ext>
                </a:extLst>
              </p:cNvPr>
              <p:cNvSpPr txBox="1"/>
              <p:nvPr/>
            </p:nvSpPr>
            <p:spPr>
              <a:xfrm>
                <a:off x="4815134" y="5963073"/>
                <a:ext cx="6877755" cy="62408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e.g.,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𝑹𝑻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den>
                    </m:f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EB5027-7140-0B43-08B9-22BDE0C2C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134" y="5963073"/>
                <a:ext cx="6877755" cy="624082"/>
              </a:xfrm>
              <a:prstGeom prst="rect">
                <a:avLst/>
              </a:prstGeom>
              <a:blipFill>
                <a:blip r:embed="rId15"/>
                <a:stretch>
                  <a:fillRect l="-1287" t="-98077" b="-15384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012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6" y="978168"/>
                <a:ext cx="5877818" cy="1891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 of molecules: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" y="978168"/>
                <a:ext cx="5877818" cy="1891800"/>
              </a:xfrm>
              <a:prstGeom prst="rect">
                <a:avLst/>
              </a:prstGeom>
              <a:blipFill>
                <a:blip r:embed="rId2"/>
                <a:stretch>
                  <a:fillRect l="-1509" t="-2649" b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6630055B-3161-8C4A-9F0F-AEAC167BE655}"/>
              </a:ext>
            </a:extLst>
          </p:cNvPr>
          <p:cNvGrpSpPr/>
          <p:nvPr/>
        </p:nvGrpSpPr>
        <p:grpSpPr>
          <a:xfrm>
            <a:off x="6096000" y="336312"/>
            <a:ext cx="5564039" cy="1581915"/>
            <a:chOff x="6321286" y="4534471"/>
            <a:chExt cx="5564039" cy="158191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D3F800A-3BE6-8343-A07D-C60D6569BA84}"/>
                </a:ext>
              </a:extLst>
            </p:cNvPr>
            <p:cNvGrpSpPr/>
            <p:nvPr/>
          </p:nvGrpSpPr>
          <p:grpSpPr>
            <a:xfrm>
              <a:off x="6321286" y="4534471"/>
              <a:ext cx="5136853" cy="1099826"/>
              <a:chOff x="4223036" y="4794146"/>
              <a:chExt cx="5749598" cy="1149266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8542071-F44A-3642-A788-5126895B7248}"/>
                  </a:ext>
                </a:extLst>
              </p:cNvPr>
              <p:cNvGrpSpPr/>
              <p:nvPr/>
            </p:nvGrpSpPr>
            <p:grpSpPr>
              <a:xfrm>
                <a:off x="6140941" y="5445651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1EDF6E72-F1BC-3C48-B805-1B960B459009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680AF7CE-91C2-5242-8DC0-831FB4FE8C3A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" name="Straight Arrow Connector 52">
                    <a:extLst>
                      <a:ext uri="{FF2B5EF4-FFF2-40B4-BE49-F238E27FC236}">
                        <a16:creationId xmlns:a16="http://schemas.microsoft.com/office/drawing/2014/main" id="{8AA43070-EA6D-AB40-BE4D-C02B00FD3E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A62B7DAB-FFC0-5145-9AEF-FAFAAC995243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6AC8A1C4-BD12-3B4C-B3E4-F996613E40D4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AA82AC30-3837-F14A-9BF1-1939CB9F09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57BDA3B3-A1CE-494F-B6BF-F879FAF07604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9C959CF0-A853-F044-862E-AA5594A37089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9" name="Straight Arrow Connector 48">
                    <a:extLst>
                      <a:ext uri="{FF2B5EF4-FFF2-40B4-BE49-F238E27FC236}">
                        <a16:creationId xmlns:a16="http://schemas.microsoft.com/office/drawing/2014/main" id="{C3F1CEAC-D91B-BA48-85FB-8C0FC9DF17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7F8FC8F-E27F-EF44-BE99-05CFA832627F}"/>
                  </a:ext>
                </a:extLst>
              </p:cNvPr>
              <p:cNvGrpSpPr/>
              <p:nvPr/>
            </p:nvGrpSpPr>
            <p:grpSpPr>
              <a:xfrm flipH="1">
                <a:off x="4223036" y="5147200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D75B71EE-6F92-7C4A-AF23-9E99CBB89DDB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BFCF7ED5-CB8B-884A-9F57-DB2443C18CB4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193609D8-3651-D04F-8CB8-99A73B7599D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64C899F1-5D2A-B247-A3ED-9EBE82EF718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0AC238F1-2790-154B-8157-4FE3F4B4CD2E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1" name="Straight Arrow Connector 40">
                    <a:extLst>
                      <a:ext uri="{FF2B5EF4-FFF2-40B4-BE49-F238E27FC236}">
                        <a16:creationId xmlns:a16="http://schemas.microsoft.com/office/drawing/2014/main" id="{1496F9A5-CA71-3843-BD61-F4FF3CFAD2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A44E5138-83E3-8B41-B33C-9555D5593261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8D5B9C0F-3B62-F947-835E-9312F1771779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C7D81259-A91D-9742-8542-B856CC2456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5A2FDE8-7288-164D-824E-D6FC67724C92}"/>
                  </a:ext>
                </a:extLst>
              </p:cNvPr>
              <p:cNvGrpSpPr/>
              <p:nvPr/>
            </p:nvGrpSpPr>
            <p:grpSpPr>
              <a:xfrm>
                <a:off x="8151688" y="5092597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7194C6C8-65C2-3F40-9B4D-8EA3F391B1A6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2B9B6BAA-DE2F-D241-ACBD-4CF175E2E5C2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6FCEF025-4679-CC48-B053-C529276C37C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5419668D-0023-2B40-BE64-EB768881E1FF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9AC9F346-08E0-904D-BA45-265A920E0D02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5E0D3A0E-A9F7-B143-8234-81ED01E92A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E40B77EA-939D-2C45-91C8-F7F2CA5431A8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EA1315FC-BE28-2141-B1B2-099E46100039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A4B6C3F6-6086-0C49-BE6B-00ADDFBD43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5974ED7-8A55-894C-B198-EB83C6879817}"/>
                  </a:ext>
                </a:extLst>
              </p:cNvPr>
              <p:cNvGrpSpPr/>
              <p:nvPr/>
            </p:nvGrpSpPr>
            <p:grpSpPr>
              <a:xfrm flipH="1">
                <a:off x="6233783" y="4794146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051BE288-24DA-094C-94E0-CA8744F1972C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A24D8762-B664-164C-857E-BE0024D5F27D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5213D9DA-1FCA-084D-AEC1-194095F7561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B96A1D82-746A-F644-9D8E-244DDC0593FC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C3E2E793-6285-D84A-B777-11CAF836AFB4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A0D2578D-2749-594B-B697-8537FBAC30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6F1E235F-B5FB-3C46-95DB-1D34EAC3EA4C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E88AAB04-BD32-814B-AEB3-0EABCF374FE5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A01CAB40-B1DA-3848-B600-2B3AAA55FF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903039-2D5A-BE44-9F80-5B011049911C}"/>
                </a:ext>
              </a:extLst>
            </p:cNvPr>
            <p:cNvSpPr txBox="1"/>
            <p:nvPr/>
          </p:nvSpPr>
          <p:spPr>
            <a:xfrm>
              <a:off x="6464336" y="5654721"/>
              <a:ext cx="5420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Pretend there are 6.02 x 10</a:t>
              </a:r>
              <a:r>
                <a:rPr lang="en-US" sz="2400" baseline="30000" dirty="0"/>
                <a:t>23</a:t>
              </a:r>
              <a:r>
                <a:rPr lang="en-US" sz="2400" dirty="0"/>
                <a:t> of these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EDF3695-25F3-954D-613A-1062BB642EFC}"/>
              </a:ext>
            </a:extLst>
          </p:cNvPr>
          <p:cNvSpPr txBox="1"/>
          <p:nvPr/>
        </p:nvSpPr>
        <p:spPr>
          <a:xfrm>
            <a:off x="0" y="0"/>
            <a:ext cx="317754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kinetic energy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3F22FE-A0CC-8D58-7E4F-6657E3124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813" y="2137123"/>
            <a:ext cx="2691801" cy="235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71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6" y="978168"/>
                <a:ext cx="5877818" cy="1891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 of molecules: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" y="978168"/>
                <a:ext cx="5877818" cy="1891800"/>
              </a:xfrm>
              <a:prstGeom prst="rect">
                <a:avLst/>
              </a:prstGeom>
              <a:blipFill>
                <a:blip r:embed="rId2"/>
                <a:stretch>
                  <a:fillRect l="-1509" t="-2649" b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24F9508A-4075-E54E-9510-14C000BE921B}"/>
              </a:ext>
            </a:extLst>
          </p:cNvPr>
          <p:cNvGrpSpPr/>
          <p:nvPr/>
        </p:nvGrpSpPr>
        <p:grpSpPr>
          <a:xfrm>
            <a:off x="6096000" y="336312"/>
            <a:ext cx="5564039" cy="1581915"/>
            <a:chOff x="6321286" y="4534471"/>
            <a:chExt cx="5564039" cy="158191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7549CC3-F910-A54B-A7AF-1207F852BD36}"/>
                </a:ext>
              </a:extLst>
            </p:cNvPr>
            <p:cNvGrpSpPr/>
            <p:nvPr/>
          </p:nvGrpSpPr>
          <p:grpSpPr>
            <a:xfrm>
              <a:off x="6321286" y="4534471"/>
              <a:ext cx="5136853" cy="1099826"/>
              <a:chOff x="4223036" y="4794146"/>
              <a:chExt cx="5749598" cy="1149266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C6B6BBA-39B4-3F41-A7C0-58F7221E9BC6}"/>
                  </a:ext>
                </a:extLst>
              </p:cNvPr>
              <p:cNvGrpSpPr/>
              <p:nvPr/>
            </p:nvGrpSpPr>
            <p:grpSpPr>
              <a:xfrm>
                <a:off x="6140941" y="5445651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290E728-BB8B-1A43-A5EC-23D0D0500D82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2A7BD24A-1F4E-4E49-87E6-ADA784D6B585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" name="Straight Arrow Connector 95">
                    <a:extLst>
                      <a:ext uri="{FF2B5EF4-FFF2-40B4-BE49-F238E27FC236}">
                        <a16:creationId xmlns:a16="http://schemas.microsoft.com/office/drawing/2014/main" id="{04424BD5-74F1-A848-B2A3-475A9818CFD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7D1601C-C0FE-1648-8649-54D03C37192A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FE3F1C12-FBB3-F640-85E1-205AF80A445C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4" name="Straight Arrow Connector 93">
                    <a:extLst>
                      <a:ext uri="{FF2B5EF4-FFF2-40B4-BE49-F238E27FC236}">
                        <a16:creationId xmlns:a16="http://schemas.microsoft.com/office/drawing/2014/main" id="{48CD3119-5310-3145-A0DB-8D99B58ED1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2E0B1DAD-7039-4D4B-9217-A503DCBBD0FF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3BAB0CDC-2835-4145-B1F5-DAF83854CF1F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2" name="Straight Arrow Connector 91">
                    <a:extLst>
                      <a:ext uri="{FF2B5EF4-FFF2-40B4-BE49-F238E27FC236}">
                        <a16:creationId xmlns:a16="http://schemas.microsoft.com/office/drawing/2014/main" id="{9A5094A8-9B09-AC4A-8DBD-F954D4CAEC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83C52FB-FFD1-B840-99E1-E3C1FC20958A}"/>
                  </a:ext>
                </a:extLst>
              </p:cNvPr>
              <p:cNvGrpSpPr/>
              <p:nvPr/>
            </p:nvGrpSpPr>
            <p:grpSpPr>
              <a:xfrm flipH="1">
                <a:off x="4223036" y="5147200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E2B69870-EF06-B94A-BE78-760BA5D81EE1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5898EA0D-A2A0-E24C-8C14-176E9707239F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89C9841E-D01F-5640-A36D-5D2AC9BAC1F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052F84D3-48A2-2646-ABE0-C69622FD7E51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9AAC864F-FB72-8C41-98B9-535A75A0F164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DCB97230-CADF-C34A-B7E7-9C7F3B89FB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3394402A-736E-C743-BA17-7E7DBE8E12AD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3A8902EA-6158-474A-961A-638DB407D8CC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3" name="Straight Arrow Connector 82">
                    <a:extLst>
                      <a:ext uri="{FF2B5EF4-FFF2-40B4-BE49-F238E27FC236}">
                        <a16:creationId xmlns:a16="http://schemas.microsoft.com/office/drawing/2014/main" id="{83A57DD0-1F49-BE40-99FE-920758AED6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DA34F6E-7567-D645-A395-97204D891196}"/>
                  </a:ext>
                </a:extLst>
              </p:cNvPr>
              <p:cNvGrpSpPr/>
              <p:nvPr/>
            </p:nvGrpSpPr>
            <p:grpSpPr>
              <a:xfrm>
                <a:off x="8151688" y="5092597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46CCF7EA-FB91-4242-A27D-CE5CB770DC95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DF05E214-EF87-A04C-B97E-C75969A4021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" name="Straight Arrow Connector 77">
                    <a:extLst>
                      <a:ext uri="{FF2B5EF4-FFF2-40B4-BE49-F238E27FC236}">
                        <a16:creationId xmlns:a16="http://schemas.microsoft.com/office/drawing/2014/main" id="{A38CF058-C99D-094C-915E-39CEA5EC753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EFC052F2-4A91-BA41-B448-9DA17DA6333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58372E1B-C14A-BC4C-9B01-68EE654EB21B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6" name="Straight Arrow Connector 75">
                    <a:extLst>
                      <a:ext uri="{FF2B5EF4-FFF2-40B4-BE49-F238E27FC236}">
                        <a16:creationId xmlns:a16="http://schemas.microsoft.com/office/drawing/2014/main" id="{8FBE512A-FC1F-DD4E-A5EF-9B12BE1128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7FE38F1C-A634-6644-AAFD-B582CC394CB4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5295BF79-9406-AE4E-A67B-5B4CD078A7F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4" name="Straight Arrow Connector 73">
                    <a:extLst>
                      <a:ext uri="{FF2B5EF4-FFF2-40B4-BE49-F238E27FC236}">
                        <a16:creationId xmlns:a16="http://schemas.microsoft.com/office/drawing/2014/main" id="{E510285F-B08A-954F-A385-C68E1C6003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C969B95-4842-DE4D-B721-6343781C93FD}"/>
                  </a:ext>
                </a:extLst>
              </p:cNvPr>
              <p:cNvGrpSpPr/>
              <p:nvPr/>
            </p:nvGrpSpPr>
            <p:grpSpPr>
              <a:xfrm flipH="1">
                <a:off x="6233783" y="4794146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2BD2E80D-210C-9A45-A348-E254D99A5F6A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39F1F102-274C-7C41-AFCE-80DA805D85B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C2EF6331-F8F6-2741-B0F0-CF9B4E4C03C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83D600C-C07A-3C4E-A4D2-E1F60E22326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E1E5756E-51AD-AE45-8A5A-C058AFD30148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DC814AE0-F64A-1344-AA6C-5B8C228304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6F22EF52-60EB-5040-B5E7-1BCFFDCAF3C3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86D79763-6F42-D445-AF21-70E8AC7BE069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5" name="Straight Arrow Connector 64">
                    <a:extLst>
                      <a:ext uri="{FF2B5EF4-FFF2-40B4-BE49-F238E27FC236}">
                        <a16:creationId xmlns:a16="http://schemas.microsoft.com/office/drawing/2014/main" id="{ED1FC689-5E6A-4741-8FD0-44A1AF6797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8E114FD-0A6E-5E41-AE40-B7D7CCF26145}"/>
                </a:ext>
              </a:extLst>
            </p:cNvPr>
            <p:cNvSpPr txBox="1"/>
            <p:nvPr/>
          </p:nvSpPr>
          <p:spPr>
            <a:xfrm>
              <a:off x="6464336" y="5654721"/>
              <a:ext cx="5420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Pretend there are 6.02 x 10</a:t>
              </a:r>
              <a:r>
                <a:rPr lang="en-US" sz="2400" baseline="30000" dirty="0"/>
                <a:t>23</a:t>
              </a:r>
              <a:r>
                <a:rPr lang="en-US" sz="2400" dirty="0"/>
                <a:t> of these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79FF0D8-914B-2889-43E0-6D5922DDC167}"/>
              </a:ext>
            </a:extLst>
          </p:cNvPr>
          <p:cNvSpPr txBox="1"/>
          <p:nvPr/>
        </p:nvSpPr>
        <p:spPr>
          <a:xfrm>
            <a:off x="0" y="0"/>
            <a:ext cx="317754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kinetic energy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83CF50-5C39-BADD-CF3A-F1CBBACF7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813" y="2137123"/>
            <a:ext cx="2691801" cy="235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62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6" y="978168"/>
                <a:ext cx="5877818" cy="1891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 of molecules: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" y="978168"/>
                <a:ext cx="5877818" cy="1891800"/>
              </a:xfrm>
              <a:prstGeom prst="rect">
                <a:avLst/>
              </a:prstGeom>
              <a:blipFill>
                <a:blip r:embed="rId2"/>
                <a:stretch>
                  <a:fillRect l="-1509" t="-2649" b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24F9508A-4075-E54E-9510-14C000BE921B}"/>
              </a:ext>
            </a:extLst>
          </p:cNvPr>
          <p:cNvGrpSpPr/>
          <p:nvPr/>
        </p:nvGrpSpPr>
        <p:grpSpPr>
          <a:xfrm>
            <a:off x="6096000" y="336312"/>
            <a:ext cx="5564039" cy="1581915"/>
            <a:chOff x="6321286" y="4534471"/>
            <a:chExt cx="5564039" cy="158191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7549CC3-F910-A54B-A7AF-1207F852BD36}"/>
                </a:ext>
              </a:extLst>
            </p:cNvPr>
            <p:cNvGrpSpPr/>
            <p:nvPr/>
          </p:nvGrpSpPr>
          <p:grpSpPr>
            <a:xfrm>
              <a:off x="6321286" y="4534471"/>
              <a:ext cx="5136853" cy="1099826"/>
              <a:chOff x="4223036" y="4794146"/>
              <a:chExt cx="5749598" cy="1149266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C6B6BBA-39B4-3F41-A7C0-58F7221E9BC6}"/>
                  </a:ext>
                </a:extLst>
              </p:cNvPr>
              <p:cNvGrpSpPr/>
              <p:nvPr/>
            </p:nvGrpSpPr>
            <p:grpSpPr>
              <a:xfrm>
                <a:off x="6140941" y="5445651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290E728-BB8B-1A43-A5EC-23D0D0500D82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2A7BD24A-1F4E-4E49-87E6-ADA784D6B585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" name="Straight Arrow Connector 95">
                    <a:extLst>
                      <a:ext uri="{FF2B5EF4-FFF2-40B4-BE49-F238E27FC236}">
                        <a16:creationId xmlns:a16="http://schemas.microsoft.com/office/drawing/2014/main" id="{04424BD5-74F1-A848-B2A3-475A9818CFD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7D1601C-C0FE-1648-8649-54D03C37192A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FE3F1C12-FBB3-F640-85E1-205AF80A445C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4" name="Straight Arrow Connector 93">
                    <a:extLst>
                      <a:ext uri="{FF2B5EF4-FFF2-40B4-BE49-F238E27FC236}">
                        <a16:creationId xmlns:a16="http://schemas.microsoft.com/office/drawing/2014/main" id="{48CD3119-5310-3145-A0DB-8D99B58ED1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2E0B1DAD-7039-4D4B-9217-A503DCBBD0FF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3BAB0CDC-2835-4145-B1F5-DAF83854CF1F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2" name="Straight Arrow Connector 91">
                    <a:extLst>
                      <a:ext uri="{FF2B5EF4-FFF2-40B4-BE49-F238E27FC236}">
                        <a16:creationId xmlns:a16="http://schemas.microsoft.com/office/drawing/2014/main" id="{9A5094A8-9B09-AC4A-8DBD-F954D4CAEC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83C52FB-FFD1-B840-99E1-E3C1FC20958A}"/>
                  </a:ext>
                </a:extLst>
              </p:cNvPr>
              <p:cNvGrpSpPr/>
              <p:nvPr/>
            </p:nvGrpSpPr>
            <p:grpSpPr>
              <a:xfrm flipH="1">
                <a:off x="4223036" y="5147200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E2B69870-EF06-B94A-BE78-760BA5D81EE1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5898EA0D-A2A0-E24C-8C14-176E9707239F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89C9841E-D01F-5640-A36D-5D2AC9BAC1F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052F84D3-48A2-2646-ABE0-C69622FD7E51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9AAC864F-FB72-8C41-98B9-535A75A0F164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DCB97230-CADF-C34A-B7E7-9C7F3B89FB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3394402A-736E-C743-BA17-7E7DBE8E12AD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3A8902EA-6158-474A-961A-638DB407D8CC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3" name="Straight Arrow Connector 82">
                    <a:extLst>
                      <a:ext uri="{FF2B5EF4-FFF2-40B4-BE49-F238E27FC236}">
                        <a16:creationId xmlns:a16="http://schemas.microsoft.com/office/drawing/2014/main" id="{83A57DD0-1F49-BE40-99FE-920758AED6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DA34F6E-7567-D645-A395-97204D891196}"/>
                  </a:ext>
                </a:extLst>
              </p:cNvPr>
              <p:cNvGrpSpPr/>
              <p:nvPr/>
            </p:nvGrpSpPr>
            <p:grpSpPr>
              <a:xfrm>
                <a:off x="8151688" y="5092597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46CCF7EA-FB91-4242-A27D-CE5CB770DC95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DF05E214-EF87-A04C-B97E-C75969A4021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" name="Straight Arrow Connector 77">
                    <a:extLst>
                      <a:ext uri="{FF2B5EF4-FFF2-40B4-BE49-F238E27FC236}">
                        <a16:creationId xmlns:a16="http://schemas.microsoft.com/office/drawing/2014/main" id="{A38CF058-C99D-094C-915E-39CEA5EC753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EFC052F2-4A91-BA41-B448-9DA17DA6333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58372E1B-C14A-BC4C-9B01-68EE654EB21B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6" name="Straight Arrow Connector 75">
                    <a:extLst>
                      <a:ext uri="{FF2B5EF4-FFF2-40B4-BE49-F238E27FC236}">
                        <a16:creationId xmlns:a16="http://schemas.microsoft.com/office/drawing/2014/main" id="{8FBE512A-FC1F-DD4E-A5EF-9B12BE1128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7FE38F1C-A634-6644-AAFD-B582CC394CB4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5295BF79-9406-AE4E-A67B-5B4CD078A7F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4" name="Straight Arrow Connector 73">
                    <a:extLst>
                      <a:ext uri="{FF2B5EF4-FFF2-40B4-BE49-F238E27FC236}">
                        <a16:creationId xmlns:a16="http://schemas.microsoft.com/office/drawing/2014/main" id="{E510285F-B08A-954F-A385-C68E1C6003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C969B95-4842-DE4D-B721-6343781C93FD}"/>
                  </a:ext>
                </a:extLst>
              </p:cNvPr>
              <p:cNvGrpSpPr/>
              <p:nvPr/>
            </p:nvGrpSpPr>
            <p:grpSpPr>
              <a:xfrm flipH="1">
                <a:off x="6233783" y="4794146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2BD2E80D-210C-9A45-A348-E254D99A5F6A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39F1F102-274C-7C41-AFCE-80DA805D85B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C2EF6331-F8F6-2741-B0F0-CF9B4E4C03C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83D600C-C07A-3C4E-A4D2-E1F60E22326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E1E5756E-51AD-AE45-8A5A-C058AFD30148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DC814AE0-F64A-1344-AA6C-5B8C228304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6F22EF52-60EB-5040-B5E7-1BCFFDCAF3C3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86D79763-6F42-D445-AF21-70E8AC7BE069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5" name="Straight Arrow Connector 64">
                    <a:extLst>
                      <a:ext uri="{FF2B5EF4-FFF2-40B4-BE49-F238E27FC236}">
                        <a16:creationId xmlns:a16="http://schemas.microsoft.com/office/drawing/2014/main" id="{ED1FC689-5E6A-4741-8FD0-44A1AF6797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8E114FD-0A6E-5E41-AE40-B7D7CCF26145}"/>
                </a:ext>
              </a:extLst>
            </p:cNvPr>
            <p:cNvSpPr txBox="1"/>
            <p:nvPr/>
          </p:nvSpPr>
          <p:spPr>
            <a:xfrm>
              <a:off x="6464336" y="5654721"/>
              <a:ext cx="5420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Pretend there are 6.02 x 10</a:t>
              </a:r>
              <a:r>
                <a:rPr lang="en-US" sz="2400" baseline="30000" dirty="0"/>
                <a:t>23</a:t>
              </a:r>
              <a:r>
                <a:rPr lang="en-US" sz="2400" dirty="0"/>
                <a:t> of these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43AF6A3-926A-0A6A-8CEF-3B01985AB3D4}"/>
              </a:ext>
            </a:extLst>
          </p:cNvPr>
          <p:cNvSpPr txBox="1"/>
          <p:nvPr/>
        </p:nvSpPr>
        <p:spPr>
          <a:xfrm>
            <a:off x="0" y="0"/>
            <a:ext cx="317754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kinetic energy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4A61A4-5BC5-B217-B58B-3F24CE79D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813" y="2137123"/>
            <a:ext cx="2691801" cy="235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25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6" y="978168"/>
                <a:ext cx="7240804" cy="19020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 of molecules: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𝑅𝑇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" y="978168"/>
                <a:ext cx="7240804" cy="1902059"/>
              </a:xfrm>
              <a:prstGeom prst="rect">
                <a:avLst/>
              </a:prstGeom>
              <a:blipFill>
                <a:blip r:embed="rId2"/>
                <a:stretch>
                  <a:fillRect l="-1224" t="-2649" b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24F9508A-4075-E54E-9510-14C000BE921B}"/>
              </a:ext>
            </a:extLst>
          </p:cNvPr>
          <p:cNvGrpSpPr/>
          <p:nvPr/>
        </p:nvGrpSpPr>
        <p:grpSpPr>
          <a:xfrm>
            <a:off x="6096000" y="336312"/>
            <a:ext cx="5564039" cy="1581915"/>
            <a:chOff x="6321286" y="4534471"/>
            <a:chExt cx="5564039" cy="158191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7549CC3-F910-A54B-A7AF-1207F852BD36}"/>
                </a:ext>
              </a:extLst>
            </p:cNvPr>
            <p:cNvGrpSpPr/>
            <p:nvPr/>
          </p:nvGrpSpPr>
          <p:grpSpPr>
            <a:xfrm>
              <a:off x="6321286" y="4534471"/>
              <a:ext cx="5136853" cy="1099826"/>
              <a:chOff x="4223036" y="4794146"/>
              <a:chExt cx="5749598" cy="1149266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C6B6BBA-39B4-3F41-A7C0-58F7221E9BC6}"/>
                  </a:ext>
                </a:extLst>
              </p:cNvPr>
              <p:cNvGrpSpPr/>
              <p:nvPr/>
            </p:nvGrpSpPr>
            <p:grpSpPr>
              <a:xfrm>
                <a:off x="6140941" y="5445651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290E728-BB8B-1A43-A5EC-23D0D0500D82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2A7BD24A-1F4E-4E49-87E6-ADA784D6B585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" name="Straight Arrow Connector 95">
                    <a:extLst>
                      <a:ext uri="{FF2B5EF4-FFF2-40B4-BE49-F238E27FC236}">
                        <a16:creationId xmlns:a16="http://schemas.microsoft.com/office/drawing/2014/main" id="{04424BD5-74F1-A848-B2A3-475A9818CFD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7D1601C-C0FE-1648-8649-54D03C37192A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FE3F1C12-FBB3-F640-85E1-205AF80A445C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4" name="Straight Arrow Connector 93">
                    <a:extLst>
                      <a:ext uri="{FF2B5EF4-FFF2-40B4-BE49-F238E27FC236}">
                        <a16:creationId xmlns:a16="http://schemas.microsoft.com/office/drawing/2014/main" id="{48CD3119-5310-3145-A0DB-8D99B58ED1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2E0B1DAD-7039-4D4B-9217-A503DCBBD0FF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3BAB0CDC-2835-4145-B1F5-DAF83854CF1F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2" name="Straight Arrow Connector 91">
                    <a:extLst>
                      <a:ext uri="{FF2B5EF4-FFF2-40B4-BE49-F238E27FC236}">
                        <a16:creationId xmlns:a16="http://schemas.microsoft.com/office/drawing/2014/main" id="{9A5094A8-9B09-AC4A-8DBD-F954D4CAEC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83C52FB-FFD1-B840-99E1-E3C1FC20958A}"/>
                  </a:ext>
                </a:extLst>
              </p:cNvPr>
              <p:cNvGrpSpPr/>
              <p:nvPr/>
            </p:nvGrpSpPr>
            <p:grpSpPr>
              <a:xfrm flipH="1">
                <a:off x="4223036" y="5147200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E2B69870-EF06-B94A-BE78-760BA5D81EE1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5898EA0D-A2A0-E24C-8C14-176E9707239F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89C9841E-D01F-5640-A36D-5D2AC9BAC1F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052F84D3-48A2-2646-ABE0-C69622FD7E51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9AAC864F-FB72-8C41-98B9-535A75A0F164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DCB97230-CADF-C34A-B7E7-9C7F3B89FB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3394402A-736E-C743-BA17-7E7DBE8E12AD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3A8902EA-6158-474A-961A-638DB407D8CC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3" name="Straight Arrow Connector 82">
                    <a:extLst>
                      <a:ext uri="{FF2B5EF4-FFF2-40B4-BE49-F238E27FC236}">
                        <a16:creationId xmlns:a16="http://schemas.microsoft.com/office/drawing/2014/main" id="{83A57DD0-1F49-BE40-99FE-920758AED6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DA34F6E-7567-D645-A395-97204D891196}"/>
                  </a:ext>
                </a:extLst>
              </p:cNvPr>
              <p:cNvGrpSpPr/>
              <p:nvPr/>
            </p:nvGrpSpPr>
            <p:grpSpPr>
              <a:xfrm>
                <a:off x="8151688" y="5092597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46CCF7EA-FB91-4242-A27D-CE5CB770DC95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DF05E214-EF87-A04C-B97E-C75969A4021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" name="Straight Arrow Connector 77">
                    <a:extLst>
                      <a:ext uri="{FF2B5EF4-FFF2-40B4-BE49-F238E27FC236}">
                        <a16:creationId xmlns:a16="http://schemas.microsoft.com/office/drawing/2014/main" id="{A38CF058-C99D-094C-915E-39CEA5EC753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EFC052F2-4A91-BA41-B448-9DA17DA6333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58372E1B-C14A-BC4C-9B01-68EE654EB21B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6" name="Straight Arrow Connector 75">
                    <a:extLst>
                      <a:ext uri="{FF2B5EF4-FFF2-40B4-BE49-F238E27FC236}">
                        <a16:creationId xmlns:a16="http://schemas.microsoft.com/office/drawing/2014/main" id="{8FBE512A-FC1F-DD4E-A5EF-9B12BE1128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7FE38F1C-A634-6644-AAFD-B582CC394CB4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5295BF79-9406-AE4E-A67B-5B4CD078A7F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4" name="Straight Arrow Connector 73">
                    <a:extLst>
                      <a:ext uri="{FF2B5EF4-FFF2-40B4-BE49-F238E27FC236}">
                        <a16:creationId xmlns:a16="http://schemas.microsoft.com/office/drawing/2014/main" id="{E510285F-B08A-954F-A385-C68E1C6003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C969B95-4842-DE4D-B721-6343781C93FD}"/>
                  </a:ext>
                </a:extLst>
              </p:cNvPr>
              <p:cNvGrpSpPr/>
              <p:nvPr/>
            </p:nvGrpSpPr>
            <p:grpSpPr>
              <a:xfrm flipH="1">
                <a:off x="6233783" y="4794146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2BD2E80D-210C-9A45-A348-E254D99A5F6A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39F1F102-274C-7C41-AFCE-80DA805D85B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C2EF6331-F8F6-2741-B0F0-CF9B4E4C03C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83D600C-C07A-3C4E-A4D2-E1F60E22326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E1E5756E-51AD-AE45-8A5A-C058AFD30148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DC814AE0-F64A-1344-AA6C-5B8C228304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6F22EF52-60EB-5040-B5E7-1BCFFDCAF3C3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86D79763-6F42-D445-AF21-70E8AC7BE069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5" name="Straight Arrow Connector 64">
                    <a:extLst>
                      <a:ext uri="{FF2B5EF4-FFF2-40B4-BE49-F238E27FC236}">
                        <a16:creationId xmlns:a16="http://schemas.microsoft.com/office/drawing/2014/main" id="{ED1FC689-5E6A-4741-8FD0-44A1AF6797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8E114FD-0A6E-5E41-AE40-B7D7CCF26145}"/>
                </a:ext>
              </a:extLst>
            </p:cNvPr>
            <p:cNvSpPr txBox="1"/>
            <p:nvPr/>
          </p:nvSpPr>
          <p:spPr>
            <a:xfrm>
              <a:off x="6464336" y="5654721"/>
              <a:ext cx="5420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Pretend there are 6.02 x 10</a:t>
              </a:r>
              <a:r>
                <a:rPr lang="en-US" sz="2400" baseline="30000" dirty="0"/>
                <a:t>23</a:t>
              </a:r>
              <a:r>
                <a:rPr lang="en-US" sz="2400" dirty="0"/>
                <a:t> of these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3D8F98C-D787-8A95-A97E-092B31FC0C82}"/>
              </a:ext>
            </a:extLst>
          </p:cNvPr>
          <p:cNvSpPr txBox="1"/>
          <p:nvPr/>
        </p:nvSpPr>
        <p:spPr>
          <a:xfrm>
            <a:off x="0" y="0"/>
            <a:ext cx="317754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kinetic energy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3EBE06-98E4-FFFF-F03F-A7A4901CB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813" y="2137123"/>
            <a:ext cx="2691801" cy="235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49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6" y="978168"/>
                <a:ext cx="7240804" cy="1933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 of molecules: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" y="978168"/>
                <a:ext cx="7240804" cy="1933927"/>
              </a:xfrm>
              <a:prstGeom prst="rect">
                <a:avLst/>
              </a:prstGeom>
              <a:blipFill>
                <a:blip r:embed="rId2"/>
                <a:stretch>
                  <a:fillRect l="-1224"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24F9508A-4075-E54E-9510-14C000BE921B}"/>
              </a:ext>
            </a:extLst>
          </p:cNvPr>
          <p:cNvGrpSpPr/>
          <p:nvPr/>
        </p:nvGrpSpPr>
        <p:grpSpPr>
          <a:xfrm>
            <a:off x="6096000" y="336312"/>
            <a:ext cx="5564039" cy="1581915"/>
            <a:chOff x="6321286" y="4534471"/>
            <a:chExt cx="5564039" cy="158191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7549CC3-F910-A54B-A7AF-1207F852BD36}"/>
                </a:ext>
              </a:extLst>
            </p:cNvPr>
            <p:cNvGrpSpPr/>
            <p:nvPr/>
          </p:nvGrpSpPr>
          <p:grpSpPr>
            <a:xfrm>
              <a:off x="6321286" y="4534471"/>
              <a:ext cx="5136853" cy="1099826"/>
              <a:chOff x="4223036" y="4794146"/>
              <a:chExt cx="5749598" cy="1149266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C6B6BBA-39B4-3F41-A7C0-58F7221E9BC6}"/>
                  </a:ext>
                </a:extLst>
              </p:cNvPr>
              <p:cNvGrpSpPr/>
              <p:nvPr/>
            </p:nvGrpSpPr>
            <p:grpSpPr>
              <a:xfrm>
                <a:off x="6140941" y="5445651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290E728-BB8B-1A43-A5EC-23D0D0500D82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2A7BD24A-1F4E-4E49-87E6-ADA784D6B585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" name="Straight Arrow Connector 95">
                    <a:extLst>
                      <a:ext uri="{FF2B5EF4-FFF2-40B4-BE49-F238E27FC236}">
                        <a16:creationId xmlns:a16="http://schemas.microsoft.com/office/drawing/2014/main" id="{04424BD5-74F1-A848-B2A3-475A9818CFD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7D1601C-C0FE-1648-8649-54D03C37192A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FE3F1C12-FBB3-F640-85E1-205AF80A445C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4" name="Straight Arrow Connector 93">
                    <a:extLst>
                      <a:ext uri="{FF2B5EF4-FFF2-40B4-BE49-F238E27FC236}">
                        <a16:creationId xmlns:a16="http://schemas.microsoft.com/office/drawing/2014/main" id="{48CD3119-5310-3145-A0DB-8D99B58ED1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2E0B1DAD-7039-4D4B-9217-A503DCBBD0FF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3BAB0CDC-2835-4145-B1F5-DAF83854CF1F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2" name="Straight Arrow Connector 91">
                    <a:extLst>
                      <a:ext uri="{FF2B5EF4-FFF2-40B4-BE49-F238E27FC236}">
                        <a16:creationId xmlns:a16="http://schemas.microsoft.com/office/drawing/2014/main" id="{9A5094A8-9B09-AC4A-8DBD-F954D4CAEC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83C52FB-FFD1-B840-99E1-E3C1FC20958A}"/>
                  </a:ext>
                </a:extLst>
              </p:cNvPr>
              <p:cNvGrpSpPr/>
              <p:nvPr/>
            </p:nvGrpSpPr>
            <p:grpSpPr>
              <a:xfrm flipH="1">
                <a:off x="4223036" y="5147200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E2B69870-EF06-B94A-BE78-760BA5D81EE1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5898EA0D-A2A0-E24C-8C14-176E9707239F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89C9841E-D01F-5640-A36D-5D2AC9BAC1F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052F84D3-48A2-2646-ABE0-C69622FD7E51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9AAC864F-FB72-8C41-98B9-535A75A0F164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DCB97230-CADF-C34A-B7E7-9C7F3B89FB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3394402A-736E-C743-BA17-7E7DBE8E12AD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3A8902EA-6158-474A-961A-638DB407D8CC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3" name="Straight Arrow Connector 82">
                    <a:extLst>
                      <a:ext uri="{FF2B5EF4-FFF2-40B4-BE49-F238E27FC236}">
                        <a16:creationId xmlns:a16="http://schemas.microsoft.com/office/drawing/2014/main" id="{83A57DD0-1F49-BE40-99FE-920758AED6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DA34F6E-7567-D645-A395-97204D891196}"/>
                  </a:ext>
                </a:extLst>
              </p:cNvPr>
              <p:cNvGrpSpPr/>
              <p:nvPr/>
            </p:nvGrpSpPr>
            <p:grpSpPr>
              <a:xfrm>
                <a:off x="8151688" y="5092597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46CCF7EA-FB91-4242-A27D-CE5CB770DC95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DF05E214-EF87-A04C-B97E-C75969A4021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" name="Straight Arrow Connector 77">
                    <a:extLst>
                      <a:ext uri="{FF2B5EF4-FFF2-40B4-BE49-F238E27FC236}">
                        <a16:creationId xmlns:a16="http://schemas.microsoft.com/office/drawing/2014/main" id="{A38CF058-C99D-094C-915E-39CEA5EC753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EFC052F2-4A91-BA41-B448-9DA17DA6333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58372E1B-C14A-BC4C-9B01-68EE654EB21B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6" name="Straight Arrow Connector 75">
                    <a:extLst>
                      <a:ext uri="{FF2B5EF4-FFF2-40B4-BE49-F238E27FC236}">
                        <a16:creationId xmlns:a16="http://schemas.microsoft.com/office/drawing/2014/main" id="{8FBE512A-FC1F-DD4E-A5EF-9B12BE1128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7FE38F1C-A634-6644-AAFD-B582CC394CB4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5295BF79-9406-AE4E-A67B-5B4CD078A7F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4" name="Straight Arrow Connector 73">
                    <a:extLst>
                      <a:ext uri="{FF2B5EF4-FFF2-40B4-BE49-F238E27FC236}">
                        <a16:creationId xmlns:a16="http://schemas.microsoft.com/office/drawing/2014/main" id="{E510285F-B08A-954F-A385-C68E1C6003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C969B95-4842-DE4D-B721-6343781C93FD}"/>
                  </a:ext>
                </a:extLst>
              </p:cNvPr>
              <p:cNvGrpSpPr/>
              <p:nvPr/>
            </p:nvGrpSpPr>
            <p:grpSpPr>
              <a:xfrm flipH="1">
                <a:off x="6233783" y="4794146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2BD2E80D-210C-9A45-A348-E254D99A5F6A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39F1F102-274C-7C41-AFCE-80DA805D85B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C2EF6331-F8F6-2741-B0F0-CF9B4E4C03C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83D600C-C07A-3C4E-A4D2-E1F60E22326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E1E5756E-51AD-AE45-8A5A-C058AFD30148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DC814AE0-F64A-1344-AA6C-5B8C228304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6F22EF52-60EB-5040-B5E7-1BCFFDCAF3C3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86D79763-6F42-D445-AF21-70E8AC7BE069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5" name="Straight Arrow Connector 64">
                    <a:extLst>
                      <a:ext uri="{FF2B5EF4-FFF2-40B4-BE49-F238E27FC236}">
                        <a16:creationId xmlns:a16="http://schemas.microsoft.com/office/drawing/2014/main" id="{ED1FC689-5E6A-4741-8FD0-44A1AF6797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8E114FD-0A6E-5E41-AE40-B7D7CCF26145}"/>
                </a:ext>
              </a:extLst>
            </p:cNvPr>
            <p:cNvSpPr txBox="1"/>
            <p:nvPr/>
          </p:nvSpPr>
          <p:spPr>
            <a:xfrm>
              <a:off x="6464336" y="5654721"/>
              <a:ext cx="5420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Pretend there are 6.02 x 10</a:t>
              </a:r>
              <a:r>
                <a:rPr lang="en-US" sz="2400" baseline="30000" dirty="0"/>
                <a:t>23</a:t>
              </a:r>
              <a:r>
                <a:rPr lang="en-US" sz="2400" dirty="0"/>
                <a:t> of these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9306605-11F2-D1BE-A681-18C6105B8C79}"/>
              </a:ext>
            </a:extLst>
          </p:cNvPr>
          <p:cNvSpPr txBox="1"/>
          <p:nvPr/>
        </p:nvSpPr>
        <p:spPr>
          <a:xfrm>
            <a:off x="0" y="0"/>
            <a:ext cx="317754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kinetic energy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A077D4-0916-1D60-3374-CC0914C9A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813" y="2137123"/>
            <a:ext cx="2691801" cy="235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17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6" y="978168"/>
                <a:ext cx="7240804" cy="1933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 of molecules: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" y="978168"/>
                <a:ext cx="7240804" cy="1933927"/>
              </a:xfrm>
              <a:prstGeom prst="rect">
                <a:avLst/>
              </a:prstGeom>
              <a:blipFill>
                <a:blip r:embed="rId2"/>
                <a:stretch>
                  <a:fillRect l="-1224"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24F9508A-4075-E54E-9510-14C000BE921B}"/>
              </a:ext>
            </a:extLst>
          </p:cNvPr>
          <p:cNvGrpSpPr/>
          <p:nvPr/>
        </p:nvGrpSpPr>
        <p:grpSpPr>
          <a:xfrm>
            <a:off x="6096000" y="336312"/>
            <a:ext cx="5564039" cy="1581915"/>
            <a:chOff x="6321286" y="4534471"/>
            <a:chExt cx="5564039" cy="158191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7549CC3-F910-A54B-A7AF-1207F852BD36}"/>
                </a:ext>
              </a:extLst>
            </p:cNvPr>
            <p:cNvGrpSpPr/>
            <p:nvPr/>
          </p:nvGrpSpPr>
          <p:grpSpPr>
            <a:xfrm>
              <a:off x="6321286" y="4534471"/>
              <a:ext cx="5136853" cy="1099826"/>
              <a:chOff x="4223036" y="4794146"/>
              <a:chExt cx="5749598" cy="1149266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C6B6BBA-39B4-3F41-A7C0-58F7221E9BC6}"/>
                  </a:ext>
                </a:extLst>
              </p:cNvPr>
              <p:cNvGrpSpPr/>
              <p:nvPr/>
            </p:nvGrpSpPr>
            <p:grpSpPr>
              <a:xfrm>
                <a:off x="6140941" y="5445651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290E728-BB8B-1A43-A5EC-23D0D0500D82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2A7BD24A-1F4E-4E49-87E6-ADA784D6B585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" name="Straight Arrow Connector 95">
                    <a:extLst>
                      <a:ext uri="{FF2B5EF4-FFF2-40B4-BE49-F238E27FC236}">
                        <a16:creationId xmlns:a16="http://schemas.microsoft.com/office/drawing/2014/main" id="{04424BD5-74F1-A848-B2A3-475A9818CFD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7D1601C-C0FE-1648-8649-54D03C37192A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FE3F1C12-FBB3-F640-85E1-205AF80A445C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4" name="Straight Arrow Connector 93">
                    <a:extLst>
                      <a:ext uri="{FF2B5EF4-FFF2-40B4-BE49-F238E27FC236}">
                        <a16:creationId xmlns:a16="http://schemas.microsoft.com/office/drawing/2014/main" id="{48CD3119-5310-3145-A0DB-8D99B58ED1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2E0B1DAD-7039-4D4B-9217-A503DCBBD0FF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3BAB0CDC-2835-4145-B1F5-DAF83854CF1F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2" name="Straight Arrow Connector 91">
                    <a:extLst>
                      <a:ext uri="{FF2B5EF4-FFF2-40B4-BE49-F238E27FC236}">
                        <a16:creationId xmlns:a16="http://schemas.microsoft.com/office/drawing/2014/main" id="{9A5094A8-9B09-AC4A-8DBD-F954D4CAEC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83C52FB-FFD1-B840-99E1-E3C1FC20958A}"/>
                  </a:ext>
                </a:extLst>
              </p:cNvPr>
              <p:cNvGrpSpPr/>
              <p:nvPr/>
            </p:nvGrpSpPr>
            <p:grpSpPr>
              <a:xfrm flipH="1">
                <a:off x="4223036" y="5147200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E2B69870-EF06-B94A-BE78-760BA5D81EE1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5898EA0D-A2A0-E24C-8C14-176E9707239F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89C9841E-D01F-5640-A36D-5D2AC9BAC1F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052F84D3-48A2-2646-ABE0-C69622FD7E51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9AAC864F-FB72-8C41-98B9-535A75A0F164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DCB97230-CADF-C34A-B7E7-9C7F3B89FB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3394402A-736E-C743-BA17-7E7DBE8E12AD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3A8902EA-6158-474A-961A-638DB407D8CC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3" name="Straight Arrow Connector 82">
                    <a:extLst>
                      <a:ext uri="{FF2B5EF4-FFF2-40B4-BE49-F238E27FC236}">
                        <a16:creationId xmlns:a16="http://schemas.microsoft.com/office/drawing/2014/main" id="{83A57DD0-1F49-BE40-99FE-920758AED6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DA34F6E-7567-D645-A395-97204D891196}"/>
                  </a:ext>
                </a:extLst>
              </p:cNvPr>
              <p:cNvGrpSpPr/>
              <p:nvPr/>
            </p:nvGrpSpPr>
            <p:grpSpPr>
              <a:xfrm>
                <a:off x="8151688" y="5092597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46CCF7EA-FB91-4242-A27D-CE5CB770DC95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DF05E214-EF87-A04C-B97E-C75969A4021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" name="Straight Arrow Connector 77">
                    <a:extLst>
                      <a:ext uri="{FF2B5EF4-FFF2-40B4-BE49-F238E27FC236}">
                        <a16:creationId xmlns:a16="http://schemas.microsoft.com/office/drawing/2014/main" id="{A38CF058-C99D-094C-915E-39CEA5EC753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EFC052F2-4A91-BA41-B448-9DA17DA6333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58372E1B-C14A-BC4C-9B01-68EE654EB21B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6" name="Straight Arrow Connector 75">
                    <a:extLst>
                      <a:ext uri="{FF2B5EF4-FFF2-40B4-BE49-F238E27FC236}">
                        <a16:creationId xmlns:a16="http://schemas.microsoft.com/office/drawing/2014/main" id="{8FBE512A-FC1F-DD4E-A5EF-9B12BE1128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7FE38F1C-A634-6644-AAFD-B582CC394CB4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5295BF79-9406-AE4E-A67B-5B4CD078A7F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4" name="Straight Arrow Connector 73">
                    <a:extLst>
                      <a:ext uri="{FF2B5EF4-FFF2-40B4-BE49-F238E27FC236}">
                        <a16:creationId xmlns:a16="http://schemas.microsoft.com/office/drawing/2014/main" id="{E510285F-B08A-954F-A385-C68E1C6003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C969B95-4842-DE4D-B721-6343781C93FD}"/>
                  </a:ext>
                </a:extLst>
              </p:cNvPr>
              <p:cNvGrpSpPr/>
              <p:nvPr/>
            </p:nvGrpSpPr>
            <p:grpSpPr>
              <a:xfrm flipH="1">
                <a:off x="6233783" y="4794146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2BD2E80D-210C-9A45-A348-E254D99A5F6A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39F1F102-274C-7C41-AFCE-80DA805D85B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C2EF6331-F8F6-2741-B0F0-CF9B4E4C03C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83D600C-C07A-3C4E-A4D2-E1F60E22326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E1E5756E-51AD-AE45-8A5A-C058AFD30148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DC814AE0-F64A-1344-AA6C-5B8C228304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6F22EF52-60EB-5040-B5E7-1BCFFDCAF3C3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86D79763-6F42-D445-AF21-70E8AC7BE069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5" name="Straight Arrow Connector 64">
                    <a:extLst>
                      <a:ext uri="{FF2B5EF4-FFF2-40B4-BE49-F238E27FC236}">
                        <a16:creationId xmlns:a16="http://schemas.microsoft.com/office/drawing/2014/main" id="{ED1FC689-5E6A-4741-8FD0-44A1AF6797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8E114FD-0A6E-5E41-AE40-B7D7CCF26145}"/>
                </a:ext>
              </a:extLst>
            </p:cNvPr>
            <p:cNvSpPr txBox="1"/>
            <p:nvPr/>
          </p:nvSpPr>
          <p:spPr>
            <a:xfrm>
              <a:off x="6464336" y="5654721"/>
              <a:ext cx="5420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Pretend there are 6.02 x 10</a:t>
              </a:r>
              <a:r>
                <a:rPr lang="en-US" sz="2400" baseline="30000" dirty="0"/>
                <a:t>23</a:t>
              </a:r>
              <a:r>
                <a:rPr lang="en-US" sz="2400" dirty="0"/>
                <a:t> of these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F79B734-7971-BA42-F644-92AE08AE8CEF}"/>
              </a:ext>
            </a:extLst>
          </p:cNvPr>
          <p:cNvSpPr txBox="1"/>
          <p:nvPr/>
        </p:nvSpPr>
        <p:spPr>
          <a:xfrm>
            <a:off x="0" y="0"/>
            <a:ext cx="317754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kinetic energy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B1A582-74AC-7D3C-E784-98A1A1411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813" y="2137123"/>
            <a:ext cx="2691801" cy="23553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747DCF-DA4C-2A35-FCF8-E45EC03C3F4D}"/>
                  </a:ext>
                </a:extLst>
              </p:cNvPr>
              <p:cNvSpPr txBox="1"/>
              <p:nvPr/>
            </p:nvSpPr>
            <p:spPr>
              <a:xfrm>
                <a:off x="128103" y="3433557"/>
                <a:ext cx="7269708" cy="3209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At a given temperature  the average kinetic energy of a mole of molecules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0">
                        <a:latin typeface="Cambria Math" panose="02040503050406030204" pitchFamily="18" charset="0"/>
                      </a:rPr>
                      <m:t>𝐑𝐓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irrespective of the mass of the molecule!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What’s the </a:t>
                </a:r>
                <a:r>
                  <a:rPr lang="en-US" sz="2400" i="1" dirty="0"/>
                  <a:t>actual</a:t>
                </a:r>
                <a:r>
                  <a:rPr lang="en-US" sz="2400" dirty="0"/>
                  <a:t> value of </a:t>
                </a:r>
                <a14:m>
                  <m:oMath xmlns:m="http://schemas.openxmlformats.org/officeDocument/2006/math">
                    <m:r>
                      <a:rPr lang="en-US" sz="240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2400" i="0" smtClean="0">
                        <a:latin typeface="Cambria Math" panose="02040503050406030204" pitchFamily="18" charset="0"/>
                      </a:rPr>
                      <m:t>KE</m:t>
                    </m:r>
                    <m:r>
                      <a:rPr lang="en-US" sz="2400" i="0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US" sz="2400" dirty="0"/>
                  <a:t>at room temperature (say, 293K)? Units kJ/mol …</a:t>
                </a:r>
              </a:p>
              <a:p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2400" i="0" smtClean="0">
                          <a:latin typeface="Cambria Math" panose="02040503050406030204" pitchFamily="18" charset="0"/>
                        </a:rPr>
                        <m:t>KE</m:t>
                      </m:r>
                      <m:r>
                        <a:rPr lang="en-US" sz="2400" i="0" smtClean="0">
                          <a:latin typeface="Cambria Math" panose="02040503050406030204" pitchFamily="18" charset="0"/>
                        </a:rPr>
                        <m:t>&gt; ≈ 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747DCF-DA4C-2A35-FCF8-E45EC03C3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03" y="3433557"/>
                <a:ext cx="7269708" cy="3209405"/>
              </a:xfrm>
              <a:prstGeom prst="rect">
                <a:avLst/>
              </a:prstGeom>
              <a:blipFill>
                <a:blip r:embed="rId4"/>
                <a:stretch>
                  <a:fillRect l="-1396" t="-1575" r="-1222" b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036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6" y="978168"/>
                <a:ext cx="7240804" cy="1933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 of molecules: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" y="978168"/>
                <a:ext cx="7240804" cy="1933927"/>
              </a:xfrm>
              <a:prstGeom prst="rect">
                <a:avLst/>
              </a:prstGeom>
              <a:blipFill>
                <a:blip r:embed="rId2"/>
                <a:stretch>
                  <a:fillRect l="-1224"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24F9508A-4075-E54E-9510-14C000BE921B}"/>
              </a:ext>
            </a:extLst>
          </p:cNvPr>
          <p:cNvGrpSpPr/>
          <p:nvPr/>
        </p:nvGrpSpPr>
        <p:grpSpPr>
          <a:xfrm>
            <a:off x="6096000" y="336312"/>
            <a:ext cx="5564039" cy="1581915"/>
            <a:chOff x="6321286" y="4534471"/>
            <a:chExt cx="5564039" cy="158191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7549CC3-F910-A54B-A7AF-1207F852BD36}"/>
                </a:ext>
              </a:extLst>
            </p:cNvPr>
            <p:cNvGrpSpPr/>
            <p:nvPr/>
          </p:nvGrpSpPr>
          <p:grpSpPr>
            <a:xfrm>
              <a:off x="6321286" y="4534471"/>
              <a:ext cx="5136853" cy="1099826"/>
              <a:chOff x="4223036" y="4794146"/>
              <a:chExt cx="5749598" cy="1149266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C6B6BBA-39B4-3F41-A7C0-58F7221E9BC6}"/>
                  </a:ext>
                </a:extLst>
              </p:cNvPr>
              <p:cNvGrpSpPr/>
              <p:nvPr/>
            </p:nvGrpSpPr>
            <p:grpSpPr>
              <a:xfrm>
                <a:off x="6140941" y="5445651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290E728-BB8B-1A43-A5EC-23D0D0500D82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2A7BD24A-1F4E-4E49-87E6-ADA784D6B585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" name="Straight Arrow Connector 95">
                    <a:extLst>
                      <a:ext uri="{FF2B5EF4-FFF2-40B4-BE49-F238E27FC236}">
                        <a16:creationId xmlns:a16="http://schemas.microsoft.com/office/drawing/2014/main" id="{04424BD5-74F1-A848-B2A3-475A9818CFD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7D1601C-C0FE-1648-8649-54D03C37192A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FE3F1C12-FBB3-F640-85E1-205AF80A445C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4" name="Straight Arrow Connector 93">
                    <a:extLst>
                      <a:ext uri="{FF2B5EF4-FFF2-40B4-BE49-F238E27FC236}">
                        <a16:creationId xmlns:a16="http://schemas.microsoft.com/office/drawing/2014/main" id="{48CD3119-5310-3145-A0DB-8D99B58ED1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2E0B1DAD-7039-4D4B-9217-A503DCBBD0FF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3BAB0CDC-2835-4145-B1F5-DAF83854CF1F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2" name="Straight Arrow Connector 91">
                    <a:extLst>
                      <a:ext uri="{FF2B5EF4-FFF2-40B4-BE49-F238E27FC236}">
                        <a16:creationId xmlns:a16="http://schemas.microsoft.com/office/drawing/2014/main" id="{9A5094A8-9B09-AC4A-8DBD-F954D4CAEC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83C52FB-FFD1-B840-99E1-E3C1FC20958A}"/>
                  </a:ext>
                </a:extLst>
              </p:cNvPr>
              <p:cNvGrpSpPr/>
              <p:nvPr/>
            </p:nvGrpSpPr>
            <p:grpSpPr>
              <a:xfrm flipH="1">
                <a:off x="4223036" y="5147200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E2B69870-EF06-B94A-BE78-760BA5D81EE1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5898EA0D-A2A0-E24C-8C14-176E9707239F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89C9841E-D01F-5640-A36D-5D2AC9BAC1F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052F84D3-48A2-2646-ABE0-C69622FD7E51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9AAC864F-FB72-8C41-98B9-535A75A0F164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DCB97230-CADF-C34A-B7E7-9C7F3B89FB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3394402A-736E-C743-BA17-7E7DBE8E12AD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3A8902EA-6158-474A-961A-638DB407D8CC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3" name="Straight Arrow Connector 82">
                    <a:extLst>
                      <a:ext uri="{FF2B5EF4-FFF2-40B4-BE49-F238E27FC236}">
                        <a16:creationId xmlns:a16="http://schemas.microsoft.com/office/drawing/2014/main" id="{83A57DD0-1F49-BE40-99FE-920758AED6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DA34F6E-7567-D645-A395-97204D891196}"/>
                  </a:ext>
                </a:extLst>
              </p:cNvPr>
              <p:cNvGrpSpPr/>
              <p:nvPr/>
            </p:nvGrpSpPr>
            <p:grpSpPr>
              <a:xfrm>
                <a:off x="8151688" y="5092597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46CCF7EA-FB91-4242-A27D-CE5CB770DC95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DF05E214-EF87-A04C-B97E-C75969A4021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" name="Straight Arrow Connector 77">
                    <a:extLst>
                      <a:ext uri="{FF2B5EF4-FFF2-40B4-BE49-F238E27FC236}">
                        <a16:creationId xmlns:a16="http://schemas.microsoft.com/office/drawing/2014/main" id="{A38CF058-C99D-094C-915E-39CEA5EC753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EFC052F2-4A91-BA41-B448-9DA17DA6333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58372E1B-C14A-BC4C-9B01-68EE654EB21B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6" name="Straight Arrow Connector 75">
                    <a:extLst>
                      <a:ext uri="{FF2B5EF4-FFF2-40B4-BE49-F238E27FC236}">
                        <a16:creationId xmlns:a16="http://schemas.microsoft.com/office/drawing/2014/main" id="{8FBE512A-FC1F-DD4E-A5EF-9B12BE1128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7FE38F1C-A634-6644-AAFD-B582CC394CB4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5295BF79-9406-AE4E-A67B-5B4CD078A7F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4" name="Straight Arrow Connector 73">
                    <a:extLst>
                      <a:ext uri="{FF2B5EF4-FFF2-40B4-BE49-F238E27FC236}">
                        <a16:creationId xmlns:a16="http://schemas.microsoft.com/office/drawing/2014/main" id="{E510285F-B08A-954F-A385-C68E1C6003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C969B95-4842-DE4D-B721-6343781C93FD}"/>
                  </a:ext>
                </a:extLst>
              </p:cNvPr>
              <p:cNvGrpSpPr/>
              <p:nvPr/>
            </p:nvGrpSpPr>
            <p:grpSpPr>
              <a:xfrm flipH="1">
                <a:off x="6233783" y="4794146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2BD2E80D-210C-9A45-A348-E254D99A5F6A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39F1F102-274C-7C41-AFCE-80DA805D85B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C2EF6331-F8F6-2741-B0F0-CF9B4E4C03C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83D600C-C07A-3C4E-A4D2-E1F60E22326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E1E5756E-51AD-AE45-8A5A-C058AFD30148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DC814AE0-F64A-1344-AA6C-5B8C228304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6F22EF52-60EB-5040-B5E7-1BCFFDCAF3C3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86D79763-6F42-D445-AF21-70E8AC7BE069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5" name="Straight Arrow Connector 64">
                    <a:extLst>
                      <a:ext uri="{FF2B5EF4-FFF2-40B4-BE49-F238E27FC236}">
                        <a16:creationId xmlns:a16="http://schemas.microsoft.com/office/drawing/2014/main" id="{ED1FC689-5E6A-4741-8FD0-44A1AF6797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8E114FD-0A6E-5E41-AE40-B7D7CCF26145}"/>
                </a:ext>
              </a:extLst>
            </p:cNvPr>
            <p:cNvSpPr txBox="1"/>
            <p:nvPr/>
          </p:nvSpPr>
          <p:spPr>
            <a:xfrm>
              <a:off x="6464336" y="5654721"/>
              <a:ext cx="5420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Pretend there are 6.02 x 10</a:t>
              </a:r>
              <a:r>
                <a:rPr lang="en-US" sz="2400" baseline="30000" dirty="0"/>
                <a:t>23</a:t>
              </a:r>
              <a:r>
                <a:rPr lang="en-US" sz="2400" dirty="0"/>
                <a:t> of these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F79B734-7971-BA42-F644-92AE08AE8CEF}"/>
              </a:ext>
            </a:extLst>
          </p:cNvPr>
          <p:cNvSpPr txBox="1"/>
          <p:nvPr/>
        </p:nvSpPr>
        <p:spPr>
          <a:xfrm>
            <a:off x="0" y="0"/>
            <a:ext cx="317754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kinetic energy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B1A582-74AC-7D3C-E784-98A1A1411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813" y="2137123"/>
            <a:ext cx="2691801" cy="23553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747DCF-DA4C-2A35-FCF8-E45EC03C3F4D}"/>
                  </a:ext>
                </a:extLst>
              </p:cNvPr>
              <p:cNvSpPr txBox="1"/>
              <p:nvPr/>
            </p:nvSpPr>
            <p:spPr>
              <a:xfrm>
                <a:off x="128103" y="3433557"/>
                <a:ext cx="7269708" cy="3209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At a given temperature  the average kinetic energy of a mole of molecules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0">
                        <a:latin typeface="Cambria Math" panose="02040503050406030204" pitchFamily="18" charset="0"/>
                      </a:rPr>
                      <m:t>𝐑𝐓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irrespective of the mass of the molecule!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What’s the </a:t>
                </a:r>
                <a:r>
                  <a:rPr lang="en-US" sz="2400" i="1" dirty="0"/>
                  <a:t>actual</a:t>
                </a:r>
                <a:r>
                  <a:rPr lang="en-US" sz="2400" dirty="0"/>
                  <a:t> value of </a:t>
                </a:r>
                <a14:m>
                  <m:oMath xmlns:m="http://schemas.openxmlformats.org/officeDocument/2006/math">
                    <m:r>
                      <a:rPr lang="en-US" sz="240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2400" i="0" smtClean="0">
                        <a:latin typeface="Cambria Math" panose="02040503050406030204" pitchFamily="18" charset="0"/>
                      </a:rPr>
                      <m:t>KE</m:t>
                    </m:r>
                    <m:r>
                      <a:rPr lang="en-US" sz="2400" i="0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US" sz="2400" dirty="0"/>
                  <a:t>at room temperature (say, 293K)? Units kJ/mol …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2400" i="0" smtClean="0">
                          <a:latin typeface="Cambria Math" panose="02040503050406030204" pitchFamily="18" charset="0"/>
                        </a:rPr>
                        <m:t>KE</m:t>
                      </m:r>
                      <m:r>
                        <a:rPr lang="en-US" sz="2400" i="0" smtClean="0">
                          <a:latin typeface="Cambria Math" panose="02040503050406030204" pitchFamily="18" charset="0"/>
                        </a:rPr>
                        <m:t>&gt; ≈4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kJ</m:t>
                      </m:r>
                      <m:r>
                        <a:rPr lang="en-US" sz="2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mol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747DCF-DA4C-2A35-FCF8-E45EC03C3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03" y="3433557"/>
                <a:ext cx="7269708" cy="3209405"/>
              </a:xfrm>
              <a:prstGeom prst="rect">
                <a:avLst/>
              </a:prstGeom>
              <a:blipFill>
                <a:blip r:embed="rId4"/>
                <a:stretch>
                  <a:fillRect l="-1396" t="-1575" r="-1222" b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3034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6" y="978168"/>
                <a:ext cx="7240804" cy="1933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 of molecules: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" y="978168"/>
                <a:ext cx="7240804" cy="1933927"/>
              </a:xfrm>
              <a:prstGeom prst="rect">
                <a:avLst/>
              </a:prstGeom>
              <a:blipFill>
                <a:blip r:embed="rId2"/>
                <a:stretch>
                  <a:fillRect l="-1224"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24F9508A-4075-E54E-9510-14C000BE921B}"/>
              </a:ext>
            </a:extLst>
          </p:cNvPr>
          <p:cNvGrpSpPr/>
          <p:nvPr/>
        </p:nvGrpSpPr>
        <p:grpSpPr>
          <a:xfrm>
            <a:off x="6096000" y="336312"/>
            <a:ext cx="5564039" cy="1581915"/>
            <a:chOff x="6321286" y="4534471"/>
            <a:chExt cx="5564039" cy="158191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7549CC3-F910-A54B-A7AF-1207F852BD36}"/>
                </a:ext>
              </a:extLst>
            </p:cNvPr>
            <p:cNvGrpSpPr/>
            <p:nvPr/>
          </p:nvGrpSpPr>
          <p:grpSpPr>
            <a:xfrm>
              <a:off x="6321286" y="4534471"/>
              <a:ext cx="5136853" cy="1099826"/>
              <a:chOff x="4223036" y="4794146"/>
              <a:chExt cx="5749598" cy="1149266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C6B6BBA-39B4-3F41-A7C0-58F7221E9BC6}"/>
                  </a:ext>
                </a:extLst>
              </p:cNvPr>
              <p:cNvGrpSpPr/>
              <p:nvPr/>
            </p:nvGrpSpPr>
            <p:grpSpPr>
              <a:xfrm>
                <a:off x="6140941" y="5445651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290E728-BB8B-1A43-A5EC-23D0D0500D82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2A7BD24A-1F4E-4E49-87E6-ADA784D6B585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" name="Straight Arrow Connector 95">
                    <a:extLst>
                      <a:ext uri="{FF2B5EF4-FFF2-40B4-BE49-F238E27FC236}">
                        <a16:creationId xmlns:a16="http://schemas.microsoft.com/office/drawing/2014/main" id="{04424BD5-74F1-A848-B2A3-475A9818CFD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7D1601C-C0FE-1648-8649-54D03C37192A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FE3F1C12-FBB3-F640-85E1-205AF80A445C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4" name="Straight Arrow Connector 93">
                    <a:extLst>
                      <a:ext uri="{FF2B5EF4-FFF2-40B4-BE49-F238E27FC236}">
                        <a16:creationId xmlns:a16="http://schemas.microsoft.com/office/drawing/2014/main" id="{48CD3119-5310-3145-A0DB-8D99B58ED1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2E0B1DAD-7039-4D4B-9217-A503DCBBD0FF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3BAB0CDC-2835-4145-B1F5-DAF83854CF1F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2" name="Straight Arrow Connector 91">
                    <a:extLst>
                      <a:ext uri="{FF2B5EF4-FFF2-40B4-BE49-F238E27FC236}">
                        <a16:creationId xmlns:a16="http://schemas.microsoft.com/office/drawing/2014/main" id="{9A5094A8-9B09-AC4A-8DBD-F954D4CAEC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83C52FB-FFD1-B840-99E1-E3C1FC20958A}"/>
                  </a:ext>
                </a:extLst>
              </p:cNvPr>
              <p:cNvGrpSpPr/>
              <p:nvPr/>
            </p:nvGrpSpPr>
            <p:grpSpPr>
              <a:xfrm flipH="1">
                <a:off x="4223036" y="5147200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E2B69870-EF06-B94A-BE78-760BA5D81EE1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5898EA0D-A2A0-E24C-8C14-176E9707239F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89C9841E-D01F-5640-A36D-5D2AC9BAC1F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052F84D3-48A2-2646-ABE0-C69622FD7E51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9AAC864F-FB72-8C41-98B9-535A75A0F164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DCB97230-CADF-C34A-B7E7-9C7F3B89FB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3394402A-736E-C743-BA17-7E7DBE8E12AD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3A8902EA-6158-474A-961A-638DB407D8CC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3" name="Straight Arrow Connector 82">
                    <a:extLst>
                      <a:ext uri="{FF2B5EF4-FFF2-40B4-BE49-F238E27FC236}">
                        <a16:creationId xmlns:a16="http://schemas.microsoft.com/office/drawing/2014/main" id="{83A57DD0-1F49-BE40-99FE-920758AED6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DA34F6E-7567-D645-A395-97204D891196}"/>
                  </a:ext>
                </a:extLst>
              </p:cNvPr>
              <p:cNvGrpSpPr/>
              <p:nvPr/>
            </p:nvGrpSpPr>
            <p:grpSpPr>
              <a:xfrm>
                <a:off x="8151688" y="5092597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46CCF7EA-FB91-4242-A27D-CE5CB770DC95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DF05E214-EF87-A04C-B97E-C75969A4021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" name="Straight Arrow Connector 77">
                    <a:extLst>
                      <a:ext uri="{FF2B5EF4-FFF2-40B4-BE49-F238E27FC236}">
                        <a16:creationId xmlns:a16="http://schemas.microsoft.com/office/drawing/2014/main" id="{A38CF058-C99D-094C-915E-39CEA5EC753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EFC052F2-4A91-BA41-B448-9DA17DA6333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58372E1B-C14A-BC4C-9B01-68EE654EB21B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6" name="Straight Arrow Connector 75">
                    <a:extLst>
                      <a:ext uri="{FF2B5EF4-FFF2-40B4-BE49-F238E27FC236}">
                        <a16:creationId xmlns:a16="http://schemas.microsoft.com/office/drawing/2014/main" id="{8FBE512A-FC1F-DD4E-A5EF-9B12BE1128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7FE38F1C-A634-6644-AAFD-B582CC394CB4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5295BF79-9406-AE4E-A67B-5B4CD078A7F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4" name="Straight Arrow Connector 73">
                    <a:extLst>
                      <a:ext uri="{FF2B5EF4-FFF2-40B4-BE49-F238E27FC236}">
                        <a16:creationId xmlns:a16="http://schemas.microsoft.com/office/drawing/2014/main" id="{E510285F-B08A-954F-A385-C68E1C6003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C969B95-4842-DE4D-B721-6343781C93FD}"/>
                  </a:ext>
                </a:extLst>
              </p:cNvPr>
              <p:cNvGrpSpPr/>
              <p:nvPr/>
            </p:nvGrpSpPr>
            <p:grpSpPr>
              <a:xfrm flipH="1">
                <a:off x="6233783" y="4794146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2BD2E80D-210C-9A45-A348-E254D99A5F6A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39F1F102-274C-7C41-AFCE-80DA805D85B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C2EF6331-F8F6-2741-B0F0-CF9B4E4C03C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83D600C-C07A-3C4E-A4D2-E1F60E22326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E1E5756E-51AD-AE45-8A5A-C058AFD30148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DC814AE0-F64A-1344-AA6C-5B8C228304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6F22EF52-60EB-5040-B5E7-1BCFFDCAF3C3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86D79763-6F42-D445-AF21-70E8AC7BE069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5" name="Straight Arrow Connector 64">
                    <a:extLst>
                      <a:ext uri="{FF2B5EF4-FFF2-40B4-BE49-F238E27FC236}">
                        <a16:creationId xmlns:a16="http://schemas.microsoft.com/office/drawing/2014/main" id="{ED1FC689-5E6A-4741-8FD0-44A1AF6797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8E114FD-0A6E-5E41-AE40-B7D7CCF26145}"/>
                </a:ext>
              </a:extLst>
            </p:cNvPr>
            <p:cNvSpPr txBox="1"/>
            <p:nvPr/>
          </p:nvSpPr>
          <p:spPr>
            <a:xfrm>
              <a:off x="6464336" y="5654721"/>
              <a:ext cx="5420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Pretend there are 6.02 x 10</a:t>
              </a:r>
              <a:r>
                <a:rPr lang="en-US" sz="2400" baseline="30000" dirty="0"/>
                <a:t>23</a:t>
              </a:r>
              <a:r>
                <a:rPr lang="en-US" sz="2400" dirty="0"/>
                <a:t> of these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F79B734-7971-BA42-F644-92AE08AE8CEF}"/>
              </a:ext>
            </a:extLst>
          </p:cNvPr>
          <p:cNvSpPr txBox="1"/>
          <p:nvPr/>
        </p:nvSpPr>
        <p:spPr>
          <a:xfrm>
            <a:off x="0" y="0"/>
            <a:ext cx="317754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kinetic energy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B1A582-74AC-7D3C-E784-98A1A1411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813" y="2137123"/>
            <a:ext cx="2691801" cy="23553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747DCF-DA4C-2A35-FCF8-E45EC03C3F4D}"/>
                  </a:ext>
                </a:extLst>
              </p:cNvPr>
              <p:cNvSpPr txBox="1"/>
              <p:nvPr/>
            </p:nvSpPr>
            <p:spPr>
              <a:xfrm>
                <a:off x="128103" y="3433557"/>
                <a:ext cx="7269708" cy="3209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At a given temperature  the average kinetic energy of a mole of molecules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0">
                        <a:latin typeface="Cambria Math" panose="02040503050406030204" pitchFamily="18" charset="0"/>
                      </a:rPr>
                      <m:t>𝐑𝐓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irrespective of the mass of the molecule!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What’s the </a:t>
                </a:r>
                <a:r>
                  <a:rPr lang="en-US" sz="2400" i="1" dirty="0"/>
                  <a:t>actual</a:t>
                </a:r>
                <a:r>
                  <a:rPr lang="en-US" sz="2400" dirty="0"/>
                  <a:t> value of </a:t>
                </a:r>
                <a14:m>
                  <m:oMath xmlns:m="http://schemas.openxmlformats.org/officeDocument/2006/math">
                    <m:r>
                      <a:rPr lang="en-US" sz="240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2400" i="0" smtClean="0">
                        <a:latin typeface="Cambria Math" panose="02040503050406030204" pitchFamily="18" charset="0"/>
                      </a:rPr>
                      <m:t>KE</m:t>
                    </m:r>
                    <m:r>
                      <a:rPr lang="en-US" sz="2400" i="0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US" sz="2400" dirty="0"/>
                  <a:t>at room temperature (say, 293K)? Units kJ/mol …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2400" i="0" smtClean="0">
                          <a:latin typeface="Cambria Math" panose="02040503050406030204" pitchFamily="18" charset="0"/>
                        </a:rPr>
                        <m:t>KE</m:t>
                      </m:r>
                      <m:r>
                        <a:rPr lang="en-US" sz="2400" i="0" smtClean="0">
                          <a:latin typeface="Cambria Math" panose="02040503050406030204" pitchFamily="18" charset="0"/>
                        </a:rPr>
                        <m:t>&gt; ≈4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kJ</m:t>
                      </m:r>
                      <m:r>
                        <a:rPr lang="en-US" sz="2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mol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747DCF-DA4C-2A35-FCF8-E45EC03C3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03" y="3433557"/>
                <a:ext cx="7269708" cy="3209405"/>
              </a:xfrm>
              <a:prstGeom prst="rect">
                <a:avLst/>
              </a:prstGeom>
              <a:blipFill>
                <a:blip r:embed="rId4"/>
                <a:stretch>
                  <a:fillRect l="-1396" t="-1575" r="-1222" b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A495B18-FFCA-27E3-7FED-46C40E3B1684}"/>
              </a:ext>
            </a:extLst>
          </p:cNvPr>
          <p:cNvSpPr txBox="1"/>
          <p:nvPr/>
        </p:nvSpPr>
        <p:spPr>
          <a:xfrm>
            <a:off x="7354273" y="4650838"/>
            <a:ext cx="4794189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So the question arises, are collisions at room temperature able to break: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Covalent bonds?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van der Waals bonds (what we’ve called “stickiness”)?</a:t>
            </a:r>
          </a:p>
        </p:txBody>
      </p:sp>
    </p:spTree>
    <p:extLst>
      <p:ext uri="{BB962C8B-B14F-4D97-AF65-F5344CB8AC3E}">
        <p14:creationId xmlns:p14="http://schemas.microsoft.com/office/powerpoint/2010/main" val="164374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A47AF19-303B-0A4A-8E05-CE31A31F66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2" t="14921" r="6757" b="6156"/>
          <a:stretch/>
        </p:blipFill>
        <p:spPr bwMode="auto">
          <a:xfrm>
            <a:off x="174518" y="3052588"/>
            <a:ext cx="4145272" cy="322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E51A04C-FCE6-F8E9-3065-63BBA46811F0}"/>
                  </a:ext>
                </a:extLst>
              </p:cNvPr>
              <p:cNvSpPr/>
              <p:nvPr/>
            </p:nvSpPr>
            <p:spPr>
              <a:xfrm>
                <a:off x="143266" y="582040"/>
                <a:ext cx="3621786" cy="24705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func>
                        <m:func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𝒆𝒙𝒑</m:t>
                          </m:r>
                        </m:fName>
                        <m:e>
                          <m:d>
                            <m:d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sSubSup>
                                <m:sSubSupPr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  <m:sup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E51A04C-FCE6-F8E9-3065-63BBA46811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66" y="582040"/>
                <a:ext cx="3621786" cy="2470548"/>
              </a:xfrm>
              <a:prstGeom prst="rect">
                <a:avLst/>
              </a:prstGeom>
              <a:blipFill>
                <a:blip r:embed="rId5"/>
                <a:stretch>
                  <a:fillRect l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0A6ADE2-3F9B-6C65-0ED7-A7C6EF5EE5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1552" y="1401306"/>
            <a:ext cx="1333500" cy="14351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203A2DB-D773-25AB-A86D-216A1440AE04}"/>
              </a:ext>
            </a:extLst>
          </p:cNvPr>
          <p:cNvGrpSpPr/>
          <p:nvPr/>
        </p:nvGrpSpPr>
        <p:grpSpPr>
          <a:xfrm>
            <a:off x="5100437" y="341417"/>
            <a:ext cx="6878935" cy="4366100"/>
            <a:chOff x="5100437" y="455717"/>
            <a:chExt cx="6878935" cy="43661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C0A3E86-126D-1222-3315-417B14970F4C}"/>
                </a:ext>
              </a:extLst>
            </p:cNvPr>
            <p:cNvGrpSpPr/>
            <p:nvPr/>
          </p:nvGrpSpPr>
          <p:grpSpPr>
            <a:xfrm>
              <a:off x="5100437" y="455717"/>
              <a:ext cx="5543550" cy="4366100"/>
              <a:chOff x="5703570" y="1164377"/>
              <a:chExt cx="5543550" cy="43661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2B730DC-1483-561B-9353-A1E45A1B9F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8593" b="8713"/>
              <a:stretch/>
            </p:blipFill>
            <p:spPr>
              <a:xfrm>
                <a:off x="5703570" y="1164377"/>
                <a:ext cx="5543550" cy="4024843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6EA4E4D4-3CC0-7F74-CF6F-1DDDA21804D0}"/>
                      </a:ext>
                    </a:extLst>
                  </p:cNvPr>
                  <p:cNvSpPr txBox="1"/>
                  <p:nvPr/>
                </p:nvSpPr>
                <p:spPr>
                  <a:xfrm>
                    <a:off x="5921594" y="2237581"/>
                    <a:ext cx="1197675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6EA4E4D4-3CC0-7F74-CF6F-1DDDA21804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1594" y="2237581"/>
                    <a:ext cx="1197675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891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12CB7214-3999-AD47-1678-0A4A2A737F9F}"/>
                      </a:ext>
                    </a:extLst>
                  </p:cNvPr>
                  <p:cNvSpPr txBox="1"/>
                  <p:nvPr/>
                </p:nvSpPr>
                <p:spPr>
                  <a:xfrm>
                    <a:off x="8262178" y="5068812"/>
                    <a:ext cx="642937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12CB7214-3999-AD47-1678-0A4A2A737F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2178" y="5068812"/>
                    <a:ext cx="642937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16FAD8D-F745-4CDD-D997-AEA82DC4ABF5}"/>
                    </a:ext>
                  </a:extLst>
                </p:cNvPr>
                <p:cNvSpPr txBox="1"/>
                <p:nvPr/>
              </p:nvSpPr>
              <p:spPr>
                <a:xfrm>
                  <a:off x="8506384" y="1528921"/>
                  <a:ext cx="347298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&gt; </m:t>
                      </m:r>
                    </m:oMath>
                  </a14:m>
                  <a:r>
                    <a:rPr lang="en-US" sz="2400" dirty="0"/>
                    <a:t> 1</a:t>
                  </a:r>
                  <a:r>
                    <a:rPr lang="en-US" sz="2400" baseline="30000" dirty="0"/>
                    <a:t>st</a:t>
                  </a:r>
                  <a:r>
                    <a:rPr lang="en-US" sz="2400" dirty="0"/>
                    <a:t> moment	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 2</a:t>
                  </a:r>
                  <a:r>
                    <a:rPr lang="en-US" sz="2400" baseline="30000" dirty="0"/>
                    <a:t>nd</a:t>
                  </a:r>
                  <a:r>
                    <a:rPr lang="en-US" sz="2400" dirty="0"/>
                    <a:t> moment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a14:m>
                  <a:r>
                    <a:rPr lang="en-US" sz="2400" dirty="0"/>
                    <a:t>  3</a:t>
                  </a:r>
                  <a:r>
                    <a:rPr lang="en-US" sz="2400" baseline="30000" dirty="0"/>
                    <a:t>rd</a:t>
                  </a:r>
                  <a:r>
                    <a:rPr lang="en-US" sz="2400" dirty="0"/>
                    <a:t> moment</a:t>
                  </a: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16FAD8D-F745-4CDD-D997-AEA82DC4AB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6384" y="1528921"/>
                  <a:ext cx="3472988" cy="1200329"/>
                </a:xfrm>
                <a:prstGeom prst="rect">
                  <a:avLst/>
                </a:prstGeom>
                <a:blipFill>
                  <a:blip r:embed="rId10"/>
                  <a:stretch>
                    <a:fillRect t="-3158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5448AE-D05A-5F59-D828-4B89C4D98AD6}"/>
                  </a:ext>
                </a:extLst>
              </p:cNvPr>
              <p:cNvSpPr txBox="1"/>
              <p:nvPr/>
            </p:nvSpPr>
            <p:spPr>
              <a:xfrm>
                <a:off x="5162061" y="4853965"/>
                <a:ext cx="5636903" cy="168219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sz="24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𝑹𝑻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den>
                    </m:f>
                  </m:oMath>
                </a14:m>
                <a:r>
                  <a:rPr lang="en-US" sz="2400" b="1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sz="24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𝑹𝑻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𝑴</m:t>
                        </m:r>
                      </m:den>
                    </m:f>
                  </m:oMath>
                </a14:m>
                <a:r>
                  <a:rPr lang="en-US" sz="2400" b="1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sz="24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𝑹𝑻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𝑴</m:t>
                        </m:r>
                      </m:den>
                    </m:f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5448AE-D05A-5F59-D828-4B89C4D98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061" y="4853965"/>
                <a:ext cx="5636903" cy="1682192"/>
              </a:xfrm>
              <a:prstGeom prst="rect">
                <a:avLst/>
              </a:prstGeom>
              <a:blipFill>
                <a:blip r:embed="rId11"/>
                <a:stretch>
                  <a:fillRect t="-3851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Moments from the Boltzmann probability density</a:t>
            </a:r>
          </a:p>
        </p:txBody>
      </p:sp>
    </p:spTree>
    <p:extLst>
      <p:ext uri="{BB962C8B-B14F-4D97-AF65-F5344CB8AC3E}">
        <p14:creationId xmlns:p14="http://schemas.microsoft.com/office/powerpoint/2010/main" val="77845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Moments from the Boltzmann probability density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47AF19-303B-0A4A-8E05-CE31A31F66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2" t="14921" r="6757" b="6156"/>
          <a:stretch/>
        </p:blipFill>
        <p:spPr bwMode="auto">
          <a:xfrm>
            <a:off x="174518" y="3052588"/>
            <a:ext cx="4145272" cy="322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E51A04C-FCE6-F8E9-3065-63BBA46811F0}"/>
                  </a:ext>
                </a:extLst>
              </p:cNvPr>
              <p:cNvSpPr/>
              <p:nvPr/>
            </p:nvSpPr>
            <p:spPr>
              <a:xfrm>
                <a:off x="143266" y="582040"/>
                <a:ext cx="3621786" cy="24705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func>
                        <m:func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𝒆𝒙𝒑</m:t>
                          </m:r>
                        </m:fName>
                        <m:e>
                          <m:d>
                            <m:d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sSubSup>
                                <m:sSubSupPr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  <m:sup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E51A04C-FCE6-F8E9-3065-63BBA46811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66" y="582040"/>
                <a:ext cx="3621786" cy="2470548"/>
              </a:xfrm>
              <a:prstGeom prst="rect">
                <a:avLst/>
              </a:prstGeom>
              <a:blipFill>
                <a:blip r:embed="rId3"/>
                <a:stretch>
                  <a:fillRect l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0A6ADE2-3F9B-6C65-0ED7-A7C6EF5EE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552" y="1401306"/>
            <a:ext cx="1333500" cy="14351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C0A3E86-126D-1222-3315-417B14970F4C}"/>
              </a:ext>
            </a:extLst>
          </p:cNvPr>
          <p:cNvGrpSpPr/>
          <p:nvPr/>
        </p:nvGrpSpPr>
        <p:grpSpPr>
          <a:xfrm>
            <a:off x="5100437" y="1552997"/>
            <a:ext cx="5543550" cy="4486508"/>
            <a:chOff x="5703570" y="1164377"/>
            <a:chExt cx="5543550" cy="44865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B730DC-1483-561B-9353-A1E45A1B9F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593" b="8713"/>
            <a:stretch/>
          </p:blipFill>
          <p:spPr>
            <a:xfrm>
              <a:off x="5703570" y="1164377"/>
              <a:ext cx="5543550" cy="402484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EA4E4D4-3CC0-7F74-CF6F-1DDDA21804D0}"/>
                    </a:ext>
                  </a:extLst>
                </p:cNvPr>
                <p:cNvSpPr txBox="1"/>
                <p:nvPr/>
              </p:nvSpPr>
              <p:spPr>
                <a:xfrm>
                  <a:off x="5921594" y="2237581"/>
                  <a:ext cx="119767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EA4E4D4-3CC0-7F74-CF6F-1DDDA2180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1594" y="2237581"/>
                  <a:ext cx="1197675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2CB7214-3999-AD47-1678-0A4A2A737F9F}"/>
                    </a:ext>
                  </a:extLst>
                </p:cNvPr>
                <p:cNvSpPr txBox="1"/>
                <p:nvPr/>
              </p:nvSpPr>
              <p:spPr>
                <a:xfrm>
                  <a:off x="8272463" y="5189220"/>
                  <a:ext cx="64293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2CB7214-3999-AD47-1678-0A4A2A737F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2463" y="5189220"/>
                  <a:ext cx="642937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6FAD8D-F745-4CDD-D997-AEA82DC4ABF5}"/>
                  </a:ext>
                </a:extLst>
              </p:cNvPr>
              <p:cNvSpPr txBox="1"/>
              <p:nvPr/>
            </p:nvSpPr>
            <p:spPr>
              <a:xfrm>
                <a:off x="6516136" y="686661"/>
                <a:ext cx="47112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US" sz="2400" dirty="0"/>
                  <a:t> 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moment	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US" sz="2400" dirty="0"/>
                  <a:t> 2</a:t>
                </a:r>
                <a:r>
                  <a:rPr lang="en-US" sz="2400" baseline="30000" dirty="0"/>
                  <a:t>nd</a:t>
                </a:r>
                <a:r>
                  <a:rPr lang="en-US" sz="2400" dirty="0"/>
                  <a:t> moment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dirty="0"/>
                  <a:t>  3</a:t>
                </a:r>
                <a:r>
                  <a:rPr lang="en-US" sz="2400" baseline="30000" dirty="0"/>
                  <a:t>rd</a:t>
                </a:r>
                <a:r>
                  <a:rPr lang="en-US" sz="2400" dirty="0"/>
                  <a:t> moment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6FAD8D-F745-4CDD-D997-AEA82DC4A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136" y="686661"/>
                <a:ext cx="4711254" cy="1200329"/>
              </a:xfrm>
              <a:prstGeom prst="rect">
                <a:avLst/>
              </a:prstGeom>
              <a:blipFill>
                <a:blip r:embed="rId8"/>
                <a:stretch>
                  <a:fillRect t="-315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5448AE-D05A-5F59-D828-4B89C4D98AD6}"/>
                  </a:ext>
                </a:extLst>
              </p:cNvPr>
              <p:cNvSpPr txBox="1"/>
              <p:nvPr/>
            </p:nvSpPr>
            <p:spPr>
              <a:xfrm>
                <a:off x="5516584" y="6108826"/>
                <a:ext cx="608486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BTW,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bSup>
                    <m:r>
                      <a:rPr lang="en-US" sz="24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5448AE-D05A-5F59-D828-4B89C4D98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584" y="6108826"/>
                <a:ext cx="6084866" cy="470000"/>
              </a:xfrm>
              <a:prstGeom prst="rect">
                <a:avLst/>
              </a:prstGeom>
              <a:blipFill>
                <a:blip r:embed="rId9"/>
                <a:stretch>
                  <a:fillRect l="-1667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53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Back to Maxwell: the c’s and how they’re ordered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49AC7C8-3917-A381-B216-ACC849948A67}"/>
                  </a:ext>
                </a:extLst>
              </p:cNvPr>
              <p:cNvSpPr txBox="1"/>
              <p:nvPr/>
            </p:nvSpPr>
            <p:spPr>
              <a:xfrm>
                <a:off x="90534" y="3030157"/>
                <a:ext cx="5925409" cy="376256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most probable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𝑅𝑇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𝑅𝑇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sz="2400" dirty="0"/>
                  <a:t>			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&lt;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𝑅𝑇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sz="2400" dirty="0"/>
                  <a:t>			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1/3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′′′×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𝑅𝑇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′′′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49AC7C8-3917-A381-B216-ACC849948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4" y="3030157"/>
                <a:ext cx="5925409" cy="3762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5AE91F78-DE47-DCA6-EC6D-671D3C244997}"/>
              </a:ext>
            </a:extLst>
          </p:cNvPr>
          <p:cNvGrpSpPr/>
          <p:nvPr/>
        </p:nvGrpSpPr>
        <p:grpSpPr>
          <a:xfrm>
            <a:off x="7221665" y="5188249"/>
            <a:ext cx="3672363" cy="1130540"/>
            <a:chOff x="7314443" y="4306280"/>
            <a:chExt cx="3593044" cy="86938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DAFD46F-B1F2-81E0-988B-84CF9436FFDD}"/>
                    </a:ext>
                  </a:extLst>
                </p:cNvPr>
                <p:cNvSpPr txBox="1"/>
                <p:nvPr/>
              </p:nvSpPr>
              <p:spPr>
                <a:xfrm>
                  <a:off x="9299811" y="4470577"/>
                  <a:ext cx="1607676" cy="344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en-US" sz="2400" dirty="0"/>
                    <a:t> (speed)</a:t>
                  </a: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DAFD46F-B1F2-81E0-988B-84CF9436FF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9811" y="4470577"/>
                  <a:ext cx="1607676" cy="344769"/>
                </a:xfrm>
                <a:prstGeom prst="rect">
                  <a:avLst/>
                </a:prstGeom>
                <a:blipFill>
                  <a:blip r:embed="rId3"/>
                  <a:stretch>
                    <a:fillRect t="-833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4D6568F-DD4D-2B0A-F742-7235601B8902}"/>
                </a:ext>
              </a:extLst>
            </p:cNvPr>
            <p:cNvGrpSpPr/>
            <p:nvPr/>
          </p:nvGrpSpPr>
          <p:grpSpPr>
            <a:xfrm>
              <a:off x="7314443" y="4306280"/>
              <a:ext cx="2141905" cy="869382"/>
              <a:chOff x="5677860" y="3859968"/>
              <a:chExt cx="2141905" cy="86938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36EB765B-9E43-1D4D-5BBA-BFD1CAE13995}"/>
                      </a:ext>
                    </a:extLst>
                  </p:cNvPr>
                  <p:cNvSpPr/>
                  <p:nvPr/>
                </p:nvSpPr>
                <p:spPr>
                  <a:xfrm>
                    <a:off x="5677860" y="4374331"/>
                    <a:ext cx="2141905" cy="35501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acc>
                            <m:accPr>
                              <m:chr m:val="̅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acc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acc>
                            <m:accPr>
                              <m:chr m:val="̃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acc>
                        </m:oMath>
                      </m:oMathPara>
                    </a14:m>
                    <a:endParaRPr lang="en-US" sz="2400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36EB765B-9E43-1D4D-5BBA-BFD1CAE139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7860" y="4374331"/>
                    <a:ext cx="2141905" cy="35501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2C44272-0353-6BC9-95ED-AD43BC6E81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65487" y="3859968"/>
                <a:ext cx="302202" cy="51436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4069C131-58DE-50FA-FBBB-9E722236CF2E}"/>
                  </a:ext>
                </a:extLst>
              </p:cNvPr>
              <p:cNvCxnSpPr>
                <a:cxnSpLocks/>
                <a:stCxn id="21" idx="0"/>
              </p:cNvCxnSpPr>
              <p:nvPr/>
            </p:nvCxnSpPr>
            <p:spPr>
              <a:xfrm flipH="1" flipV="1">
                <a:off x="6511422" y="3859969"/>
                <a:ext cx="237391" cy="514362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9D9BE493-6C99-4808-2158-AF49261C49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55155" y="3859968"/>
                <a:ext cx="238626" cy="509067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0872EF-5A1C-BA88-40FB-F463CA711E45}"/>
              </a:ext>
            </a:extLst>
          </p:cNvPr>
          <p:cNvCxnSpPr>
            <a:cxnSpLocks/>
          </p:cNvCxnSpPr>
          <p:nvPr/>
        </p:nvCxnSpPr>
        <p:spPr>
          <a:xfrm flipH="1" flipV="1">
            <a:off x="8566637" y="5193402"/>
            <a:ext cx="396123" cy="66372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8DF60F-1CFF-DF6E-D763-AAB8B8D1992C}"/>
                  </a:ext>
                </a:extLst>
              </p:cNvPr>
              <p:cNvSpPr txBox="1"/>
              <p:nvPr/>
            </p:nvSpPr>
            <p:spPr>
              <a:xfrm>
                <a:off x="7221666" y="1323416"/>
                <a:ext cx="3456985" cy="1597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most probable speed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US" sz="2400" dirty="0"/>
                  <a:t>		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&lt;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	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1/3</m:t>
                        </m:r>
                      </m:sup>
                    </m:sSup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8DF60F-1CFF-DF6E-D763-AAB8B8D19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666" y="1323416"/>
                <a:ext cx="3456985" cy="1597232"/>
              </a:xfrm>
              <a:prstGeom prst="rect">
                <a:avLst/>
              </a:prstGeom>
              <a:blipFill>
                <a:blip r:embed="rId5"/>
                <a:stretch>
                  <a:fillRect t="-3175" r="-4762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2F295A86-C29B-69D5-DA97-170B90A92B38}"/>
              </a:ext>
            </a:extLst>
          </p:cNvPr>
          <p:cNvGrpSpPr/>
          <p:nvPr/>
        </p:nvGrpSpPr>
        <p:grpSpPr>
          <a:xfrm>
            <a:off x="5697762" y="539210"/>
            <a:ext cx="5640798" cy="4287302"/>
            <a:chOff x="5697762" y="539210"/>
            <a:chExt cx="5640798" cy="428730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32D501A-4D3B-2635-B710-6F01463FD471}"/>
                </a:ext>
              </a:extLst>
            </p:cNvPr>
            <p:cNvGrpSpPr/>
            <p:nvPr/>
          </p:nvGrpSpPr>
          <p:grpSpPr>
            <a:xfrm>
              <a:off x="5697762" y="539210"/>
              <a:ext cx="5640798" cy="4287302"/>
              <a:chOff x="6714123" y="1001977"/>
              <a:chExt cx="5389257" cy="531816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C3E388B-88E6-4845-0D04-3B02760EF080}"/>
                  </a:ext>
                </a:extLst>
              </p:cNvPr>
              <p:cNvGrpSpPr/>
              <p:nvPr/>
            </p:nvGrpSpPr>
            <p:grpSpPr>
              <a:xfrm>
                <a:off x="6714123" y="1001977"/>
                <a:ext cx="5389257" cy="5318168"/>
                <a:chOff x="1630144" y="1415748"/>
                <a:chExt cx="2847813" cy="1919533"/>
              </a:xfrm>
            </p:grpSpPr>
            <p:pic>
              <p:nvPicPr>
                <p:cNvPr id="29" name="Picture 2" descr="Maxwell-Boltzmann distribution pdf.svg">
                  <a:extLst>
                    <a:ext uri="{FF2B5EF4-FFF2-40B4-BE49-F238E27FC236}">
                      <a16:creationId xmlns:a16="http://schemas.microsoft.com/office/drawing/2014/main" id="{BB36A6EA-FA12-F555-F95E-240B5CE8E50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222" b="9868"/>
                <a:stretch/>
              </p:blipFill>
              <p:spPr bwMode="auto">
                <a:xfrm>
                  <a:off x="1917186" y="1415748"/>
                  <a:ext cx="2560771" cy="167801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0872DE1B-900F-894D-EB0F-77731B7605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19341" y="3173459"/>
                      <a:ext cx="868289" cy="1618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a14:m>
                      <a:r>
                        <a:rPr lang="en-US" sz="2400" dirty="0"/>
                        <a:t> (speed)</a:t>
                      </a:r>
                    </a:p>
                  </p:txBody>
                </p:sp>
              </mc:Choice>
              <mc:Fallback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0872DE1B-900F-894D-EB0F-77731B7605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19341" y="3173459"/>
                      <a:ext cx="868289" cy="16182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t="-10000" b="-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66991809-F537-24C9-B7DD-9A133737FD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30144" y="1808040"/>
                      <a:ext cx="287043" cy="1666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A91FC6EB-8E8B-394A-ABFD-DDABB48BA84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30144" y="1808040"/>
                      <a:ext cx="287043" cy="166633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9302" b="-162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84067BD-C18C-2E6E-F023-C57AB8FBE7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76990" y="1222771"/>
                <a:ext cx="1537990" cy="1393107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18CB9A9-DDDE-00C5-EAC9-8522FF992E7D}"/>
                    </a:ext>
                  </a:extLst>
                </p:cNvPr>
                <p:cNvSpPr txBox="1"/>
                <p:nvPr/>
              </p:nvSpPr>
              <p:spPr>
                <a:xfrm>
                  <a:off x="7367257" y="1112582"/>
                  <a:ext cx="3703564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</m:t>
                      </m:r>
                    </m:oMath>
                  </a14:m>
                  <a:r>
                    <a:rPr lang="en-US" sz="2400" dirty="0"/>
                    <a:t>	1</a:t>
                  </a:r>
                  <a:r>
                    <a:rPr lang="en-US" sz="2400" baseline="30000" dirty="0"/>
                    <a:t>st</a:t>
                  </a:r>
                  <a:r>
                    <a:rPr lang="en-US" sz="2400" dirty="0"/>
                    <a:t> moment	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 2</a:t>
                  </a:r>
                  <a:r>
                    <a:rPr lang="en-US" sz="2400" baseline="30000" dirty="0"/>
                    <a:t>nd</a:t>
                  </a:r>
                  <a:r>
                    <a:rPr lang="en-US" sz="2400" dirty="0"/>
                    <a:t> moment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a14:m>
                  <a:r>
                    <a:rPr lang="en-US" sz="2400" dirty="0"/>
                    <a:t> 3</a:t>
                  </a:r>
                  <a:r>
                    <a:rPr lang="en-US" sz="2400" baseline="30000" dirty="0"/>
                    <a:t>rd</a:t>
                  </a:r>
                  <a:r>
                    <a:rPr lang="en-US" sz="2400" dirty="0"/>
                    <a:t> moment</a:t>
                  </a: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18CB9A9-DDDE-00C5-EAC9-8522FF992E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7257" y="1112582"/>
                  <a:ext cx="3703564" cy="1200329"/>
                </a:xfrm>
                <a:prstGeom prst="rect">
                  <a:avLst/>
                </a:prstGeom>
                <a:blipFill>
                  <a:blip r:embed="rId10"/>
                  <a:stretch>
                    <a:fillRect l="-342" t="-3158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B9C92D-CEBE-900A-0BAF-05950373DA5B}"/>
              </a:ext>
            </a:extLst>
          </p:cNvPr>
          <p:cNvCxnSpPr>
            <a:cxnSpLocks/>
          </p:cNvCxnSpPr>
          <p:nvPr/>
        </p:nvCxnSpPr>
        <p:spPr>
          <a:xfrm>
            <a:off x="7869894" y="3634740"/>
            <a:ext cx="0" cy="1425140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69ADC5-E364-FCAB-34BB-67AF5F0BD8DA}"/>
              </a:ext>
            </a:extLst>
          </p:cNvPr>
          <p:cNvCxnSpPr>
            <a:cxnSpLocks/>
          </p:cNvCxnSpPr>
          <p:nvPr/>
        </p:nvCxnSpPr>
        <p:spPr>
          <a:xfrm>
            <a:off x="8096317" y="3634740"/>
            <a:ext cx="0" cy="1455622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D0B0D18-CC08-3863-C269-36A63EB26144}"/>
              </a:ext>
            </a:extLst>
          </p:cNvPr>
          <p:cNvCxnSpPr>
            <a:cxnSpLocks/>
          </p:cNvCxnSpPr>
          <p:nvPr/>
        </p:nvCxnSpPr>
        <p:spPr>
          <a:xfrm>
            <a:off x="8340157" y="3638550"/>
            <a:ext cx="0" cy="1455622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8F2428D-9E7D-A75F-9AA1-62C6CE3BEA53}"/>
              </a:ext>
            </a:extLst>
          </p:cNvPr>
          <p:cNvCxnSpPr>
            <a:cxnSpLocks/>
          </p:cNvCxnSpPr>
          <p:nvPr/>
        </p:nvCxnSpPr>
        <p:spPr>
          <a:xfrm>
            <a:off x="8561137" y="3676650"/>
            <a:ext cx="0" cy="1455622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AD241B-8DFA-3628-0BD6-FF2FA617FABF}"/>
              </a:ext>
            </a:extLst>
          </p:cNvPr>
          <p:cNvGrpSpPr/>
          <p:nvPr/>
        </p:nvGrpSpPr>
        <p:grpSpPr>
          <a:xfrm>
            <a:off x="90534" y="578515"/>
            <a:ext cx="3885727" cy="1924951"/>
            <a:chOff x="90534" y="578515"/>
            <a:chExt cx="3885727" cy="19249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2C1050E-8996-2E9B-BC0A-6AB619E35F20}"/>
                    </a:ext>
                  </a:extLst>
                </p:cNvPr>
                <p:cNvSpPr/>
                <p:nvPr/>
              </p:nvSpPr>
              <p:spPr>
                <a:xfrm>
                  <a:off x="90534" y="578515"/>
                  <a:ext cx="3701796" cy="192495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func>
                          <m:func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𝐞𝐱𝐩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</a:rPr>
                    <a:t> </a:t>
                  </a:r>
                  <a:endPara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𝑅𝑇</m:t>
                            </m:r>
                          </m:den>
                        </m:f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BBC13F9-5342-D0E7-F993-0AC18B7E41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34" y="578515"/>
                  <a:ext cx="3701796" cy="1924951"/>
                </a:xfrm>
                <a:prstGeom prst="rect">
                  <a:avLst/>
                </a:prstGeom>
                <a:blipFill>
                  <a:blip r:embed="rId13"/>
                  <a:stretch>
                    <a:fillRect l="-1712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537CC45-80D5-7729-6971-276F4D3CD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972961" y="1068366"/>
              <a:ext cx="1003300" cy="1435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3859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kinetic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6" y="978168"/>
                <a:ext cx="4685122" cy="1891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molecule: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 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" y="978168"/>
                <a:ext cx="4685122" cy="1891800"/>
              </a:xfrm>
              <a:prstGeom prst="rect">
                <a:avLst/>
              </a:prstGeom>
              <a:blipFill>
                <a:blip r:embed="rId2"/>
                <a:stretch>
                  <a:fillRect l="-1892" t="-2649" b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BB998F8-AF50-C047-99AB-48F31268F622}"/>
              </a:ext>
            </a:extLst>
          </p:cNvPr>
          <p:cNvGrpSpPr/>
          <p:nvPr/>
        </p:nvGrpSpPr>
        <p:grpSpPr>
          <a:xfrm>
            <a:off x="4392597" y="978168"/>
            <a:ext cx="899257" cy="404948"/>
            <a:chOff x="4065445" y="5135675"/>
            <a:chExt cx="899257" cy="40494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F86CA72-7557-0245-9C97-10257479F75A}"/>
                </a:ext>
              </a:extLst>
            </p:cNvPr>
            <p:cNvSpPr/>
            <p:nvPr/>
          </p:nvSpPr>
          <p:spPr>
            <a:xfrm>
              <a:off x="4533628" y="5135675"/>
              <a:ext cx="431074" cy="40494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F68A722-AAC0-1146-A272-C8D6D1EC18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5445" y="5348949"/>
              <a:ext cx="398418" cy="4019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08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5" y="978168"/>
                <a:ext cx="11006409" cy="1891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molecule: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 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" y="978168"/>
                <a:ext cx="11006409" cy="1891800"/>
              </a:xfrm>
              <a:prstGeom prst="rect">
                <a:avLst/>
              </a:prstGeom>
              <a:blipFill>
                <a:blip r:embed="rId2"/>
                <a:stretch>
                  <a:fillRect l="-806" t="-2649" b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52B70555-119A-0848-AE3D-7397AB2CF955}"/>
              </a:ext>
            </a:extLst>
          </p:cNvPr>
          <p:cNvGrpSpPr/>
          <p:nvPr/>
        </p:nvGrpSpPr>
        <p:grpSpPr>
          <a:xfrm>
            <a:off x="4392597" y="978168"/>
            <a:ext cx="899257" cy="404948"/>
            <a:chOff x="4065445" y="5135675"/>
            <a:chExt cx="899257" cy="40494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D653BEA-5B49-B44D-81C9-560084DF9B19}"/>
                </a:ext>
              </a:extLst>
            </p:cNvPr>
            <p:cNvSpPr/>
            <p:nvPr/>
          </p:nvSpPr>
          <p:spPr>
            <a:xfrm>
              <a:off x="4533628" y="5135675"/>
              <a:ext cx="431074" cy="40494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6F0315-A870-214E-8071-19B8D0FECB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5445" y="5348949"/>
              <a:ext cx="398418" cy="4019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C2CB913-16C4-3DC1-A57D-BDD2958035E4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kinetic energy</a:t>
            </a:r>
          </a:p>
        </p:txBody>
      </p:sp>
    </p:spTree>
    <p:extLst>
      <p:ext uri="{BB962C8B-B14F-4D97-AF65-F5344CB8AC3E}">
        <p14:creationId xmlns:p14="http://schemas.microsoft.com/office/powerpoint/2010/main" val="256658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5" y="978168"/>
                <a:ext cx="11006409" cy="1891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molecule: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 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" y="978168"/>
                <a:ext cx="11006409" cy="1891800"/>
              </a:xfrm>
              <a:prstGeom prst="rect">
                <a:avLst/>
              </a:prstGeom>
              <a:blipFill>
                <a:blip r:embed="rId2"/>
                <a:stretch>
                  <a:fillRect l="-806" t="-2649" b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52B70555-119A-0848-AE3D-7397AB2CF955}"/>
              </a:ext>
            </a:extLst>
          </p:cNvPr>
          <p:cNvGrpSpPr/>
          <p:nvPr/>
        </p:nvGrpSpPr>
        <p:grpSpPr>
          <a:xfrm>
            <a:off x="4392597" y="978168"/>
            <a:ext cx="899257" cy="404948"/>
            <a:chOff x="4065445" y="5135675"/>
            <a:chExt cx="899257" cy="40494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D653BEA-5B49-B44D-81C9-560084DF9B19}"/>
                </a:ext>
              </a:extLst>
            </p:cNvPr>
            <p:cNvSpPr/>
            <p:nvPr/>
          </p:nvSpPr>
          <p:spPr>
            <a:xfrm>
              <a:off x="4533628" y="5135675"/>
              <a:ext cx="431074" cy="40494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6F0315-A870-214E-8071-19B8D0FECB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5445" y="5348949"/>
              <a:ext cx="398418" cy="4019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6B7BCC-F933-7144-A4A8-EC7944E59D59}"/>
                  </a:ext>
                </a:extLst>
              </p:cNvPr>
              <p:cNvSpPr/>
              <p:nvPr/>
            </p:nvSpPr>
            <p:spPr>
              <a:xfrm>
                <a:off x="1884219" y="4400903"/>
                <a:ext cx="8465126" cy="12607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6B7BCC-F933-7144-A4A8-EC7944E59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219" y="4400903"/>
                <a:ext cx="8465126" cy="1260794"/>
              </a:xfrm>
              <a:prstGeom prst="rect">
                <a:avLst/>
              </a:prstGeom>
              <a:blipFill>
                <a:blip r:embed="rId3"/>
                <a:stretch>
                  <a:fillRect l="-10030" t="-121000" b="-14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4AF88A1-4E3D-1943-9E78-0616F4DCBF51}"/>
              </a:ext>
            </a:extLst>
          </p:cNvPr>
          <p:cNvCxnSpPr>
            <a:cxnSpLocks/>
          </p:cNvCxnSpPr>
          <p:nvPr/>
        </p:nvCxnSpPr>
        <p:spPr>
          <a:xfrm>
            <a:off x="2452255" y="2869968"/>
            <a:ext cx="193963" cy="136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3FF041-6AF2-0442-B601-5FEDEE202809}"/>
              </a:ext>
            </a:extLst>
          </p:cNvPr>
          <p:cNvCxnSpPr>
            <a:cxnSpLocks/>
          </p:cNvCxnSpPr>
          <p:nvPr/>
        </p:nvCxnSpPr>
        <p:spPr>
          <a:xfrm flipH="1" flipV="1">
            <a:off x="4585855" y="2869968"/>
            <a:ext cx="1911927" cy="136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F4A54E7-7B74-9A8B-A8BC-7EFB0396D93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kinetic energy</a:t>
            </a:r>
          </a:p>
        </p:txBody>
      </p:sp>
    </p:spTree>
    <p:extLst>
      <p:ext uri="{BB962C8B-B14F-4D97-AF65-F5344CB8AC3E}">
        <p14:creationId xmlns:p14="http://schemas.microsoft.com/office/powerpoint/2010/main" val="32243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5" y="978168"/>
                <a:ext cx="11006409" cy="1891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molecule: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 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" y="978168"/>
                <a:ext cx="11006409" cy="1891800"/>
              </a:xfrm>
              <a:prstGeom prst="rect">
                <a:avLst/>
              </a:prstGeom>
              <a:blipFill>
                <a:blip r:embed="rId2"/>
                <a:stretch>
                  <a:fillRect l="-806" t="-2649" b="-1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8D031601-CDEC-7F4E-8135-10722A2DF909}"/>
              </a:ext>
            </a:extLst>
          </p:cNvPr>
          <p:cNvGrpSpPr/>
          <p:nvPr/>
        </p:nvGrpSpPr>
        <p:grpSpPr>
          <a:xfrm>
            <a:off x="4392597" y="978168"/>
            <a:ext cx="899257" cy="404948"/>
            <a:chOff x="4065445" y="5135675"/>
            <a:chExt cx="899257" cy="40494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2E4E0CC-BE7B-DC43-A938-B5D791DE3075}"/>
                </a:ext>
              </a:extLst>
            </p:cNvPr>
            <p:cNvSpPr/>
            <p:nvPr/>
          </p:nvSpPr>
          <p:spPr>
            <a:xfrm>
              <a:off x="4533628" y="5135675"/>
              <a:ext cx="431074" cy="40494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E289926-E75D-EC47-B77A-3F4665121F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5445" y="5348949"/>
              <a:ext cx="398418" cy="4019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85478C9-2E49-617B-66B4-46416AA2F1D8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kinetic energy</a:t>
            </a:r>
          </a:p>
        </p:txBody>
      </p:sp>
    </p:spTree>
    <p:extLst>
      <p:ext uri="{BB962C8B-B14F-4D97-AF65-F5344CB8AC3E}">
        <p14:creationId xmlns:p14="http://schemas.microsoft.com/office/powerpoint/2010/main" val="358246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5" y="978168"/>
                <a:ext cx="11006409" cy="1933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molecule: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 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" y="978168"/>
                <a:ext cx="11006409" cy="1933927"/>
              </a:xfrm>
              <a:prstGeom prst="rect">
                <a:avLst/>
              </a:prstGeom>
              <a:blipFill>
                <a:blip r:embed="rId2"/>
                <a:stretch>
                  <a:fillRect l="-806"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40F740-CB9C-834D-A6F4-8AB53BB69440}"/>
                  </a:ext>
                </a:extLst>
              </p:cNvPr>
              <p:cNvSpPr txBox="1"/>
              <p:nvPr/>
            </p:nvSpPr>
            <p:spPr>
              <a:xfrm>
                <a:off x="1645899" y="3720924"/>
                <a:ext cx="8181008" cy="1024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/>
                  <a:t>At a given temperature  the average kinetic energy of one molecule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en-US" sz="2400" i="1" dirty="0"/>
                  <a:t>irrespective of the mass of the molecule!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40F740-CB9C-834D-A6F4-8AB53BB69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899" y="3720924"/>
                <a:ext cx="8181008" cy="1024696"/>
              </a:xfrm>
              <a:prstGeom prst="rect">
                <a:avLst/>
              </a:prstGeom>
              <a:blipFill>
                <a:blip r:embed="rId3"/>
                <a:stretch>
                  <a:fillRect l="-1240" t="-4878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71B78C19-5352-C843-8340-5AD52890E651}"/>
              </a:ext>
            </a:extLst>
          </p:cNvPr>
          <p:cNvGrpSpPr/>
          <p:nvPr/>
        </p:nvGrpSpPr>
        <p:grpSpPr>
          <a:xfrm>
            <a:off x="4392597" y="978168"/>
            <a:ext cx="899257" cy="404948"/>
            <a:chOff x="4065445" y="5135675"/>
            <a:chExt cx="899257" cy="40494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0AF315A-212B-D94D-9A20-829325D6244F}"/>
                </a:ext>
              </a:extLst>
            </p:cNvPr>
            <p:cNvSpPr/>
            <p:nvPr/>
          </p:nvSpPr>
          <p:spPr>
            <a:xfrm>
              <a:off x="4533628" y="5135675"/>
              <a:ext cx="431074" cy="40494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2264312-D256-164E-AF9B-0C3ED70695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5445" y="5348949"/>
              <a:ext cx="398418" cy="4019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115C6FB-E2AF-2227-8765-B30B352C5F5E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kinetic energy</a:t>
            </a:r>
          </a:p>
        </p:txBody>
      </p:sp>
    </p:spTree>
    <p:extLst>
      <p:ext uri="{BB962C8B-B14F-4D97-AF65-F5344CB8AC3E}">
        <p14:creationId xmlns:p14="http://schemas.microsoft.com/office/powerpoint/2010/main" val="2872137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907</Words>
  <Application>Microsoft Macintosh PowerPoint</Application>
  <PresentationFormat>Widescreen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24</cp:revision>
  <dcterms:created xsi:type="dcterms:W3CDTF">2021-09-15T13:12:24Z</dcterms:created>
  <dcterms:modified xsi:type="dcterms:W3CDTF">2023-09-15T14:25:25Z</dcterms:modified>
</cp:coreProperties>
</file>