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4" r:id="rId2"/>
    <p:sldId id="299" r:id="rId3"/>
    <p:sldId id="279" r:id="rId4"/>
    <p:sldId id="257" r:id="rId5"/>
    <p:sldId id="286" r:id="rId6"/>
    <p:sldId id="338" r:id="rId7"/>
    <p:sldId id="264" r:id="rId8"/>
    <p:sldId id="288" r:id="rId9"/>
    <p:sldId id="339" r:id="rId10"/>
    <p:sldId id="263" r:id="rId11"/>
    <p:sldId id="341" r:id="rId12"/>
    <p:sldId id="312" r:id="rId13"/>
    <p:sldId id="314" r:id="rId14"/>
    <p:sldId id="316" r:id="rId15"/>
    <p:sldId id="342" r:id="rId16"/>
    <p:sldId id="291" r:id="rId17"/>
    <p:sldId id="319" r:id="rId18"/>
    <p:sldId id="321" r:id="rId19"/>
    <p:sldId id="320" r:id="rId20"/>
    <p:sldId id="324" r:id="rId21"/>
    <p:sldId id="325" r:id="rId22"/>
    <p:sldId id="272" r:id="rId23"/>
    <p:sldId id="326" r:id="rId24"/>
    <p:sldId id="327" r:id="rId25"/>
    <p:sldId id="335" r:id="rId26"/>
    <p:sldId id="336" r:id="rId27"/>
    <p:sldId id="269" r:id="rId28"/>
    <p:sldId id="32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57"/>
    <p:restoredTop sz="94701"/>
  </p:normalViewPr>
  <p:slideViewPr>
    <p:cSldViewPr snapToGrid="0" snapToObjects="1">
      <p:cViewPr varScale="1">
        <p:scale>
          <a:sx n="93" d="100"/>
          <a:sy n="93" d="100"/>
        </p:scale>
        <p:origin x="23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9069-6DB0-1346-8048-0E4FAE7A8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5BC24-28F0-7D40-BA35-B06FF82CC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E38DA-1D00-D447-A759-2D43130E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D29-3B7E-5D4D-85A8-82C91ED8015E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11DC4-64C1-2243-A0FF-367A4D3A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0A075-E48E-7D43-BCF9-0FEAF881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2433-EC7F-2741-9BF7-9A9D5EC5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1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462D-43A6-F940-847A-12A9418C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857FC-641A-4346-A074-64D0ACD95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FE5AC-1CFB-3D44-9265-BA4EF5E8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D29-3B7E-5D4D-85A8-82C91ED8015E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26FC8-C028-9A49-8403-4EB2A3D8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865AC-6B85-254E-B265-279FAF06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2433-EC7F-2741-9BF7-9A9D5EC5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5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D561E4-CEA8-BB41-B8FA-0CFDC76D0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5182-3C3E-4748-9B9A-4C8C74674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930FB-D15D-C440-8FC5-FB41B486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D29-3B7E-5D4D-85A8-82C91ED8015E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B722E-1032-0C45-91FD-56F52917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53031-A227-2C4E-A5F1-534836937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2433-EC7F-2741-9BF7-9A9D5EC5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5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F2A5-98B3-204F-8682-6C3FF1FE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E562-23FF-874C-B188-906D02EBF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8DD9D-3D3A-2949-9022-820D22D68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D29-3B7E-5D4D-85A8-82C91ED8015E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40566-5D9D-E04F-B783-02C767EA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527FF-767D-C342-B327-5CD6DD3B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2433-EC7F-2741-9BF7-9A9D5EC5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2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5A62-2102-5D43-9377-4E4043052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750AD-E5F9-0A47-9B40-A20F631F5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13BAE-EBA6-334A-A867-6562BCC8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D29-3B7E-5D4D-85A8-82C91ED8015E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A3E3F-775A-D94B-BA86-79EF792BE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03B41-7205-1849-A1C7-BCC1D13D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2433-EC7F-2741-9BF7-9A9D5EC5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4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25BB-AAF6-B548-A843-A8ACC57DE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2F000-5DE2-F244-A69A-106319984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DCD25-670A-B643-80B4-98D013DB7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3B184-4560-F94C-AC8A-3D0AF1F57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D29-3B7E-5D4D-85A8-82C91ED8015E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399CB-BB5E-514B-ACF2-B3191C05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C9188-B1F4-C544-BBD8-FB4D8B6A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2433-EC7F-2741-9BF7-9A9D5EC5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00B4-D777-894E-9B40-E22CA92F0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A5006-1E05-8847-9DEB-71D8D133D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E3BB8-91E4-B444-A9FB-F6F8DACD7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9511EC-AC35-9443-86DC-A725DB39A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400962-C309-7044-9C85-8F14ABC1D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A94C01-70EE-B54A-BCF1-77D0EA6D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D29-3B7E-5D4D-85A8-82C91ED8015E}" type="datetimeFigureOut">
              <a:rPr lang="en-US" smtClean="0"/>
              <a:t>9/18/23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20A7E-C9BF-BB4E-8380-5816B680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6034E-BFD8-6048-9384-519688F8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2433-EC7F-2741-9BF7-9A9D5EC5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1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A873-E0D5-324E-B6DE-EDBF2D34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885C8-EB53-EB41-A4E1-6C39EB99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D29-3B7E-5D4D-85A8-82C91ED8015E}" type="datetimeFigureOut">
              <a:rPr lang="en-US" smtClean="0"/>
              <a:t>9/18/23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AA523-7834-0C44-9D67-43575604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E134F-510C-A84F-8B35-9F50245A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2433-EC7F-2741-9BF7-9A9D5EC5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5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DA98C-F98F-5247-A222-53D4BAE0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D29-3B7E-5D4D-85A8-82C91ED8015E}" type="datetimeFigureOut">
              <a:rPr lang="en-US" smtClean="0"/>
              <a:t>9/18/23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277541-CAB8-354F-AE08-461DA06C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2D085-9F3F-2049-B545-33C57E29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2433-EC7F-2741-9BF7-9A9D5EC5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3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E62CC-F9F9-194E-AF54-50EE2EB5D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3CBD-8D91-3D4A-A9D7-99CDB6B54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6F60C-8072-B947-A532-81A5EA2A8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15FE1-947C-744C-8A30-4ED2D928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D29-3B7E-5D4D-85A8-82C91ED8015E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C66EE-C74F-DA44-8778-117527E5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DA574-DEA5-6F4A-B9D9-AE048F4C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2433-EC7F-2741-9BF7-9A9D5EC5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6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CBA6-7BCB-9040-A5CD-8224EBECA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3AE47-46FB-E54D-AC2F-8CE71030A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445F3-ACE2-3B45-B9E6-4ADA5228B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155EF-87A4-2143-9F13-707A4724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D29-3B7E-5D4D-85A8-82C91ED8015E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40E5D-DB4F-2846-8455-BDF129475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77F12-0004-7F47-B2CD-3C7F18BE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2433-EC7F-2741-9BF7-9A9D5EC5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1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80778-95F1-B147-BBBF-6C696CF0E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2AA4E-E0A5-BD47-96FE-D0D36A075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1D613-61AA-CC4A-B633-5B4E5DFF3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7D29-3B7E-5D4D-85A8-82C91ED8015E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3FD5A-BB52-DA4B-A1C9-FAB68057D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CF7CB-C93E-D440-9A9D-386E5C95C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42433-EC7F-2741-9BF7-9A9D5EC5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8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7" Type="http://schemas.openxmlformats.org/officeDocument/2006/relationships/image" Target="../media/image26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21.png"/><Relationship Id="rId4" Type="http://schemas.openxmlformats.org/officeDocument/2006/relationships/image" Target="../media/image2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957072" y="631880"/>
            <a:ext cx="102778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know the value of an </a:t>
            </a:r>
            <a:r>
              <a:rPr lang="en-US" sz="2400" b="1" dirty="0"/>
              <a:t>extensive</a:t>
            </a:r>
            <a:r>
              <a:rPr lang="en-US" sz="2400" dirty="0"/>
              <a:t> state function, you could (in principle) back out how many molecules you have. Knowing the value of an </a:t>
            </a:r>
            <a:r>
              <a:rPr lang="en-US" sz="2400" b="1" dirty="0"/>
              <a:t>intensive</a:t>
            </a:r>
            <a:r>
              <a:rPr lang="en-US" sz="2400" dirty="0"/>
              <a:t> state function doesn’t help with that. Examples: n, P, T, V, M, m.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Which are extensive?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Which are intensive?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C903E4-C645-BE16-6766-37599419649C}"/>
              </a:ext>
            </a:extLst>
          </p:cNvPr>
          <p:cNvSpPr txBox="1"/>
          <p:nvPr/>
        </p:nvSpPr>
        <p:spPr>
          <a:xfrm>
            <a:off x="-1" y="0"/>
            <a:ext cx="6096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Extensive and intensive state functions</a:t>
            </a:r>
          </a:p>
        </p:txBody>
      </p:sp>
    </p:spTree>
    <p:extLst>
      <p:ext uri="{BB962C8B-B14F-4D97-AF65-F5344CB8AC3E}">
        <p14:creationId xmlns:p14="http://schemas.microsoft.com/office/powerpoint/2010/main" val="1582339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6922A69-B7C6-E4C3-1B4F-8FF457F6285A}"/>
              </a:ext>
            </a:extLst>
          </p:cNvPr>
          <p:cNvGrpSpPr>
            <a:grpSpLocks noChangeAspect="1"/>
          </p:cNvGrpSpPr>
          <p:nvPr/>
        </p:nvGrpSpPr>
        <p:grpSpPr>
          <a:xfrm>
            <a:off x="1565564" y="2329051"/>
            <a:ext cx="2308173" cy="3255434"/>
            <a:chOff x="7837624" y="2023030"/>
            <a:chExt cx="2714006" cy="382781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2886288-84BE-A946-ACE6-F293DCE511BE}"/>
                </a:ext>
              </a:extLst>
            </p:cNvPr>
            <p:cNvGrpSpPr/>
            <p:nvPr/>
          </p:nvGrpSpPr>
          <p:grpSpPr>
            <a:xfrm>
              <a:off x="8768067" y="2710500"/>
              <a:ext cx="1486525" cy="701308"/>
              <a:chOff x="9084039" y="4864353"/>
              <a:chExt cx="1486525" cy="636686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FCD3A94-CF8B-184C-9807-B90DAB9DDC9E}"/>
                  </a:ext>
                </a:extLst>
              </p:cNvPr>
              <p:cNvSpPr/>
              <p:nvPr/>
            </p:nvSpPr>
            <p:spPr>
              <a:xfrm>
                <a:off x="9084039" y="4864353"/>
                <a:ext cx="584617" cy="554636"/>
              </a:xfrm>
              <a:prstGeom prst="ellipse">
                <a:avLst/>
              </a:prstGeom>
              <a:solidFill>
                <a:schemeClr val="tx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4B3CFF3-4E4B-164E-828E-CDA20BE7E4DF}"/>
                  </a:ext>
                </a:extLst>
              </p:cNvPr>
              <p:cNvSpPr/>
              <p:nvPr/>
            </p:nvSpPr>
            <p:spPr>
              <a:xfrm>
                <a:off x="9985947" y="4946403"/>
                <a:ext cx="584617" cy="554636"/>
              </a:xfrm>
              <a:prstGeom prst="ellipse">
                <a:avLst/>
              </a:prstGeom>
              <a:solidFill>
                <a:schemeClr val="accent1">
                  <a:alpha val="5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F060469-1E4D-D74F-B1ED-0570B6FEB12B}"/>
                </a:ext>
              </a:extLst>
            </p:cNvPr>
            <p:cNvCxnSpPr>
              <a:cxnSpLocks/>
            </p:cNvCxnSpPr>
            <p:nvPr/>
          </p:nvCxnSpPr>
          <p:spPr>
            <a:xfrm>
              <a:off x="9374155" y="3043876"/>
              <a:ext cx="274349" cy="37008"/>
            </a:xfrm>
            <a:prstGeom prst="line">
              <a:avLst/>
            </a:prstGeom>
            <a:ln w="127000">
              <a:solidFill>
                <a:srgbClr val="7030A0">
                  <a:alpha val="5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9D39465-8E73-5C48-B792-4A2361F16E52}"/>
                </a:ext>
              </a:extLst>
            </p:cNvPr>
            <p:cNvSpPr txBox="1"/>
            <p:nvPr/>
          </p:nvSpPr>
          <p:spPr>
            <a:xfrm>
              <a:off x="8877016" y="2781660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FF7063-C488-2142-AD1B-2418595E2457}"/>
                </a:ext>
              </a:extLst>
            </p:cNvPr>
            <p:cNvSpPr txBox="1"/>
            <p:nvPr/>
          </p:nvSpPr>
          <p:spPr>
            <a:xfrm>
              <a:off x="9768592" y="2882370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27" name="Up Arrow 26">
              <a:extLst>
                <a:ext uri="{FF2B5EF4-FFF2-40B4-BE49-F238E27FC236}">
                  <a16:creationId xmlns:a16="http://schemas.microsoft.com/office/drawing/2014/main" id="{8F237A84-AF0F-D147-B05A-DB0CF1FF0A6C}"/>
                </a:ext>
              </a:extLst>
            </p:cNvPr>
            <p:cNvSpPr/>
            <p:nvPr/>
          </p:nvSpPr>
          <p:spPr>
            <a:xfrm rot="1151003">
              <a:off x="8611627" y="3600701"/>
              <a:ext cx="448122" cy="99862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5F25354-72CC-664C-A994-9B8CBF4EE92A}"/>
                    </a:ext>
                  </a:extLst>
                </p:cNvPr>
                <p:cNvSpPr/>
                <p:nvPr/>
              </p:nvSpPr>
              <p:spPr>
                <a:xfrm>
                  <a:off x="9211377" y="3866169"/>
                  <a:ext cx="1340253" cy="6183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𝑘𝐽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𝑚𝑜𝑙</m:t>
                            </m:r>
                          </m:den>
                        </m:f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5F25354-72CC-664C-A994-9B8CBF4EE9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1377" y="3866169"/>
                  <a:ext cx="1340253" cy="618311"/>
                </a:xfrm>
                <a:prstGeom prst="rect">
                  <a:avLst/>
                </a:prstGeom>
                <a:blipFill>
                  <a:blip r:embed="rId2"/>
                  <a:stretch>
                    <a:fillRect b="-261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2D69574-476C-744A-A126-E03742EEB0C5}"/>
                </a:ext>
              </a:extLst>
            </p:cNvPr>
            <p:cNvGrpSpPr/>
            <p:nvPr/>
          </p:nvGrpSpPr>
          <p:grpSpPr>
            <a:xfrm>
              <a:off x="7837624" y="5058471"/>
              <a:ext cx="1009137" cy="792378"/>
              <a:chOff x="7837624" y="5058471"/>
              <a:chExt cx="1009137" cy="792378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23656F3-6CCE-EA4F-A09C-BD6803C831BA}"/>
                  </a:ext>
                </a:extLst>
              </p:cNvPr>
              <p:cNvGrpSpPr/>
              <p:nvPr/>
            </p:nvGrpSpPr>
            <p:grpSpPr>
              <a:xfrm>
                <a:off x="7837624" y="5058471"/>
                <a:ext cx="945324" cy="792378"/>
                <a:chOff x="8222635" y="1112113"/>
                <a:chExt cx="945324" cy="792378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72FBD7D-EA38-A04D-B960-4DF60E1091EE}"/>
                    </a:ext>
                  </a:extLst>
                </p:cNvPr>
                <p:cNvSpPr/>
                <p:nvPr/>
              </p:nvSpPr>
              <p:spPr>
                <a:xfrm>
                  <a:off x="8222635" y="1293561"/>
                  <a:ext cx="584617" cy="610930"/>
                </a:xfrm>
                <a:prstGeom prst="ellipse">
                  <a:avLst/>
                </a:prstGeom>
                <a:solidFill>
                  <a:schemeClr val="accent1"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3933B48E-8E84-AE4A-8E53-9C964300F675}"/>
                    </a:ext>
                  </a:extLst>
                </p:cNvPr>
                <p:cNvSpPr/>
                <p:nvPr/>
              </p:nvSpPr>
              <p:spPr>
                <a:xfrm>
                  <a:off x="8583342" y="1112113"/>
                  <a:ext cx="584617" cy="610930"/>
                </a:xfrm>
                <a:prstGeom prst="ellipse">
                  <a:avLst/>
                </a:prstGeom>
                <a:solidFill>
                  <a:schemeClr val="accent1"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C192E0C-F19F-AC4D-A907-EC74BC1405A7}"/>
                  </a:ext>
                </a:extLst>
              </p:cNvPr>
              <p:cNvSpPr txBox="1"/>
              <p:nvPr/>
            </p:nvSpPr>
            <p:spPr>
              <a:xfrm>
                <a:off x="7921531" y="5317416"/>
                <a:ext cx="5384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D9D7D38-A256-6743-BC4D-3582E4F58FB9}"/>
                  </a:ext>
                </a:extLst>
              </p:cNvPr>
              <p:cNvSpPr txBox="1"/>
              <p:nvPr/>
            </p:nvSpPr>
            <p:spPr>
              <a:xfrm>
                <a:off x="8308294" y="5105394"/>
                <a:ext cx="5384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22403C8-B6DA-D042-858C-8B1A8A05009A}"/>
                    </a:ext>
                  </a:extLst>
                </p:cNvPr>
                <p:cNvSpPr/>
                <p:nvPr/>
              </p:nvSpPr>
              <p:spPr>
                <a:xfrm>
                  <a:off x="8992597" y="2023030"/>
                  <a:ext cx="1037463" cy="6183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400</m:t>
                        </m:r>
                        <m:f>
                          <m:fPr>
                            <m:ctrlPr>
                              <a:rPr lang="en-US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kJ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mol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22403C8-B6DA-D042-858C-8B1A8A0500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2597" y="2023030"/>
                  <a:ext cx="1037463" cy="618311"/>
                </a:xfrm>
                <a:prstGeom prst="rect">
                  <a:avLst/>
                </a:prstGeom>
                <a:blipFill>
                  <a:blip r:embed="rId3"/>
                  <a:stretch>
                    <a:fillRect r="-8451" b="-238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5134E2-5331-F606-CEFC-650CC3F562BE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631391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 And of the importance of the fact that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400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𝑹𝑻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𝒌𝑱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𝒎𝒐𝒍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(at room T) 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5134E2-5331-F606-CEFC-650CC3F56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31391"/>
              </a:xfrm>
              <a:prstGeom prst="rect">
                <a:avLst/>
              </a:prstGeom>
              <a:blipFill>
                <a:blip r:embed="rId4"/>
                <a:stretch>
                  <a:fillRect l="-83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67DF835-A663-A018-F857-707ED84A6F73}"/>
              </a:ext>
            </a:extLst>
          </p:cNvPr>
          <p:cNvSpPr txBox="1"/>
          <p:nvPr/>
        </p:nvSpPr>
        <p:spPr>
          <a:xfrm>
            <a:off x="1341057" y="1614808"/>
            <a:ext cx="4560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Covalent bonds after a collision …</a:t>
            </a:r>
          </a:p>
          <a:p>
            <a:endParaRPr lang="en-US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85C30A-4307-EB82-6904-C78EEB0BFE16}"/>
              </a:ext>
            </a:extLst>
          </p:cNvPr>
          <p:cNvGrpSpPr>
            <a:grpSpLocks noChangeAspect="1"/>
          </p:cNvGrpSpPr>
          <p:nvPr/>
        </p:nvGrpSpPr>
        <p:grpSpPr>
          <a:xfrm>
            <a:off x="7405912" y="2478654"/>
            <a:ext cx="2913755" cy="3361703"/>
            <a:chOff x="7837624" y="1445197"/>
            <a:chExt cx="3818598" cy="440565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6E824CE-75FC-7AD6-C8EB-30A8E7B54A93}"/>
                </a:ext>
              </a:extLst>
            </p:cNvPr>
            <p:cNvGrpSpPr/>
            <p:nvPr/>
          </p:nvGrpSpPr>
          <p:grpSpPr>
            <a:xfrm>
              <a:off x="7837624" y="4961471"/>
              <a:ext cx="903834" cy="889378"/>
              <a:chOff x="8222635" y="1015113"/>
              <a:chExt cx="903834" cy="889378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5976BA2-C9AF-0530-1D6F-45D46D7F91CC}"/>
                  </a:ext>
                </a:extLst>
              </p:cNvPr>
              <p:cNvSpPr/>
              <p:nvPr/>
            </p:nvSpPr>
            <p:spPr>
              <a:xfrm>
                <a:off x="8222635" y="1293561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CA8A588-9A55-5435-F79C-81D6E9F8498B}"/>
                  </a:ext>
                </a:extLst>
              </p:cNvPr>
              <p:cNvSpPr/>
              <p:nvPr/>
            </p:nvSpPr>
            <p:spPr>
              <a:xfrm>
                <a:off x="8541852" y="1015113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Up Arrow 7">
              <a:extLst>
                <a:ext uri="{FF2B5EF4-FFF2-40B4-BE49-F238E27FC236}">
                  <a16:creationId xmlns:a16="http://schemas.microsoft.com/office/drawing/2014/main" id="{A5330BD0-C980-F009-185F-CEB103AA4C88}"/>
                </a:ext>
              </a:extLst>
            </p:cNvPr>
            <p:cNvSpPr/>
            <p:nvPr/>
          </p:nvSpPr>
          <p:spPr>
            <a:xfrm rot="1151003">
              <a:off x="8611627" y="3600701"/>
              <a:ext cx="448122" cy="99862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4D4D7E-DDA1-BE6E-A987-DF153100B8A1}"/>
                </a:ext>
              </a:extLst>
            </p:cNvPr>
            <p:cNvSpPr txBox="1"/>
            <p:nvPr/>
          </p:nvSpPr>
          <p:spPr>
            <a:xfrm>
              <a:off x="7921531" y="5226629"/>
              <a:ext cx="5384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9928F9-1643-43FF-B4AA-2487ADD8727D}"/>
                </a:ext>
              </a:extLst>
            </p:cNvPr>
            <p:cNvSpPr txBox="1"/>
            <p:nvPr/>
          </p:nvSpPr>
          <p:spPr>
            <a:xfrm>
              <a:off x="8248640" y="4921925"/>
              <a:ext cx="5384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F69AAFA-6131-2198-9003-D8B12EF49D1A}"/>
                    </a:ext>
                  </a:extLst>
                </p:cNvPr>
                <p:cNvSpPr/>
                <p:nvPr/>
              </p:nvSpPr>
              <p:spPr>
                <a:xfrm>
                  <a:off x="10746999" y="2432103"/>
                  <a:ext cx="909223" cy="6183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f>
                          <m:fPr>
                            <m:ctrlPr>
                              <a:rPr lang="en-US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kJ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mol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F69AAFA-6131-2198-9003-D8B12EF49D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6999" y="2432103"/>
                  <a:ext cx="909223" cy="618311"/>
                </a:xfrm>
                <a:prstGeom prst="rect">
                  <a:avLst/>
                </a:prstGeom>
                <a:blipFill>
                  <a:blip r:embed="rId5"/>
                  <a:stretch>
                    <a:fillRect r="-21429" b="-36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" name="Picture 2" descr="DNA Structure (Interactive Tutorial) - sciencemusicvideos">
              <a:extLst>
                <a:ext uri="{FF2B5EF4-FFF2-40B4-BE49-F238E27FC236}">
                  <a16:creationId xmlns:a16="http://schemas.microsoft.com/office/drawing/2014/main" id="{EA080C35-5D5E-0B9D-461F-E751F1429D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0369" y="1445197"/>
              <a:ext cx="2440070" cy="1798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AEBFDF7-D083-ED72-FCA3-3586E104C2D8}"/>
                    </a:ext>
                  </a:extLst>
                </p:cNvPr>
                <p:cNvSpPr/>
                <p:nvPr/>
              </p:nvSpPr>
              <p:spPr>
                <a:xfrm>
                  <a:off x="8971455" y="3866169"/>
                  <a:ext cx="1580176" cy="6183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𝑅𝑇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≈4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𝑘𝐽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𝑚𝑜𝑙</m:t>
                            </m:r>
                          </m:den>
                        </m:f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AEBFDF7-D083-ED72-FCA3-3586E104C2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1455" y="3866169"/>
                  <a:ext cx="1580176" cy="618311"/>
                </a:xfrm>
                <a:prstGeom prst="rect">
                  <a:avLst/>
                </a:prstGeom>
                <a:blipFill>
                  <a:blip r:embed="rId7"/>
                  <a:stretch>
                    <a:fillRect r="-21875" b="-394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8C13B40-EC69-4DCF-1444-24D254FD7E56}"/>
              </a:ext>
            </a:extLst>
          </p:cNvPr>
          <p:cNvSpPr txBox="1"/>
          <p:nvPr/>
        </p:nvSpPr>
        <p:spPr>
          <a:xfrm>
            <a:off x="6938293" y="1597074"/>
            <a:ext cx="4560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vdw bonds after a collision …</a:t>
            </a:r>
          </a:p>
        </p:txBody>
      </p:sp>
    </p:spTree>
    <p:extLst>
      <p:ext uri="{BB962C8B-B14F-4D97-AF65-F5344CB8AC3E}">
        <p14:creationId xmlns:p14="http://schemas.microsoft.com/office/powerpoint/2010/main" val="4283215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6922A69-B7C6-E4C3-1B4F-8FF457F6285A}"/>
              </a:ext>
            </a:extLst>
          </p:cNvPr>
          <p:cNvGrpSpPr>
            <a:grpSpLocks noChangeAspect="1"/>
          </p:cNvGrpSpPr>
          <p:nvPr/>
        </p:nvGrpSpPr>
        <p:grpSpPr>
          <a:xfrm>
            <a:off x="1565564" y="2329051"/>
            <a:ext cx="2308173" cy="3255434"/>
            <a:chOff x="7837624" y="2023030"/>
            <a:chExt cx="2714006" cy="382781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2886288-84BE-A946-ACE6-F293DCE511BE}"/>
                </a:ext>
              </a:extLst>
            </p:cNvPr>
            <p:cNvGrpSpPr/>
            <p:nvPr/>
          </p:nvGrpSpPr>
          <p:grpSpPr>
            <a:xfrm>
              <a:off x="8768067" y="2710500"/>
              <a:ext cx="1486525" cy="701308"/>
              <a:chOff x="9084039" y="4864353"/>
              <a:chExt cx="1486525" cy="636686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FCD3A94-CF8B-184C-9807-B90DAB9DDC9E}"/>
                  </a:ext>
                </a:extLst>
              </p:cNvPr>
              <p:cNvSpPr/>
              <p:nvPr/>
            </p:nvSpPr>
            <p:spPr>
              <a:xfrm>
                <a:off x="9084039" y="4864353"/>
                <a:ext cx="584617" cy="554636"/>
              </a:xfrm>
              <a:prstGeom prst="ellipse">
                <a:avLst/>
              </a:prstGeom>
              <a:solidFill>
                <a:schemeClr val="tx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4B3CFF3-4E4B-164E-828E-CDA20BE7E4DF}"/>
                  </a:ext>
                </a:extLst>
              </p:cNvPr>
              <p:cNvSpPr/>
              <p:nvPr/>
            </p:nvSpPr>
            <p:spPr>
              <a:xfrm>
                <a:off x="9985947" y="4946403"/>
                <a:ext cx="584617" cy="554636"/>
              </a:xfrm>
              <a:prstGeom prst="ellipse">
                <a:avLst/>
              </a:prstGeom>
              <a:solidFill>
                <a:schemeClr val="accent1">
                  <a:alpha val="5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F060469-1E4D-D74F-B1ED-0570B6FEB12B}"/>
                </a:ext>
              </a:extLst>
            </p:cNvPr>
            <p:cNvCxnSpPr>
              <a:cxnSpLocks/>
            </p:cNvCxnSpPr>
            <p:nvPr/>
          </p:nvCxnSpPr>
          <p:spPr>
            <a:xfrm>
              <a:off x="9374155" y="3043876"/>
              <a:ext cx="274349" cy="37008"/>
            </a:xfrm>
            <a:prstGeom prst="line">
              <a:avLst/>
            </a:prstGeom>
            <a:ln w="127000">
              <a:solidFill>
                <a:srgbClr val="7030A0">
                  <a:alpha val="5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9D39465-8E73-5C48-B792-4A2361F16E52}"/>
                </a:ext>
              </a:extLst>
            </p:cNvPr>
            <p:cNvSpPr txBox="1"/>
            <p:nvPr/>
          </p:nvSpPr>
          <p:spPr>
            <a:xfrm>
              <a:off x="8877016" y="2781660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FF7063-C488-2142-AD1B-2418595E2457}"/>
                </a:ext>
              </a:extLst>
            </p:cNvPr>
            <p:cNvSpPr txBox="1"/>
            <p:nvPr/>
          </p:nvSpPr>
          <p:spPr>
            <a:xfrm>
              <a:off x="9768592" y="2882370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27" name="Up Arrow 26">
              <a:extLst>
                <a:ext uri="{FF2B5EF4-FFF2-40B4-BE49-F238E27FC236}">
                  <a16:creationId xmlns:a16="http://schemas.microsoft.com/office/drawing/2014/main" id="{8F237A84-AF0F-D147-B05A-DB0CF1FF0A6C}"/>
                </a:ext>
              </a:extLst>
            </p:cNvPr>
            <p:cNvSpPr/>
            <p:nvPr/>
          </p:nvSpPr>
          <p:spPr>
            <a:xfrm rot="1151003">
              <a:off x="8611627" y="3600701"/>
              <a:ext cx="448122" cy="99862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5F25354-72CC-664C-A994-9B8CBF4EE92A}"/>
                    </a:ext>
                  </a:extLst>
                </p:cNvPr>
                <p:cNvSpPr/>
                <p:nvPr/>
              </p:nvSpPr>
              <p:spPr>
                <a:xfrm>
                  <a:off x="9211377" y="3866169"/>
                  <a:ext cx="1340253" cy="6183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𝑘𝐽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𝑚𝑜𝑙</m:t>
                            </m:r>
                          </m:den>
                        </m:f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5F25354-72CC-664C-A994-9B8CBF4EE9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1377" y="3866169"/>
                  <a:ext cx="1340253" cy="618311"/>
                </a:xfrm>
                <a:prstGeom prst="rect">
                  <a:avLst/>
                </a:prstGeom>
                <a:blipFill>
                  <a:blip r:embed="rId2"/>
                  <a:stretch>
                    <a:fillRect b="-261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2D69574-476C-744A-A126-E03742EEB0C5}"/>
                </a:ext>
              </a:extLst>
            </p:cNvPr>
            <p:cNvGrpSpPr/>
            <p:nvPr/>
          </p:nvGrpSpPr>
          <p:grpSpPr>
            <a:xfrm>
              <a:off x="7837624" y="5058471"/>
              <a:ext cx="1009137" cy="792378"/>
              <a:chOff x="7837624" y="5058471"/>
              <a:chExt cx="1009137" cy="792378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23656F3-6CCE-EA4F-A09C-BD6803C831BA}"/>
                  </a:ext>
                </a:extLst>
              </p:cNvPr>
              <p:cNvGrpSpPr/>
              <p:nvPr/>
            </p:nvGrpSpPr>
            <p:grpSpPr>
              <a:xfrm>
                <a:off x="7837624" y="5058471"/>
                <a:ext cx="945324" cy="792378"/>
                <a:chOff x="8222635" y="1112113"/>
                <a:chExt cx="945324" cy="792378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72FBD7D-EA38-A04D-B960-4DF60E1091EE}"/>
                    </a:ext>
                  </a:extLst>
                </p:cNvPr>
                <p:cNvSpPr/>
                <p:nvPr/>
              </p:nvSpPr>
              <p:spPr>
                <a:xfrm>
                  <a:off x="8222635" y="1293561"/>
                  <a:ext cx="584617" cy="610930"/>
                </a:xfrm>
                <a:prstGeom prst="ellipse">
                  <a:avLst/>
                </a:prstGeom>
                <a:solidFill>
                  <a:schemeClr val="accent1"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3933B48E-8E84-AE4A-8E53-9C964300F675}"/>
                    </a:ext>
                  </a:extLst>
                </p:cNvPr>
                <p:cNvSpPr/>
                <p:nvPr/>
              </p:nvSpPr>
              <p:spPr>
                <a:xfrm>
                  <a:off x="8583342" y="1112113"/>
                  <a:ext cx="584617" cy="610930"/>
                </a:xfrm>
                <a:prstGeom prst="ellipse">
                  <a:avLst/>
                </a:prstGeom>
                <a:solidFill>
                  <a:schemeClr val="accent1"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C192E0C-F19F-AC4D-A907-EC74BC1405A7}"/>
                  </a:ext>
                </a:extLst>
              </p:cNvPr>
              <p:cNvSpPr txBox="1"/>
              <p:nvPr/>
            </p:nvSpPr>
            <p:spPr>
              <a:xfrm>
                <a:off x="7921531" y="5317416"/>
                <a:ext cx="5384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D9D7D38-A256-6743-BC4D-3582E4F58FB9}"/>
                  </a:ext>
                </a:extLst>
              </p:cNvPr>
              <p:cNvSpPr txBox="1"/>
              <p:nvPr/>
            </p:nvSpPr>
            <p:spPr>
              <a:xfrm>
                <a:off x="8308294" y="5105394"/>
                <a:ext cx="5384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22403C8-B6DA-D042-858C-8B1A8A05009A}"/>
                    </a:ext>
                  </a:extLst>
                </p:cNvPr>
                <p:cNvSpPr/>
                <p:nvPr/>
              </p:nvSpPr>
              <p:spPr>
                <a:xfrm>
                  <a:off x="8992597" y="2023030"/>
                  <a:ext cx="1037463" cy="6183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400</m:t>
                        </m:r>
                        <m:f>
                          <m:fPr>
                            <m:ctrlPr>
                              <a:rPr lang="en-US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kJ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mol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22403C8-B6DA-D042-858C-8B1A8A0500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2597" y="2023030"/>
                  <a:ext cx="1037463" cy="618311"/>
                </a:xfrm>
                <a:prstGeom prst="rect">
                  <a:avLst/>
                </a:prstGeom>
                <a:blipFill>
                  <a:blip r:embed="rId3"/>
                  <a:stretch>
                    <a:fillRect r="-8451" b="-238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67DF835-A663-A018-F857-707ED84A6F73}"/>
              </a:ext>
            </a:extLst>
          </p:cNvPr>
          <p:cNvSpPr txBox="1"/>
          <p:nvPr/>
        </p:nvSpPr>
        <p:spPr>
          <a:xfrm>
            <a:off x="1341057" y="1614808"/>
            <a:ext cx="4560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Covalent bonds after a collision …</a:t>
            </a:r>
          </a:p>
          <a:p>
            <a:r>
              <a:rPr lang="en-US" sz="2400" dirty="0"/>
              <a:t>… are still intact!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85C30A-4307-EB82-6904-C78EEB0BFE16}"/>
              </a:ext>
            </a:extLst>
          </p:cNvPr>
          <p:cNvGrpSpPr>
            <a:grpSpLocks noChangeAspect="1"/>
          </p:cNvGrpSpPr>
          <p:nvPr/>
        </p:nvGrpSpPr>
        <p:grpSpPr>
          <a:xfrm>
            <a:off x="7405912" y="2478654"/>
            <a:ext cx="2913755" cy="3361703"/>
            <a:chOff x="7837624" y="1445197"/>
            <a:chExt cx="3818598" cy="440565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6E824CE-75FC-7AD6-C8EB-30A8E7B54A93}"/>
                </a:ext>
              </a:extLst>
            </p:cNvPr>
            <p:cNvGrpSpPr/>
            <p:nvPr/>
          </p:nvGrpSpPr>
          <p:grpSpPr>
            <a:xfrm>
              <a:off x="7837624" y="4961471"/>
              <a:ext cx="903834" cy="889378"/>
              <a:chOff x="8222635" y="1015113"/>
              <a:chExt cx="903834" cy="889378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5976BA2-C9AF-0530-1D6F-45D46D7F91CC}"/>
                  </a:ext>
                </a:extLst>
              </p:cNvPr>
              <p:cNvSpPr/>
              <p:nvPr/>
            </p:nvSpPr>
            <p:spPr>
              <a:xfrm>
                <a:off x="8222635" y="1293561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CA8A588-9A55-5435-F79C-81D6E9F8498B}"/>
                  </a:ext>
                </a:extLst>
              </p:cNvPr>
              <p:cNvSpPr/>
              <p:nvPr/>
            </p:nvSpPr>
            <p:spPr>
              <a:xfrm>
                <a:off x="8541852" y="1015113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Up Arrow 7">
              <a:extLst>
                <a:ext uri="{FF2B5EF4-FFF2-40B4-BE49-F238E27FC236}">
                  <a16:creationId xmlns:a16="http://schemas.microsoft.com/office/drawing/2014/main" id="{A5330BD0-C980-F009-185F-CEB103AA4C88}"/>
                </a:ext>
              </a:extLst>
            </p:cNvPr>
            <p:cNvSpPr/>
            <p:nvPr/>
          </p:nvSpPr>
          <p:spPr>
            <a:xfrm rot="1151003">
              <a:off x="8611627" y="3600701"/>
              <a:ext cx="448122" cy="99862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4D4D7E-DDA1-BE6E-A987-DF153100B8A1}"/>
                </a:ext>
              </a:extLst>
            </p:cNvPr>
            <p:cNvSpPr txBox="1"/>
            <p:nvPr/>
          </p:nvSpPr>
          <p:spPr>
            <a:xfrm>
              <a:off x="7921531" y="5226629"/>
              <a:ext cx="5384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9928F9-1643-43FF-B4AA-2487ADD8727D}"/>
                </a:ext>
              </a:extLst>
            </p:cNvPr>
            <p:cNvSpPr txBox="1"/>
            <p:nvPr/>
          </p:nvSpPr>
          <p:spPr>
            <a:xfrm>
              <a:off x="8248640" y="4921925"/>
              <a:ext cx="5384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F69AAFA-6131-2198-9003-D8B12EF49D1A}"/>
                    </a:ext>
                  </a:extLst>
                </p:cNvPr>
                <p:cNvSpPr/>
                <p:nvPr/>
              </p:nvSpPr>
              <p:spPr>
                <a:xfrm>
                  <a:off x="10746999" y="2432103"/>
                  <a:ext cx="909223" cy="6183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f>
                          <m:fPr>
                            <m:ctrlPr>
                              <a:rPr lang="en-US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kJ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mol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F69AAFA-6131-2198-9003-D8B12EF49D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6999" y="2432103"/>
                  <a:ext cx="909223" cy="618311"/>
                </a:xfrm>
                <a:prstGeom prst="rect">
                  <a:avLst/>
                </a:prstGeom>
                <a:blipFill>
                  <a:blip r:embed="rId5"/>
                  <a:stretch>
                    <a:fillRect r="-21429" b="-36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" name="Picture 2" descr="DNA Structure (Interactive Tutorial) - sciencemusicvideos">
              <a:extLst>
                <a:ext uri="{FF2B5EF4-FFF2-40B4-BE49-F238E27FC236}">
                  <a16:creationId xmlns:a16="http://schemas.microsoft.com/office/drawing/2014/main" id="{EA080C35-5D5E-0B9D-461F-E751F1429D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0369" y="1445197"/>
              <a:ext cx="2440070" cy="1798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AEBFDF7-D083-ED72-FCA3-3586E104C2D8}"/>
                    </a:ext>
                  </a:extLst>
                </p:cNvPr>
                <p:cNvSpPr/>
                <p:nvPr/>
              </p:nvSpPr>
              <p:spPr>
                <a:xfrm>
                  <a:off x="8971455" y="3866169"/>
                  <a:ext cx="1580176" cy="6183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𝑅𝑇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≈4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𝑘𝐽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𝑚𝑜𝑙</m:t>
                            </m:r>
                          </m:den>
                        </m:f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AEBFDF7-D083-ED72-FCA3-3586E104C2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1455" y="3866169"/>
                  <a:ext cx="1580176" cy="618311"/>
                </a:xfrm>
                <a:prstGeom prst="rect">
                  <a:avLst/>
                </a:prstGeom>
                <a:blipFill>
                  <a:blip r:embed="rId7"/>
                  <a:stretch>
                    <a:fillRect r="-21875" b="-394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8C13B40-EC69-4DCF-1444-24D254FD7E56}"/>
              </a:ext>
            </a:extLst>
          </p:cNvPr>
          <p:cNvSpPr txBox="1"/>
          <p:nvPr/>
        </p:nvSpPr>
        <p:spPr>
          <a:xfrm>
            <a:off x="6938293" y="1597074"/>
            <a:ext cx="4560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vdw bonds after a collision …</a:t>
            </a:r>
          </a:p>
          <a:p>
            <a:r>
              <a:rPr lang="en-US" sz="2400" dirty="0"/>
              <a:t>… are likely to be torn asunder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FFC1B2-A748-6D67-270D-4BFEA50C02BA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631391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 And of the importance of the fact that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400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𝑹𝑻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𝒌𝑱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𝒎𝒐𝒍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(at room T) 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FFC1B2-A748-6D67-270D-4BFEA50C0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31391"/>
              </a:xfrm>
              <a:prstGeom prst="rect">
                <a:avLst/>
              </a:prstGeom>
              <a:blipFill>
                <a:blip r:embed="rId8"/>
                <a:stretch>
                  <a:fillRect l="-83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190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5982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U as a thermodynamic surface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9FB773-8F1B-114D-9D1B-CBA452F21F8B}"/>
              </a:ext>
            </a:extLst>
          </p:cNvPr>
          <p:cNvGrpSpPr/>
          <p:nvPr/>
        </p:nvGrpSpPr>
        <p:grpSpPr>
          <a:xfrm>
            <a:off x="-3618566" y="-231786"/>
            <a:ext cx="13053795" cy="4650698"/>
            <a:chOff x="-4283584" y="384440"/>
            <a:chExt cx="15973245" cy="560520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0C7EF17-4EDF-9F41-8A74-D64A809AEB55}"/>
                </a:ext>
              </a:extLst>
            </p:cNvPr>
            <p:cNvGrpSpPr/>
            <p:nvPr/>
          </p:nvGrpSpPr>
          <p:grpSpPr>
            <a:xfrm>
              <a:off x="-4283584" y="384440"/>
              <a:ext cx="10744199" cy="5605205"/>
              <a:chOff x="-3893692" y="-104932"/>
              <a:chExt cx="10744199" cy="560520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ADEAE21-C6F2-D946-9C1B-505F59E56C7A}"/>
                  </a:ext>
                </a:extLst>
              </p:cNvPr>
              <p:cNvGrpSpPr/>
              <p:nvPr/>
            </p:nvGrpSpPr>
            <p:grpSpPr>
              <a:xfrm>
                <a:off x="-3893692" y="-104932"/>
                <a:ext cx="10744199" cy="5605205"/>
                <a:chOff x="-3488960" y="719528"/>
                <a:chExt cx="10744199" cy="5605205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01187D84-63A5-4749-BC7D-B6FE8930D6B8}"/>
                    </a:ext>
                  </a:extLst>
                </p:cNvPr>
                <p:cNvGrpSpPr/>
                <p:nvPr/>
              </p:nvGrpSpPr>
              <p:grpSpPr>
                <a:xfrm>
                  <a:off x="-3488960" y="719528"/>
                  <a:ext cx="10744199" cy="4172820"/>
                  <a:chOff x="-3488960" y="719528"/>
                  <a:chExt cx="10744199" cy="4172820"/>
                </a:xfrm>
              </p:grpSpPr>
              <p:sp>
                <p:nvSpPr>
                  <p:cNvPr id="28" name="Arc 27">
                    <a:extLst>
                      <a:ext uri="{FF2B5EF4-FFF2-40B4-BE49-F238E27FC236}">
                        <a16:creationId xmlns:a16="http://schemas.microsoft.com/office/drawing/2014/main" id="{4445925F-E9CA-124D-9AAC-D48D32817B30}"/>
                      </a:ext>
                    </a:extLst>
                  </p:cNvPr>
                  <p:cNvSpPr/>
                  <p:nvPr/>
                </p:nvSpPr>
                <p:spPr>
                  <a:xfrm>
                    <a:off x="-2874363" y="719528"/>
                    <a:ext cx="10129602" cy="3578915"/>
                  </a:xfrm>
                  <a:prstGeom prst="arc">
                    <a:avLst>
                      <a:gd name="adj1" fmla="val 177064"/>
                      <a:gd name="adj2" fmla="val 4173620"/>
                    </a:avLst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Arc 28">
                    <a:extLst>
                      <a:ext uri="{FF2B5EF4-FFF2-40B4-BE49-F238E27FC236}">
                        <a16:creationId xmlns:a16="http://schemas.microsoft.com/office/drawing/2014/main" id="{76AAC852-5E68-A844-AAFE-E0811535CBFF}"/>
                      </a:ext>
                    </a:extLst>
                  </p:cNvPr>
                  <p:cNvSpPr/>
                  <p:nvPr/>
                </p:nvSpPr>
                <p:spPr>
                  <a:xfrm>
                    <a:off x="-3488960" y="1534259"/>
                    <a:ext cx="10129602" cy="3358089"/>
                  </a:xfrm>
                  <a:prstGeom prst="arc">
                    <a:avLst>
                      <a:gd name="adj1" fmla="val 177064"/>
                      <a:gd name="adj2" fmla="val 4173620"/>
                    </a:avLst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ED318A1A-F028-6548-9F71-3013EDF61ED4}"/>
                    </a:ext>
                  </a:extLst>
                </p:cNvPr>
                <p:cNvGrpSpPr/>
                <p:nvPr/>
              </p:nvGrpSpPr>
              <p:grpSpPr>
                <a:xfrm>
                  <a:off x="1106774" y="869430"/>
                  <a:ext cx="6148465" cy="5455303"/>
                  <a:chOff x="1154243" y="854440"/>
                  <a:chExt cx="6148465" cy="5455303"/>
                </a:xfrm>
              </p:grpSpPr>
              <p:sp>
                <p:nvSpPr>
                  <p:cNvPr id="15" name="Frame 14">
                    <a:extLst>
                      <a:ext uri="{FF2B5EF4-FFF2-40B4-BE49-F238E27FC236}">
                        <a16:creationId xmlns:a16="http://schemas.microsoft.com/office/drawing/2014/main" id="{F416F100-8184-174C-A216-6A57C440F5B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Frame 15">
                    <a:extLst>
                      <a:ext uri="{FF2B5EF4-FFF2-40B4-BE49-F238E27FC236}">
                        <a16:creationId xmlns:a16="http://schemas.microsoft.com/office/drawing/2014/main" id="{982E6E5C-DD82-C94C-8B81-4A20B5CE36D9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9610D4E5-1E68-2A4B-9572-C1A0B07DC38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50C711C7-C66B-EC49-996D-2AB58647E46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4193F12C-9759-1F4F-806D-DD87885AF5E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5334001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84EB1779-7B04-E344-8468-F61A6F440DB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Arc 20">
                    <a:extLst>
                      <a:ext uri="{FF2B5EF4-FFF2-40B4-BE49-F238E27FC236}">
                        <a16:creationId xmlns:a16="http://schemas.microsoft.com/office/drawing/2014/main" id="{CCBC5991-7AD3-954C-94BC-E1F1E633874B}"/>
                      </a:ext>
                    </a:extLst>
                  </p:cNvPr>
                  <p:cNvSpPr/>
                  <p:nvPr/>
                </p:nvSpPr>
                <p:spPr>
                  <a:xfrm>
                    <a:off x="1154243" y="3606251"/>
                    <a:ext cx="1742607" cy="1286097"/>
                  </a:xfrm>
                  <a:prstGeom prst="arc">
                    <a:avLst>
                      <a:gd name="adj1" fmla="val 286563"/>
                      <a:gd name="adj2" fmla="val 4173620"/>
                    </a:avLst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Arc 21">
                    <a:extLst>
                      <a:ext uri="{FF2B5EF4-FFF2-40B4-BE49-F238E27FC236}">
                        <a16:creationId xmlns:a16="http://schemas.microsoft.com/office/drawing/2014/main" id="{420D9DFD-0942-8145-BEF5-BFC98A335A9D}"/>
                      </a:ext>
                    </a:extLst>
                  </p:cNvPr>
                  <p:cNvSpPr/>
                  <p:nvPr/>
                </p:nvSpPr>
                <p:spPr>
                  <a:xfrm>
                    <a:off x="5024204" y="854440"/>
                    <a:ext cx="2278504" cy="2751812"/>
                  </a:xfrm>
                  <a:prstGeom prst="arc">
                    <a:avLst>
                      <a:gd name="adj1" fmla="val 1566044"/>
                      <a:gd name="adj2" fmla="val 4173620"/>
                    </a:avLst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324974F-019C-694F-A38B-5BB107AA95F7}"/>
                      </a:ext>
                    </a:extLst>
                  </p:cNvPr>
                  <p:cNvSpPr/>
                  <p:nvPr/>
                </p:nvSpPr>
                <p:spPr>
                  <a:xfrm>
                    <a:off x="1159888" y="2776662"/>
                    <a:ext cx="91768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U(T,V)</a:t>
                    </a: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C287793E-512D-8F45-9C2D-B83A7A230F21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0EEB4870-398D-7D40-B4FB-62E9CF56A5C1}"/>
                      </a:ext>
                    </a:extLst>
                  </p:cNvPr>
                  <p:cNvSpPr/>
                  <p:nvPr/>
                </p:nvSpPr>
                <p:spPr>
                  <a:xfrm>
                    <a:off x="2356977" y="5154916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110D46C8-43DD-034E-AE06-ECBDD85B2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795613"/>
                    <a:ext cx="4314667" cy="0"/>
                  </a:xfrm>
                  <a:prstGeom prst="line">
                    <a:avLst/>
                  </a:prstGeom>
                  <a:ln w="635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23CC35-8512-2F4F-AE21-D965500DB4C5}"/>
                  </a:ext>
                </a:extLst>
              </p:cNvPr>
              <p:cNvSpPr txBox="1"/>
              <p:nvPr/>
            </p:nvSpPr>
            <p:spPr>
              <a:xfrm>
                <a:off x="3102964" y="4543135"/>
                <a:ext cx="28881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“State Space”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83FC17E-840D-E641-BEA0-EF93D8218FAC}"/>
                </a:ext>
              </a:extLst>
            </p:cNvPr>
            <p:cNvGrpSpPr/>
            <p:nvPr/>
          </p:nvGrpSpPr>
          <p:grpSpPr>
            <a:xfrm>
              <a:off x="4732591" y="2091934"/>
              <a:ext cx="6957070" cy="1847182"/>
              <a:chOff x="4732591" y="2091934"/>
              <a:chExt cx="6957070" cy="18471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037509B6-4827-1844-BA58-CB6252712235}"/>
                      </a:ext>
                    </a:extLst>
                  </p:cNvPr>
                  <p:cNvSpPr/>
                  <p:nvPr/>
                </p:nvSpPr>
                <p:spPr>
                  <a:xfrm>
                    <a:off x="9432903" y="2091934"/>
                    <a:ext cx="2256758" cy="10276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037509B6-4827-1844-BA58-CB62527122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2903" y="2091934"/>
                    <a:ext cx="2256758" cy="102767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4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FF929EF1-C156-4E40-985E-523AA125C0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2591" y="2650865"/>
                <a:ext cx="4379855" cy="1288251"/>
              </a:xfrm>
              <a:prstGeom prst="straightConnector1">
                <a:avLst/>
              </a:prstGeom>
              <a:ln w="635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7866CD7-D962-CE46-804F-272A5919E51A}"/>
              </a:ext>
            </a:extLst>
          </p:cNvPr>
          <p:cNvSpPr/>
          <p:nvPr/>
        </p:nvSpPr>
        <p:spPr>
          <a:xfrm>
            <a:off x="1930746" y="489845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i="1" dirty="0"/>
              <a:t>Isochoric heating</a:t>
            </a:r>
            <a:endParaRPr lang="en-US" sz="2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1EFF8A5-BAC9-8041-BB2D-226F16767CE8}"/>
              </a:ext>
            </a:extLst>
          </p:cNvPr>
          <p:cNvCxnSpPr>
            <a:cxnSpLocks/>
          </p:cNvCxnSpPr>
          <p:nvPr/>
        </p:nvCxnSpPr>
        <p:spPr>
          <a:xfrm>
            <a:off x="967826" y="5139609"/>
            <a:ext cx="841699" cy="0"/>
          </a:xfrm>
          <a:prstGeom prst="line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AF7AA4-AB67-714F-94D6-BCCB64E57D17}"/>
                  </a:ext>
                </a:extLst>
              </p:cNvPr>
              <p:cNvSpPr txBox="1"/>
              <p:nvPr/>
            </p:nvSpPr>
            <p:spPr>
              <a:xfrm>
                <a:off x="5881521" y="2669140"/>
                <a:ext cx="5645663" cy="3691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the only way molecules could store energy was translational, U and C</a:t>
                </a:r>
                <a:r>
                  <a:rPr lang="en-US" sz="2400" baseline="-25000" dirty="0"/>
                  <a:t>V</a:t>
                </a:r>
                <a:r>
                  <a:rPr lang="en-US" sz="2400" dirty="0"/>
                  <a:t> would be really easy: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𝑛𝑅𝑇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𝑛𝑅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AF7AA4-AB67-714F-94D6-BCCB64E57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521" y="2669140"/>
                <a:ext cx="5645663" cy="3691267"/>
              </a:xfrm>
              <a:prstGeom prst="rect">
                <a:avLst/>
              </a:prstGeom>
              <a:blipFill>
                <a:blip r:embed="rId3"/>
                <a:stretch>
                  <a:fillRect l="-1798" t="-1375" r="-2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462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122990" y="416326"/>
                <a:ext cx="7697329" cy="3199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Diatomic &amp; linear molecules </a:t>
                </a:r>
                <a:r>
                  <a:rPr lang="en-US" sz="2400" dirty="0"/>
                  <a:t>(N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H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F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CO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etc.) have </a:t>
                </a:r>
                <a:r>
                  <a:rPr lang="en-US" sz="2400" b="1" dirty="0"/>
                  <a:t>two</a:t>
                </a:r>
                <a:r>
                  <a:rPr lang="en-US" sz="2400" dirty="0"/>
                  <a:t> ways to rotate. </a:t>
                </a:r>
                <a:r>
                  <a:rPr lang="en-US" sz="2400" b="1" dirty="0"/>
                  <a:t>Nonlinear molecules</a:t>
                </a:r>
                <a:r>
                  <a:rPr lang="en-US" sz="2400" dirty="0"/>
                  <a:t> (H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O, CH</a:t>
                </a:r>
                <a:r>
                  <a:rPr lang="en-US" sz="2400" baseline="-25000" dirty="0"/>
                  <a:t>4</a:t>
                </a:r>
                <a:r>
                  <a:rPr lang="en-US" sz="2400" dirty="0"/>
                  <a:t>, etc.) have </a:t>
                </a:r>
                <a:r>
                  <a:rPr lang="en-US" sz="2400" b="1" dirty="0"/>
                  <a:t>three</a:t>
                </a:r>
                <a:r>
                  <a:rPr lang="en-US" sz="2400" dirty="0"/>
                  <a:t> ways to rotate.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So Equipartition for rotational energy </a:t>
                </a:r>
                <a:r>
                  <a:rPr lang="en-US" sz="2400" dirty="0"/>
                  <a:t>says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Diatomic/Linear: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90" y="416326"/>
                <a:ext cx="7697329" cy="3199979"/>
              </a:xfrm>
              <a:prstGeom prst="rect">
                <a:avLst/>
              </a:prstGeom>
              <a:blipFill>
                <a:blip r:embed="rId2"/>
                <a:stretch>
                  <a:fillRect l="-1318" t="-1581" b="-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03B976F5-B0CF-3C47-8BA9-D3833E6A7EAC}"/>
              </a:ext>
            </a:extLst>
          </p:cNvPr>
          <p:cNvGrpSpPr/>
          <p:nvPr/>
        </p:nvGrpSpPr>
        <p:grpSpPr>
          <a:xfrm>
            <a:off x="8634465" y="835311"/>
            <a:ext cx="3169561" cy="1200329"/>
            <a:chOff x="7000078" y="4012196"/>
            <a:chExt cx="3169561" cy="1089726"/>
          </a:xfrm>
        </p:grpSpPr>
        <p:sp>
          <p:nvSpPr>
            <p:cNvPr id="17" name="Curved Left Arrow 16">
              <a:extLst>
                <a:ext uri="{FF2B5EF4-FFF2-40B4-BE49-F238E27FC236}">
                  <a16:creationId xmlns:a16="http://schemas.microsoft.com/office/drawing/2014/main" id="{27070A57-3381-5D49-8D72-7F550D67CA37}"/>
                </a:ext>
              </a:extLst>
            </p:cNvPr>
            <p:cNvSpPr/>
            <p:nvPr/>
          </p:nvSpPr>
          <p:spPr>
            <a:xfrm rot="3051927">
              <a:off x="7235692" y="4495325"/>
              <a:ext cx="359293" cy="830522"/>
            </a:xfrm>
            <a:prstGeom prst="curvedLeftArrow">
              <a:avLst>
                <a:gd name="adj1" fmla="val 26035"/>
                <a:gd name="adj2" fmla="val 83125"/>
                <a:gd name="adj3" fmla="val 25000"/>
              </a:avLst>
            </a:prstGeom>
            <a:ln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E477FB-F0BC-6B44-92BF-A012311F21E0}"/>
                </a:ext>
              </a:extLst>
            </p:cNvPr>
            <p:cNvSpPr txBox="1"/>
            <p:nvPr/>
          </p:nvSpPr>
          <p:spPr>
            <a:xfrm>
              <a:off x="8199541" y="4012196"/>
              <a:ext cx="1970098" cy="108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Rotating in-plane and out-of-plane</a:t>
              </a:r>
            </a:p>
          </p:txBody>
        </p:sp>
      </p:grpSp>
      <p:pic>
        <p:nvPicPr>
          <p:cNvPr id="2050" name="Picture 2" descr="260h [licensed for non-commercial use only] / Vibrational and Rotational Spectroscopy">
            <a:extLst>
              <a:ext uri="{FF2B5EF4-FFF2-40B4-BE49-F238E27FC236}">
                <a16:creationId xmlns:a16="http://schemas.microsoft.com/office/drawing/2014/main" id="{F1191DAB-165D-8B40-8779-0838ED668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442" y="3045344"/>
            <a:ext cx="2395296" cy="200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FDD714F-4D10-6848-B7CC-24414EC0A972}"/>
              </a:ext>
            </a:extLst>
          </p:cNvPr>
          <p:cNvGrpSpPr/>
          <p:nvPr/>
        </p:nvGrpSpPr>
        <p:grpSpPr>
          <a:xfrm>
            <a:off x="8157526" y="870886"/>
            <a:ext cx="1133831" cy="930925"/>
            <a:chOff x="7837624" y="4919924"/>
            <a:chExt cx="1133831" cy="93092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0DD742C-3F5C-AA4E-BF5A-96B9CDE27EAA}"/>
                </a:ext>
              </a:extLst>
            </p:cNvPr>
            <p:cNvGrpSpPr/>
            <p:nvPr/>
          </p:nvGrpSpPr>
          <p:grpSpPr>
            <a:xfrm>
              <a:off x="7837624" y="4919924"/>
              <a:ext cx="1083871" cy="930925"/>
              <a:chOff x="8222635" y="973566"/>
              <a:chExt cx="1083871" cy="930925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2B341EA-E5A0-6142-9295-373A202DDD02}"/>
                  </a:ext>
                </a:extLst>
              </p:cNvPr>
              <p:cNvSpPr/>
              <p:nvPr/>
            </p:nvSpPr>
            <p:spPr>
              <a:xfrm>
                <a:off x="8222635" y="1293561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3AE3BB0-57FB-3F4B-BA88-9D2BFFA6FE22}"/>
                  </a:ext>
                </a:extLst>
              </p:cNvPr>
              <p:cNvSpPr/>
              <p:nvPr/>
            </p:nvSpPr>
            <p:spPr>
              <a:xfrm>
                <a:off x="8721889" y="973566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8FDCB3-BA1E-CC40-AB74-0D65AC366A8E}"/>
                </a:ext>
              </a:extLst>
            </p:cNvPr>
            <p:cNvSpPr txBox="1"/>
            <p:nvPr/>
          </p:nvSpPr>
          <p:spPr>
            <a:xfrm>
              <a:off x="7921531" y="5317416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DF40C3-4DC2-7545-8B27-C53A31CD7AC3}"/>
                </a:ext>
              </a:extLst>
            </p:cNvPr>
            <p:cNvSpPr txBox="1"/>
            <p:nvPr/>
          </p:nvSpPr>
          <p:spPr>
            <a:xfrm>
              <a:off x="8432988" y="4994556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3168BDA-F80C-B04A-AEA9-9AE3C72A7EE5}"/>
              </a:ext>
            </a:extLst>
          </p:cNvPr>
          <p:cNvSpPr txBox="1"/>
          <p:nvPr/>
        </p:nvSpPr>
        <p:spPr>
          <a:xfrm>
            <a:off x="8724442" y="5230193"/>
            <a:ext cx="2887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Rotating in three distinct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1255B1-9EEF-FC49-B8A9-DCEADB1CDAA2}"/>
                  </a:ext>
                </a:extLst>
              </p:cNvPr>
              <p:cNvSpPr txBox="1"/>
              <p:nvPr/>
            </p:nvSpPr>
            <p:spPr>
              <a:xfrm>
                <a:off x="122989" y="4489555"/>
                <a:ext cx="7697329" cy="135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b="1" dirty="0"/>
              </a:p>
              <a:p>
                <a:r>
                  <a:rPr lang="en-US" sz="2400" dirty="0"/>
                  <a:t>Nonlinear molecules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1255B1-9EEF-FC49-B8A9-DCEADB1CD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89" y="4489555"/>
                <a:ext cx="7697329" cy="1353319"/>
              </a:xfrm>
              <a:prstGeom prst="rect">
                <a:avLst/>
              </a:prstGeom>
              <a:blipFill>
                <a:blip r:embed="rId4"/>
                <a:stretch>
                  <a:fillRect l="-1318" b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05AE442-97A8-D87C-133F-D7483DD2D8AA}"/>
              </a:ext>
            </a:extLst>
          </p:cNvPr>
          <p:cNvSpPr txBox="1"/>
          <p:nvPr/>
        </p:nvSpPr>
        <p:spPr>
          <a:xfrm>
            <a:off x="0" y="0"/>
            <a:ext cx="3906982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But molecules also rotate!</a:t>
            </a:r>
          </a:p>
        </p:txBody>
      </p:sp>
    </p:spTree>
    <p:extLst>
      <p:ext uri="{BB962C8B-B14F-4D97-AF65-F5344CB8AC3E}">
        <p14:creationId xmlns:p14="http://schemas.microsoft.com/office/powerpoint/2010/main" val="1048876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122990" y="416326"/>
                <a:ext cx="7697329" cy="3722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Diatomic &amp; linear molecules </a:t>
                </a:r>
                <a:r>
                  <a:rPr lang="en-US" sz="2400" dirty="0"/>
                  <a:t>(N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H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F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CO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etc.) have </a:t>
                </a:r>
                <a:r>
                  <a:rPr lang="en-US" sz="2400" b="1" dirty="0"/>
                  <a:t>two</a:t>
                </a:r>
                <a:r>
                  <a:rPr lang="en-US" sz="2400" dirty="0"/>
                  <a:t> ways to rotate. </a:t>
                </a:r>
                <a:r>
                  <a:rPr lang="en-US" sz="2400" b="1" dirty="0"/>
                  <a:t>Nonlinear molecule</a:t>
                </a:r>
                <a:r>
                  <a:rPr lang="en-US" sz="2400" dirty="0"/>
                  <a:t>s (H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O, CH</a:t>
                </a:r>
                <a:r>
                  <a:rPr lang="en-US" sz="2400" baseline="-25000" dirty="0"/>
                  <a:t>4</a:t>
                </a:r>
                <a:r>
                  <a:rPr lang="en-US" sz="2400" dirty="0"/>
                  <a:t>, etc.) have </a:t>
                </a:r>
                <a:r>
                  <a:rPr lang="en-US" sz="2400" b="1" dirty="0"/>
                  <a:t>three</a:t>
                </a:r>
                <a:r>
                  <a:rPr lang="en-US" sz="2400" dirty="0"/>
                  <a:t> ways to rotate.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So Equipartition for rotational energy </a:t>
                </a:r>
                <a:r>
                  <a:rPr lang="en-US" sz="2400" dirty="0"/>
                  <a:t>says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Diatomic/Linear: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90" y="416326"/>
                <a:ext cx="7697329" cy="3722301"/>
              </a:xfrm>
              <a:prstGeom prst="rect">
                <a:avLst/>
              </a:prstGeom>
              <a:blipFill>
                <a:blip r:embed="rId2"/>
                <a:stretch>
                  <a:fillRect l="-1318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03B976F5-B0CF-3C47-8BA9-D3833E6A7EAC}"/>
              </a:ext>
            </a:extLst>
          </p:cNvPr>
          <p:cNvGrpSpPr/>
          <p:nvPr/>
        </p:nvGrpSpPr>
        <p:grpSpPr>
          <a:xfrm>
            <a:off x="8634465" y="835311"/>
            <a:ext cx="3169561" cy="1200329"/>
            <a:chOff x="7000078" y="4012196"/>
            <a:chExt cx="3169561" cy="1089726"/>
          </a:xfrm>
        </p:grpSpPr>
        <p:sp>
          <p:nvSpPr>
            <p:cNvPr id="17" name="Curved Left Arrow 16">
              <a:extLst>
                <a:ext uri="{FF2B5EF4-FFF2-40B4-BE49-F238E27FC236}">
                  <a16:creationId xmlns:a16="http://schemas.microsoft.com/office/drawing/2014/main" id="{27070A57-3381-5D49-8D72-7F550D67CA37}"/>
                </a:ext>
              </a:extLst>
            </p:cNvPr>
            <p:cNvSpPr/>
            <p:nvPr/>
          </p:nvSpPr>
          <p:spPr>
            <a:xfrm rot="3051927">
              <a:off x="7235692" y="4495325"/>
              <a:ext cx="359293" cy="830522"/>
            </a:xfrm>
            <a:prstGeom prst="curvedLeftArrow">
              <a:avLst>
                <a:gd name="adj1" fmla="val 26035"/>
                <a:gd name="adj2" fmla="val 83125"/>
                <a:gd name="adj3" fmla="val 25000"/>
              </a:avLst>
            </a:prstGeom>
            <a:ln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E477FB-F0BC-6B44-92BF-A012311F21E0}"/>
                </a:ext>
              </a:extLst>
            </p:cNvPr>
            <p:cNvSpPr txBox="1"/>
            <p:nvPr/>
          </p:nvSpPr>
          <p:spPr>
            <a:xfrm>
              <a:off x="8199541" y="4012196"/>
              <a:ext cx="1970098" cy="108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Rotating in-plane and out-of-plane</a:t>
              </a:r>
            </a:p>
          </p:txBody>
        </p:sp>
      </p:grpSp>
      <p:pic>
        <p:nvPicPr>
          <p:cNvPr id="2050" name="Picture 2" descr="260h [licensed for non-commercial use only] / Vibrational and Rotational Spectroscopy">
            <a:extLst>
              <a:ext uri="{FF2B5EF4-FFF2-40B4-BE49-F238E27FC236}">
                <a16:creationId xmlns:a16="http://schemas.microsoft.com/office/drawing/2014/main" id="{F1191DAB-165D-8B40-8779-0838ED668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442" y="3045344"/>
            <a:ext cx="2395296" cy="200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FDD714F-4D10-6848-B7CC-24414EC0A972}"/>
              </a:ext>
            </a:extLst>
          </p:cNvPr>
          <p:cNvGrpSpPr/>
          <p:nvPr/>
        </p:nvGrpSpPr>
        <p:grpSpPr>
          <a:xfrm>
            <a:off x="8157526" y="870886"/>
            <a:ext cx="1133831" cy="930925"/>
            <a:chOff x="7837624" y="4919924"/>
            <a:chExt cx="1133831" cy="93092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0DD742C-3F5C-AA4E-BF5A-96B9CDE27EAA}"/>
                </a:ext>
              </a:extLst>
            </p:cNvPr>
            <p:cNvGrpSpPr/>
            <p:nvPr/>
          </p:nvGrpSpPr>
          <p:grpSpPr>
            <a:xfrm>
              <a:off x="7837624" y="4919924"/>
              <a:ext cx="1083871" cy="930925"/>
              <a:chOff x="8222635" y="973566"/>
              <a:chExt cx="1083871" cy="930925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2B341EA-E5A0-6142-9295-373A202DDD02}"/>
                  </a:ext>
                </a:extLst>
              </p:cNvPr>
              <p:cNvSpPr/>
              <p:nvPr/>
            </p:nvSpPr>
            <p:spPr>
              <a:xfrm>
                <a:off x="8222635" y="1293561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3AE3BB0-57FB-3F4B-BA88-9D2BFFA6FE22}"/>
                  </a:ext>
                </a:extLst>
              </p:cNvPr>
              <p:cNvSpPr/>
              <p:nvPr/>
            </p:nvSpPr>
            <p:spPr>
              <a:xfrm>
                <a:off x="8721889" y="973566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8FDCB3-BA1E-CC40-AB74-0D65AC366A8E}"/>
                </a:ext>
              </a:extLst>
            </p:cNvPr>
            <p:cNvSpPr txBox="1"/>
            <p:nvPr/>
          </p:nvSpPr>
          <p:spPr>
            <a:xfrm>
              <a:off x="7921531" y="5317416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DF40C3-4DC2-7545-8B27-C53A31CD7AC3}"/>
                </a:ext>
              </a:extLst>
            </p:cNvPr>
            <p:cNvSpPr txBox="1"/>
            <p:nvPr/>
          </p:nvSpPr>
          <p:spPr>
            <a:xfrm>
              <a:off x="8432988" y="4994556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3168BDA-F80C-B04A-AEA9-9AE3C72A7EE5}"/>
              </a:ext>
            </a:extLst>
          </p:cNvPr>
          <p:cNvSpPr txBox="1"/>
          <p:nvPr/>
        </p:nvSpPr>
        <p:spPr>
          <a:xfrm>
            <a:off x="8724442" y="5230193"/>
            <a:ext cx="2887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Rotating in three distinct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1255B1-9EEF-FC49-B8A9-DCEADB1CDAA2}"/>
                  </a:ext>
                </a:extLst>
              </p:cNvPr>
              <p:cNvSpPr txBox="1"/>
              <p:nvPr/>
            </p:nvSpPr>
            <p:spPr>
              <a:xfrm>
                <a:off x="122989" y="4489555"/>
                <a:ext cx="7697329" cy="135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b="1" dirty="0"/>
              </a:p>
              <a:p>
                <a:r>
                  <a:rPr lang="en-US" sz="2400" dirty="0"/>
                  <a:t>Nonlinear molecules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1255B1-9EEF-FC49-B8A9-DCEADB1CD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89" y="4489555"/>
                <a:ext cx="7697329" cy="1353319"/>
              </a:xfrm>
              <a:prstGeom prst="rect">
                <a:avLst/>
              </a:prstGeom>
              <a:blipFill>
                <a:blip r:embed="rId4"/>
                <a:stretch>
                  <a:fillRect l="-1318" b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7123CC5-7FE6-4DE6-8015-F6BD66DA3C82}"/>
              </a:ext>
            </a:extLst>
          </p:cNvPr>
          <p:cNvSpPr txBox="1"/>
          <p:nvPr/>
        </p:nvSpPr>
        <p:spPr>
          <a:xfrm>
            <a:off x="0" y="0"/>
            <a:ext cx="3906982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But molecules also rotate!</a:t>
            </a:r>
          </a:p>
        </p:txBody>
      </p:sp>
    </p:spTree>
    <p:extLst>
      <p:ext uri="{BB962C8B-B14F-4D97-AF65-F5344CB8AC3E}">
        <p14:creationId xmlns:p14="http://schemas.microsoft.com/office/powerpoint/2010/main" val="531471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122990" y="416326"/>
                <a:ext cx="7697329" cy="3722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Diatomic &amp; linear molecules </a:t>
                </a:r>
                <a:r>
                  <a:rPr lang="en-US" sz="2400" dirty="0"/>
                  <a:t>(N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H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F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CO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etc.) have </a:t>
                </a:r>
                <a:r>
                  <a:rPr lang="en-US" sz="2400" b="1" dirty="0"/>
                  <a:t>two</a:t>
                </a:r>
                <a:r>
                  <a:rPr lang="en-US" sz="2400" dirty="0"/>
                  <a:t> ways to rotate. </a:t>
                </a:r>
                <a:r>
                  <a:rPr lang="en-US" sz="2400" b="1" dirty="0"/>
                  <a:t>Nonlinear molecule</a:t>
                </a:r>
                <a:r>
                  <a:rPr lang="en-US" sz="2400" dirty="0"/>
                  <a:t>s (H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O, CH</a:t>
                </a:r>
                <a:r>
                  <a:rPr lang="en-US" sz="2400" baseline="-25000" dirty="0"/>
                  <a:t>4</a:t>
                </a:r>
                <a:r>
                  <a:rPr lang="en-US" sz="2400" dirty="0"/>
                  <a:t>, etc.) have </a:t>
                </a:r>
                <a:r>
                  <a:rPr lang="en-US" sz="2400" b="1" dirty="0"/>
                  <a:t>three</a:t>
                </a:r>
                <a:r>
                  <a:rPr lang="en-US" sz="2400" dirty="0"/>
                  <a:t> ways to rotate.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So Equipartition for rotational energy </a:t>
                </a:r>
                <a:r>
                  <a:rPr lang="en-US" sz="2400" dirty="0"/>
                  <a:t>says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Diatomic/Linear: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90" y="416326"/>
                <a:ext cx="7697329" cy="3722301"/>
              </a:xfrm>
              <a:prstGeom prst="rect">
                <a:avLst/>
              </a:prstGeom>
              <a:blipFill>
                <a:blip r:embed="rId2"/>
                <a:stretch>
                  <a:fillRect l="-1318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03B976F5-B0CF-3C47-8BA9-D3833E6A7EAC}"/>
              </a:ext>
            </a:extLst>
          </p:cNvPr>
          <p:cNvGrpSpPr/>
          <p:nvPr/>
        </p:nvGrpSpPr>
        <p:grpSpPr>
          <a:xfrm>
            <a:off x="8634465" y="835311"/>
            <a:ext cx="3169561" cy="1200329"/>
            <a:chOff x="7000078" y="4012196"/>
            <a:chExt cx="3169561" cy="1089726"/>
          </a:xfrm>
        </p:grpSpPr>
        <p:sp>
          <p:nvSpPr>
            <p:cNvPr id="17" name="Curved Left Arrow 16">
              <a:extLst>
                <a:ext uri="{FF2B5EF4-FFF2-40B4-BE49-F238E27FC236}">
                  <a16:creationId xmlns:a16="http://schemas.microsoft.com/office/drawing/2014/main" id="{27070A57-3381-5D49-8D72-7F550D67CA37}"/>
                </a:ext>
              </a:extLst>
            </p:cNvPr>
            <p:cNvSpPr/>
            <p:nvPr/>
          </p:nvSpPr>
          <p:spPr>
            <a:xfrm rot="3051927">
              <a:off x="7235692" y="4495325"/>
              <a:ext cx="359293" cy="830522"/>
            </a:xfrm>
            <a:prstGeom prst="curvedLeftArrow">
              <a:avLst>
                <a:gd name="adj1" fmla="val 26035"/>
                <a:gd name="adj2" fmla="val 83125"/>
                <a:gd name="adj3" fmla="val 25000"/>
              </a:avLst>
            </a:prstGeom>
            <a:ln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E477FB-F0BC-6B44-92BF-A012311F21E0}"/>
                </a:ext>
              </a:extLst>
            </p:cNvPr>
            <p:cNvSpPr txBox="1"/>
            <p:nvPr/>
          </p:nvSpPr>
          <p:spPr>
            <a:xfrm>
              <a:off x="8199541" y="4012196"/>
              <a:ext cx="1970098" cy="108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Rotating in-plane and out-of-plane</a:t>
              </a:r>
            </a:p>
          </p:txBody>
        </p:sp>
      </p:grpSp>
      <p:pic>
        <p:nvPicPr>
          <p:cNvPr id="2050" name="Picture 2" descr="260h [licensed for non-commercial use only] / Vibrational and Rotational Spectroscopy">
            <a:extLst>
              <a:ext uri="{FF2B5EF4-FFF2-40B4-BE49-F238E27FC236}">
                <a16:creationId xmlns:a16="http://schemas.microsoft.com/office/drawing/2014/main" id="{F1191DAB-165D-8B40-8779-0838ED668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442" y="3045344"/>
            <a:ext cx="2395296" cy="200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FDD714F-4D10-6848-B7CC-24414EC0A972}"/>
              </a:ext>
            </a:extLst>
          </p:cNvPr>
          <p:cNvGrpSpPr/>
          <p:nvPr/>
        </p:nvGrpSpPr>
        <p:grpSpPr>
          <a:xfrm>
            <a:off x="8157526" y="870886"/>
            <a:ext cx="1133831" cy="930925"/>
            <a:chOff x="7837624" y="4919924"/>
            <a:chExt cx="1133831" cy="93092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0DD742C-3F5C-AA4E-BF5A-96B9CDE27EAA}"/>
                </a:ext>
              </a:extLst>
            </p:cNvPr>
            <p:cNvGrpSpPr/>
            <p:nvPr/>
          </p:nvGrpSpPr>
          <p:grpSpPr>
            <a:xfrm>
              <a:off x="7837624" y="4919924"/>
              <a:ext cx="1083871" cy="930925"/>
              <a:chOff x="8222635" y="973566"/>
              <a:chExt cx="1083871" cy="930925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2B341EA-E5A0-6142-9295-373A202DDD02}"/>
                  </a:ext>
                </a:extLst>
              </p:cNvPr>
              <p:cNvSpPr/>
              <p:nvPr/>
            </p:nvSpPr>
            <p:spPr>
              <a:xfrm>
                <a:off x="8222635" y="1293561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3AE3BB0-57FB-3F4B-BA88-9D2BFFA6FE22}"/>
                  </a:ext>
                </a:extLst>
              </p:cNvPr>
              <p:cNvSpPr/>
              <p:nvPr/>
            </p:nvSpPr>
            <p:spPr>
              <a:xfrm>
                <a:off x="8721889" y="973566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8FDCB3-BA1E-CC40-AB74-0D65AC366A8E}"/>
                </a:ext>
              </a:extLst>
            </p:cNvPr>
            <p:cNvSpPr txBox="1"/>
            <p:nvPr/>
          </p:nvSpPr>
          <p:spPr>
            <a:xfrm>
              <a:off x="7921531" y="5317416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DF40C3-4DC2-7545-8B27-C53A31CD7AC3}"/>
                </a:ext>
              </a:extLst>
            </p:cNvPr>
            <p:cNvSpPr txBox="1"/>
            <p:nvPr/>
          </p:nvSpPr>
          <p:spPr>
            <a:xfrm>
              <a:off x="8432988" y="4994556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3168BDA-F80C-B04A-AEA9-9AE3C72A7EE5}"/>
              </a:ext>
            </a:extLst>
          </p:cNvPr>
          <p:cNvSpPr txBox="1"/>
          <p:nvPr/>
        </p:nvSpPr>
        <p:spPr>
          <a:xfrm>
            <a:off x="8724442" y="5230193"/>
            <a:ext cx="2887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Rotating in three distinct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1255B1-9EEF-FC49-B8A9-DCEADB1CDAA2}"/>
                  </a:ext>
                </a:extLst>
              </p:cNvPr>
              <p:cNvSpPr txBox="1"/>
              <p:nvPr/>
            </p:nvSpPr>
            <p:spPr>
              <a:xfrm>
                <a:off x="122989" y="4489555"/>
                <a:ext cx="7697329" cy="1875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b="1" dirty="0"/>
              </a:p>
              <a:p>
                <a:r>
                  <a:rPr lang="en-US" sz="2400" dirty="0"/>
                  <a:t>Nonlinear molecules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1255B1-9EEF-FC49-B8A9-DCEADB1CD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89" y="4489555"/>
                <a:ext cx="7697329" cy="1875642"/>
              </a:xfrm>
              <a:prstGeom prst="rect">
                <a:avLst/>
              </a:prstGeom>
              <a:blipFill>
                <a:blip r:embed="rId4"/>
                <a:stretch>
                  <a:fillRect l="-1318" b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2D0887F-3691-8DCF-9F3C-1A2F74CF7CBE}"/>
              </a:ext>
            </a:extLst>
          </p:cNvPr>
          <p:cNvSpPr txBox="1"/>
          <p:nvPr/>
        </p:nvSpPr>
        <p:spPr>
          <a:xfrm>
            <a:off x="0" y="0"/>
            <a:ext cx="3906982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But molecules also rotate!</a:t>
            </a:r>
          </a:p>
        </p:txBody>
      </p:sp>
    </p:spTree>
    <p:extLst>
      <p:ext uri="{BB962C8B-B14F-4D97-AF65-F5344CB8AC3E}">
        <p14:creationId xmlns:p14="http://schemas.microsoft.com/office/powerpoint/2010/main" val="2903131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64828" y="414679"/>
            <a:ext cx="7905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Diatomic/linear: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B976F5-B0CF-3C47-8BA9-D3833E6A7EAC}"/>
              </a:ext>
            </a:extLst>
          </p:cNvPr>
          <p:cNvGrpSpPr/>
          <p:nvPr/>
        </p:nvGrpSpPr>
        <p:grpSpPr>
          <a:xfrm>
            <a:off x="8634465" y="835311"/>
            <a:ext cx="3169561" cy="1200329"/>
            <a:chOff x="7000078" y="4012196"/>
            <a:chExt cx="3169561" cy="1089726"/>
          </a:xfrm>
        </p:grpSpPr>
        <p:sp>
          <p:nvSpPr>
            <p:cNvPr id="17" name="Curved Left Arrow 16">
              <a:extLst>
                <a:ext uri="{FF2B5EF4-FFF2-40B4-BE49-F238E27FC236}">
                  <a16:creationId xmlns:a16="http://schemas.microsoft.com/office/drawing/2014/main" id="{27070A57-3381-5D49-8D72-7F550D67CA37}"/>
                </a:ext>
              </a:extLst>
            </p:cNvPr>
            <p:cNvSpPr/>
            <p:nvPr/>
          </p:nvSpPr>
          <p:spPr>
            <a:xfrm rot="3051927">
              <a:off x="7235692" y="4495325"/>
              <a:ext cx="359293" cy="830522"/>
            </a:xfrm>
            <a:prstGeom prst="curvedLeftArrow">
              <a:avLst>
                <a:gd name="adj1" fmla="val 26035"/>
                <a:gd name="adj2" fmla="val 83125"/>
                <a:gd name="adj3" fmla="val 25000"/>
              </a:avLst>
            </a:prstGeom>
            <a:ln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E477FB-F0BC-6B44-92BF-A012311F21E0}"/>
                </a:ext>
              </a:extLst>
            </p:cNvPr>
            <p:cNvSpPr txBox="1"/>
            <p:nvPr/>
          </p:nvSpPr>
          <p:spPr>
            <a:xfrm>
              <a:off x="8199541" y="4012196"/>
              <a:ext cx="1970098" cy="108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Rotating in-plane and out-of-plane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DD714F-4D10-6848-B7CC-24414EC0A972}"/>
              </a:ext>
            </a:extLst>
          </p:cNvPr>
          <p:cNvGrpSpPr/>
          <p:nvPr/>
        </p:nvGrpSpPr>
        <p:grpSpPr>
          <a:xfrm>
            <a:off x="8157526" y="870886"/>
            <a:ext cx="1133831" cy="930925"/>
            <a:chOff x="7837624" y="4919924"/>
            <a:chExt cx="1133831" cy="93092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0DD742C-3F5C-AA4E-BF5A-96B9CDE27EAA}"/>
                </a:ext>
              </a:extLst>
            </p:cNvPr>
            <p:cNvGrpSpPr/>
            <p:nvPr/>
          </p:nvGrpSpPr>
          <p:grpSpPr>
            <a:xfrm>
              <a:off x="7837624" y="4919924"/>
              <a:ext cx="1083871" cy="930925"/>
              <a:chOff x="8222635" y="973566"/>
              <a:chExt cx="1083871" cy="930925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2B341EA-E5A0-6142-9295-373A202DDD02}"/>
                  </a:ext>
                </a:extLst>
              </p:cNvPr>
              <p:cNvSpPr/>
              <p:nvPr/>
            </p:nvSpPr>
            <p:spPr>
              <a:xfrm>
                <a:off x="8222635" y="1293561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3AE3BB0-57FB-3F4B-BA88-9D2BFFA6FE22}"/>
                  </a:ext>
                </a:extLst>
              </p:cNvPr>
              <p:cNvSpPr/>
              <p:nvPr/>
            </p:nvSpPr>
            <p:spPr>
              <a:xfrm>
                <a:off x="8721889" y="973566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8FDCB3-BA1E-CC40-AB74-0D65AC366A8E}"/>
                </a:ext>
              </a:extLst>
            </p:cNvPr>
            <p:cNvSpPr txBox="1"/>
            <p:nvPr/>
          </p:nvSpPr>
          <p:spPr>
            <a:xfrm>
              <a:off x="7921531" y="5317416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DF40C3-4DC2-7545-8B27-C53A31CD7AC3}"/>
                </a:ext>
              </a:extLst>
            </p:cNvPr>
            <p:cNvSpPr txBox="1"/>
            <p:nvPr/>
          </p:nvSpPr>
          <p:spPr>
            <a:xfrm>
              <a:off x="8432988" y="4994556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E97A61-2091-BE49-9364-BCEE1B33E78B}"/>
                  </a:ext>
                </a:extLst>
              </p:cNvPr>
              <p:cNvSpPr txBox="1"/>
              <p:nvPr/>
            </p:nvSpPr>
            <p:spPr>
              <a:xfrm>
                <a:off x="0" y="3429000"/>
                <a:ext cx="7905319" cy="847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… 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E97A61-2091-BE49-9364-BCEE1B33E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7905319" cy="847220"/>
              </a:xfrm>
              <a:prstGeom prst="rect">
                <a:avLst/>
              </a:prstGeom>
              <a:blipFill>
                <a:blip r:embed="rId3"/>
                <a:stretch>
                  <a:fillRect l="-1124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0904C5-87E4-2341-A866-F0C265C09F09}"/>
                  </a:ext>
                </a:extLst>
              </p:cNvPr>
              <p:cNvSpPr/>
              <p:nvPr/>
            </p:nvSpPr>
            <p:spPr>
              <a:xfrm>
                <a:off x="0" y="1752955"/>
                <a:ext cx="6096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…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0904C5-87E4-2341-A866-F0C265C09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52955"/>
                <a:ext cx="6096000" cy="461665"/>
              </a:xfrm>
              <a:prstGeom prst="rect">
                <a:avLst/>
              </a:prstGeom>
              <a:blipFill>
                <a:blip r:embed="rId4"/>
                <a:stretch>
                  <a:fillRect l="-1455" t="-8108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0B45B6A-E56C-9120-4966-3D6BD3195FA7}"/>
              </a:ext>
            </a:extLst>
          </p:cNvPr>
          <p:cNvSpPr txBox="1"/>
          <p:nvPr/>
        </p:nvSpPr>
        <p:spPr>
          <a:xfrm>
            <a:off x="-1" y="14962"/>
            <a:ext cx="1219200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Energy of rotations combined with translations</a:t>
            </a:r>
          </a:p>
        </p:txBody>
      </p:sp>
    </p:spTree>
    <p:extLst>
      <p:ext uri="{BB962C8B-B14F-4D97-AF65-F5344CB8AC3E}">
        <p14:creationId xmlns:p14="http://schemas.microsoft.com/office/powerpoint/2010/main" val="1096875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64828" y="428534"/>
            <a:ext cx="7905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Diatomic/linear: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B976F5-B0CF-3C47-8BA9-D3833E6A7EAC}"/>
              </a:ext>
            </a:extLst>
          </p:cNvPr>
          <p:cNvGrpSpPr/>
          <p:nvPr/>
        </p:nvGrpSpPr>
        <p:grpSpPr>
          <a:xfrm>
            <a:off x="8634465" y="835311"/>
            <a:ext cx="3169561" cy="1200329"/>
            <a:chOff x="7000078" y="4012196"/>
            <a:chExt cx="3169561" cy="1089726"/>
          </a:xfrm>
        </p:grpSpPr>
        <p:sp>
          <p:nvSpPr>
            <p:cNvPr id="17" name="Curved Left Arrow 16">
              <a:extLst>
                <a:ext uri="{FF2B5EF4-FFF2-40B4-BE49-F238E27FC236}">
                  <a16:creationId xmlns:a16="http://schemas.microsoft.com/office/drawing/2014/main" id="{27070A57-3381-5D49-8D72-7F550D67CA37}"/>
                </a:ext>
              </a:extLst>
            </p:cNvPr>
            <p:cNvSpPr/>
            <p:nvPr/>
          </p:nvSpPr>
          <p:spPr>
            <a:xfrm rot="3051927">
              <a:off x="7235692" y="4495325"/>
              <a:ext cx="359293" cy="830522"/>
            </a:xfrm>
            <a:prstGeom prst="curvedLeftArrow">
              <a:avLst>
                <a:gd name="adj1" fmla="val 26035"/>
                <a:gd name="adj2" fmla="val 83125"/>
                <a:gd name="adj3" fmla="val 25000"/>
              </a:avLst>
            </a:prstGeom>
            <a:ln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E477FB-F0BC-6B44-92BF-A012311F21E0}"/>
                </a:ext>
              </a:extLst>
            </p:cNvPr>
            <p:cNvSpPr txBox="1"/>
            <p:nvPr/>
          </p:nvSpPr>
          <p:spPr>
            <a:xfrm>
              <a:off x="8199541" y="4012196"/>
              <a:ext cx="1970098" cy="108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Rotating in-plane and out-of-plane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DD714F-4D10-6848-B7CC-24414EC0A972}"/>
              </a:ext>
            </a:extLst>
          </p:cNvPr>
          <p:cNvGrpSpPr/>
          <p:nvPr/>
        </p:nvGrpSpPr>
        <p:grpSpPr>
          <a:xfrm>
            <a:off x="8157526" y="870886"/>
            <a:ext cx="1133831" cy="930925"/>
            <a:chOff x="7837624" y="4919924"/>
            <a:chExt cx="1133831" cy="93092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0DD742C-3F5C-AA4E-BF5A-96B9CDE27EAA}"/>
                </a:ext>
              </a:extLst>
            </p:cNvPr>
            <p:cNvGrpSpPr/>
            <p:nvPr/>
          </p:nvGrpSpPr>
          <p:grpSpPr>
            <a:xfrm>
              <a:off x="7837624" y="4919924"/>
              <a:ext cx="1083871" cy="930925"/>
              <a:chOff x="8222635" y="973566"/>
              <a:chExt cx="1083871" cy="930925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2B341EA-E5A0-6142-9295-373A202DDD02}"/>
                  </a:ext>
                </a:extLst>
              </p:cNvPr>
              <p:cNvSpPr/>
              <p:nvPr/>
            </p:nvSpPr>
            <p:spPr>
              <a:xfrm>
                <a:off x="8222635" y="1293561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3AE3BB0-57FB-3F4B-BA88-9D2BFFA6FE22}"/>
                  </a:ext>
                </a:extLst>
              </p:cNvPr>
              <p:cNvSpPr/>
              <p:nvPr/>
            </p:nvSpPr>
            <p:spPr>
              <a:xfrm>
                <a:off x="8721889" y="973566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8FDCB3-BA1E-CC40-AB74-0D65AC366A8E}"/>
                </a:ext>
              </a:extLst>
            </p:cNvPr>
            <p:cNvSpPr txBox="1"/>
            <p:nvPr/>
          </p:nvSpPr>
          <p:spPr>
            <a:xfrm>
              <a:off x="7921531" y="5317416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DF40C3-4DC2-7545-8B27-C53A31CD7AC3}"/>
                </a:ext>
              </a:extLst>
            </p:cNvPr>
            <p:cNvSpPr txBox="1"/>
            <p:nvPr/>
          </p:nvSpPr>
          <p:spPr>
            <a:xfrm>
              <a:off x="8432988" y="4994556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E97A61-2091-BE49-9364-BCEE1B33E78B}"/>
                  </a:ext>
                </a:extLst>
              </p:cNvPr>
              <p:cNvSpPr txBox="1"/>
              <p:nvPr/>
            </p:nvSpPr>
            <p:spPr>
              <a:xfrm>
                <a:off x="0" y="3429000"/>
                <a:ext cx="7905319" cy="847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… 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E97A61-2091-BE49-9364-BCEE1B33E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7905319" cy="847220"/>
              </a:xfrm>
              <a:prstGeom prst="rect">
                <a:avLst/>
              </a:prstGeom>
              <a:blipFill>
                <a:blip r:embed="rId3"/>
                <a:stretch>
                  <a:fillRect l="-1124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0904C5-87E4-2341-A866-F0C265C09F09}"/>
                  </a:ext>
                </a:extLst>
              </p:cNvPr>
              <p:cNvSpPr/>
              <p:nvPr/>
            </p:nvSpPr>
            <p:spPr>
              <a:xfrm>
                <a:off x="0" y="1669825"/>
                <a:ext cx="6096000" cy="61991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0904C5-87E4-2341-A866-F0C265C09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69825"/>
                <a:ext cx="6096000" cy="619913"/>
              </a:xfrm>
              <a:prstGeom prst="rect">
                <a:avLst/>
              </a:prstGeom>
              <a:blipFill>
                <a:blip r:embed="rId4"/>
                <a:stretch>
                  <a:fillRect l="-1455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AA32864-DD0B-6D77-0C37-E48AA145D7FF}"/>
              </a:ext>
            </a:extLst>
          </p:cNvPr>
          <p:cNvSpPr txBox="1"/>
          <p:nvPr/>
        </p:nvSpPr>
        <p:spPr>
          <a:xfrm>
            <a:off x="-1" y="14962"/>
            <a:ext cx="1219200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Energy of rotations combined with translations</a:t>
            </a:r>
          </a:p>
        </p:txBody>
      </p:sp>
    </p:spTree>
    <p:extLst>
      <p:ext uri="{BB962C8B-B14F-4D97-AF65-F5344CB8AC3E}">
        <p14:creationId xmlns:p14="http://schemas.microsoft.com/office/powerpoint/2010/main" val="562944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64828" y="428534"/>
            <a:ext cx="7905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Diatomic/linear: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B976F5-B0CF-3C47-8BA9-D3833E6A7EAC}"/>
              </a:ext>
            </a:extLst>
          </p:cNvPr>
          <p:cNvGrpSpPr/>
          <p:nvPr/>
        </p:nvGrpSpPr>
        <p:grpSpPr>
          <a:xfrm>
            <a:off x="8634465" y="835311"/>
            <a:ext cx="3169561" cy="1200329"/>
            <a:chOff x="7000078" y="4012196"/>
            <a:chExt cx="3169561" cy="1089726"/>
          </a:xfrm>
        </p:grpSpPr>
        <p:sp>
          <p:nvSpPr>
            <p:cNvPr id="17" name="Curved Left Arrow 16">
              <a:extLst>
                <a:ext uri="{FF2B5EF4-FFF2-40B4-BE49-F238E27FC236}">
                  <a16:creationId xmlns:a16="http://schemas.microsoft.com/office/drawing/2014/main" id="{27070A57-3381-5D49-8D72-7F550D67CA37}"/>
                </a:ext>
              </a:extLst>
            </p:cNvPr>
            <p:cNvSpPr/>
            <p:nvPr/>
          </p:nvSpPr>
          <p:spPr>
            <a:xfrm rot="3051927">
              <a:off x="7235692" y="4495325"/>
              <a:ext cx="359293" cy="830522"/>
            </a:xfrm>
            <a:prstGeom prst="curvedLeftArrow">
              <a:avLst>
                <a:gd name="adj1" fmla="val 26035"/>
                <a:gd name="adj2" fmla="val 83125"/>
                <a:gd name="adj3" fmla="val 25000"/>
              </a:avLst>
            </a:prstGeom>
            <a:ln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E477FB-F0BC-6B44-92BF-A012311F21E0}"/>
                </a:ext>
              </a:extLst>
            </p:cNvPr>
            <p:cNvSpPr txBox="1"/>
            <p:nvPr/>
          </p:nvSpPr>
          <p:spPr>
            <a:xfrm>
              <a:off x="8199541" y="4012196"/>
              <a:ext cx="1970098" cy="108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Rotating in-plane and out-of-plane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DD714F-4D10-6848-B7CC-24414EC0A972}"/>
              </a:ext>
            </a:extLst>
          </p:cNvPr>
          <p:cNvGrpSpPr/>
          <p:nvPr/>
        </p:nvGrpSpPr>
        <p:grpSpPr>
          <a:xfrm>
            <a:off x="8157526" y="870886"/>
            <a:ext cx="1133831" cy="930925"/>
            <a:chOff x="7837624" y="4919924"/>
            <a:chExt cx="1133831" cy="93092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0DD742C-3F5C-AA4E-BF5A-96B9CDE27EAA}"/>
                </a:ext>
              </a:extLst>
            </p:cNvPr>
            <p:cNvGrpSpPr/>
            <p:nvPr/>
          </p:nvGrpSpPr>
          <p:grpSpPr>
            <a:xfrm>
              <a:off x="7837624" y="4919924"/>
              <a:ext cx="1083871" cy="930925"/>
              <a:chOff x="8222635" y="973566"/>
              <a:chExt cx="1083871" cy="930925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2B341EA-E5A0-6142-9295-373A202DDD02}"/>
                  </a:ext>
                </a:extLst>
              </p:cNvPr>
              <p:cNvSpPr/>
              <p:nvPr/>
            </p:nvSpPr>
            <p:spPr>
              <a:xfrm>
                <a:off x="8222635" y="1293561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3AE3BB0-57FB-3F4B-BA88-9D2BFFA6FE22}"/>
                  </a:ext>
                </a:extLst>
              </p:cNvPr>
              <p:cNvSpPr/>
              <p:nvPr/>
            </p:nvSpPr>
            <p:spPr>
              <a:xfrm>
                <a:off x="8721889" y="973566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8FDCB3-BA1E-CC40-AB74-0D65AC366A8E}"/>
                </a:ext>
              </a:extLst>
            </p:cNvPr>
            <p:cNvSpPr txBox="1"/>
            <p:nvPr/>
          </p:nvSpPr>
          <p:spPr>
            <a:xfrm>
              <a:off x="7921531" y="5317416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DF40C3-4DC2-7545-8B27-C53A31CD7AC3}"/>
                </a:ext>
              </a:extLst>
            </p:cNvPr>
            <p:cNvSpPr txBox="1"/>
            <p:nvPr/>
          </p:nvSpPr>
          <p:spPr>
            <a:xfrm>
              <a:off x="8432988" y="4994556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E97A61-2091-BE49-9364-BCEE1B33E78B}"/>
                  </a:ext>
                </a:extLst>
              </p:cNvPr>
              <p:cNvSpPr txBox="1"/>
              <p:nvPr/>
            </p:nvSpPr>
            <p:spPr>
              <a:xfrm>
                <a:off x="0" y="3345870"/>
                <a:ext cx="7905319" cy="989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E97A61-2091-BE49-9364-BCEE1B33E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45870"/>
                <a:ext cx="7905319" cy="989245"/>
              </a:xfrm>
              <a:prstGeom prst="rect">
                <a:avLst/>
              </a:prstGeom>
              <a:blipFill>
                <a:blip r:embed="rId3"/>
                <a:stretch>
                  <a:fillRect l="-1124"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0904C5-87E4-2341-A866-F0C265C09F09}"/>
                  </a:ext>
                </a:extLst>
              </p:cNvPr>
              <p:cNvSpPr/>
              <p:nvPr/>
            </p:nvSpPr>
            <p:spPr>
              <a:xfrm>
                <a:off x="0" y="1669825"/>
                <a:ext cx="6096000" cy="61991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0904C5-87E4-2341-A866-F0C265C09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69825"/>
                <a:ext cx="6096000" cy="619913"/>
              </a:xfrm>
              <a:prstGeom prst="rect">
                <a:avLst/>
              </a:prstGeom>
              <a:blipFill>
                <a:blip r:embed="rId4"/>
                <a:stretch>
                  <a:fillRect l="-1455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354A3C0-45DD-B402-9519-FA0186E30D34}"/>
              </a:ext>
            </a:extLst>
          </p:cNvPr>
          <p:cNvSpPr txBox="1"/>
          <p:nvPr/>
        </p:nvSpPr>
        <p:spPr>
          <a:xfrm>
            <a:off x="-1" y="14962"/>
            <a:ext cx="1219200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Energy of rotations combined with translations</a:t>
            </a:r>
          </a:p>
        </p:txBody>
      </p:sp>
    </p:spTree>
    <p:extLst>
      <p:ext uri="{BB962C8B-B14F-4D97-AF65-F5344CB8AC3E}">
        <p14:creationId xmlns:p14="http://schemas.microsoft.com/office/powerpoint/2010/main" val="1184734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64828" y="428534"/>
            <a:ext cx="7905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Nonlinear molecules:</a:t>
            </a:r>
          </a:p>
        </p:txBody>
      </p:sp>
      <p:pic>
        <p:nvPicPr>
          <p:cNvPr id="2050" name="Picture 2" descr="260h [licensed for non-commercial use only] / Vibrational and Rotational Spectroscopy">
            <a:extLst>
              <a:ext uri="{FF2B5EF4-FFF2-40B4-BE49-F238E27FC236}">
                <a16:creationId xmlns:a16="http://schemas.microsoft.com/office/drawing/2014/main" id="{F1191DAB-165D-8B40-8779-0838ED668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442" y="3045344"/>
            <a:ext cx="2395296" cy="200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3168BDA-F80C-B04A-AEA9-9AE3C72A7EE5}"/>
              </a:ext>
            </a:extLst>
          </p:cNvPr>
          <p:cNvSpPr txBox="1"/>
          <p:nvPr/>
        </p:nvSpPr>
        <p:spPr>
          <a:xfrm>
            <a:off x="8724442" y="5230193"/>
            <a:ext cx="2887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Rotating in three distinct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E97A61-2091-BE49-9364-BCEE1B33E78B}"/>
                  </a:ext>
                </a:extLst>
              </p:cNvPr>
              <p:cNvSpPr txBox="1"/>
              <p:nvPr/>
            </p:nvSpPr>
            <p:spPr>
              <a:xfrm>
                <a:off x="0" y="3429000"/>
                <a:ext cx="7905319" cy="847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… 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E97A61-2091-BE49-9364-BCEE1B33E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7905319" cy="847220"/>
              </a:xfrm>
              <a:prstGeom prst="rect">
                <a:avLst/>
              </a:prstGeom>
              <a:blipFill>
                <a:blip r:embed="rId3"/>
                <a:stretch>
                  <a:fillRect l="-1124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0904C5-87E4-2341-A866-F0C265C09F09}"/>
                  </a:ext>
                </a:extLst>
              </p:cNvPr>
              <p:cNvSpPr/>
              <p:nvPr/>
            </p:nvSpPr>
            <p:spPr>
              <a:xfrm>
                <a:off x="0" y="1752955"/>
                <a:ext cx="6096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…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0904C5-87E4-2341-A866-F0C265C09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52955"/>
                <a:ext cx="6096000" cy="461665"/>
              </a:xfrm>
              <a:prstGeom prst="rect">
                <a:avLst/>
              </a:prstGeom>
              <a:blipFill>
                <a:blip r:embed="rId4"/>
                <a:stretch>
                  <a:fillRect l="-1455" t="-8108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8024C0C-2618-49AD-73F6-05A4160A251C}"/>
              </a:ext>
            </a:extLst>
          </p:cNvPr>
          <p:cNvSpPr txBox="1"/>
          <p:nvPr/>
        </p:nvSpPr>
        <p:spPr>
          <a:xfrm>
            <a:off x="-1" y="14962"/>
            <a:ext cx="1219200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Energy of rotations combined with translations</a:t>
            </a:r>
          </a:p>
        </p:txBody>
      </p:sp>
    </p:spTree>
    <p:extLst>
      <p:ext uri="{BB962C8B-B14F-4D97-AF65-F5344CB8AC3E}">
        <p14:creationId xmlns:p14="http://schemas.microsoft.com/office/powerpoint/2010/main" val="4011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957072" y="631880"/>
            <a:ext cx="102778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know the value of an </a:t>
            </a:r>
            <a:r>
              <a:rPr lang="en-US" sz="2400" b="1" dirty="0"/>
              <a:t>extensive</a:t>
            </a:r>
            <a:r>
              <a:rPr lang="en-US" sz="2400" dirty="0"/>
              <a:t> state function, you could (in principle) back out how many molecules you have. Knowing the value of an </a:t>
            </a:r>
            <a:r>
              <a:rPr lang="en-US" sz="2400" b="1" dirty="0"/>
              <a:t>intensive</a:t>
            </a:r>
            <a:r>
              <a:rPr lang="en-US" sz="2400" dirty="0"/>
              <a:t> state function doesn’t help with that. Examples: n, P, T, V, M, m.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Which are extensive? n, V (and U, which we’ll get to next)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Which are intensive? P, T, M, 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2E44D1-6E8A-A3C7-AB4A-B78B4A3094FE}"/>
              </a:ext>
            </a:extLst>
          </p:cNvPr>
          <p:cNvSpPr txBox="1"/>
          <p:nvPr/>
        </p:nvSpPr>
        <p:spPr>
          <a:xfrm>
            <a:off x="-1" y="0"/>
            <a:ext cx="6096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Extensive and intensive state functions</a:t>
            </a:r>
          </a:p>
        </p:txBody>
      </p:sp>
    </p:spTree>
    <p:extLst>
      <p:ext uri="{BB962C8B-B14F-4D97-AF65-F5344CB8AC3E}">
        <p14:creationId xmlns:p14="http://schemas.microsoft.com/office/powerpoint/2010/main" val="659220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64828" y="428534"/>
            <a:ext cx="7905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Nonlinear molecules:</a:t>
            </a:r>
          </a:p>
        </p:txBody>
      </p:sp>
      <p:pic>
        <p:nvPicPr>
          <p:cNvPr id="2050" name="Picture 2" descr="260h [licensed for non-commercial use only] / Vibrational and Rotational Spectroscopy">
            <a:extLst>
              <a:ext uri="{FF2B5EF4-FFF2-40B4-BE49-F238E27FC236}">
                <a16:creationId xmlns:a16="http://schemas.microsoft.com/office/drawing/2014/main" id="{F1191DAB-165D-8B40-8779-0838ED668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442" y="3045344"/>
            <a:ext cx="2395296" cy="200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3168BDA-F80C-B04A-AEA9-9AE3C72A7EE5}"/>
              </a:ext>
            </a:extLst>
          </p:cNvPr>
          <p:cNvSpPr txBox="1"/>
          <p:nvPr/>
        </p:nvSpPr>
        <p:spPr>
          <a:xfrm>
            <a:off x="8724442" y="5230193"/>
            <a:ext cx="2887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Rotating in three distinct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E97A61-2091-BE49-9364-BCEE1B33E78B}"/>
                  </a:ext>
                </a:extLst>
              </p:cNvPr>
              <p:cNvSpPr txBox="1"/>
              <p:nvPr/>
            </p:nvSpPr>
            <p:spPr>
              <a:xfrm>
                <a:off x="0" y="3429000"/>
                <a:ext cx="7905319" cy="847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… 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E97A61-2091-BE49-9364-BCEE1B33E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7905319" cy="847220"/>
              </a:xfrm>
              <a:prstGeom prst="rect">
                <a:avLst/>
              </a:prstGeom>
              <a:blipFill>
                <a:blip r:embed="rId3"/>
                <a:stretch>
                  <a:fillRect l="-1124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0904C5-87E4-2341-A866-F0C265C09F09}"/>
                  </a:ext>
                </a:extLst>
              </p:cNvPr>
              <p:cNvSpPr/>
              <p:nvPr/>
            </p:nvSpPr>
            <p:spPr>
              <a:xfrm>
                <a:off x="0" y="1683680"/>
                <a:ext cx="6096000" cy="61465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0904C5-87E4-2341-A866-F0C265C09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83680"/>
                <a:ext cx="6096000" cy="614655"/>
              </a:xfrm>
              <a:prstGeom prst="rect">
                <a:avLst/>
              </a:prstGeom>
              <a:blipFill>
                <a:blip r:embed="rId4"/>
                <a:stretch>
                  <a:fillRect l="-1455"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0D21976-A979-10C1-449C-0683B6AB953A}"/>
              </a:ext>
            </a:extLst>
          </p:cNvPr>
          <p:cNvSpPr txBox="1"/>
          <p:nvPr/>
        </p:nvSpPr>
        <p:spPr>
          <a:xfrm>
            <a:off x="-1" y="14962"/>
            <a:ext cx="1219200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Energy of rotations combined with translations</a:t>
            </a:r>
          </a:p>
        </p:txBody>
      </p:sp>
    </p:spTree>
    <p:extLst>
      <p:ext uri="{BB962C8B-B14F-4D97-AF65-F5344CB8AC3E}">
        <p14:creationId xmlns:p14="http://schemas.microsoft.com/office/powerpoint/2010/main" val="2572986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64828" y="428534"/>
            <a:ext cx="7905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Nonlinear molecules:</a:t>
            </a:r>
          </a:p>
        </p:txBody>
      </p:sp>
      <p:pic>
        <p:nvPicPr>
          <p:cNvPr id="2050" name="Picture 2" descr="260h [licensed for non-commercial use only] / Vibrational and Rotational Spectroscopy">
            <a:extLst>
              <a:ext uri="{FF2B5EF4-FFF2-40B4-BE49-F238E27FC236}">
                <a16:creationId xmlns:a16="http://schemas.microsoft.com/office/drawing/2014/main" id="{F1191DAB-165D-8B40-8779-0838ED668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442" y="3045344"/>
            <a:ext cx="2395296" cy="200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3168BDA-F80C-B04A-AEA9-9AE3C72A7EE5}"/>
              </a:ext>
            </a:extLst>
          </p:cNvPr>
          <p:cNvSpPr txBox="1"/>
          <p:nvPr/>
        </p:nvSpPr>
        <p:spPr>
          <a:xfrm>
            <a:off x="8724442" y="5230193"/>
            <a:ext cx="2887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Rotating in three distinct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E97A61-2091-BE49-9364-BCEE1B33E78B}"/>
                  </a:ext>
                </a:extLst>
              </p:cNvPr>
              <p:cNvSpPr txBox="1"/>
              <p:nvPr/>
            </p:nvSpPr>
            <p:spPr>
              <a:xfrm>
                <a:off x="0" y="3345870"/>
                <a:ext cx="7905319" cy="98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E97A61-2091-BE49-9364-BCEE1B33E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45870"/>
                <a:ext cx="7905319" cy="983987"/>
              </a:xfrm>
              <a:prstGeom prst="rect">
                <a:avLst/>
              </a:prstGeom>
              <a:blipFill>
                <a:blip r:embed="rId3"/>
                <a:stretch>
                  <a:fillRect l="-1124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0904C5-87E4-2341-A866-F0C265C09F09}"/>
                  </a:ext>
                </a:extLst>
              </p:cNvPr>
              <p:cNvSpPr/>
              <p:nvPr/>
            </p:nvSpPr>
            <p:spPr>
              <a:xfrm>
                <a:off x="0" y="1683680"/>
                <a:ext cx="6096000" cy="61465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0904C5-87E4-2341-A866-F0C265C09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83680"/>
                <a:ext cx="6096000" cy="614655"/>
              </a:xfrm>
              <a:prstGeom prst="rect">
                <a:avLst/>
              </a:prstGeom>
              <a:blipFill>
                <a:blip r:embed="rId4"/>
                <a:stretch>
                  <a:fillRect l="-1455"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76CE63A-AB9B-B684-E650-05ED29B19FAA}"/>
              </a:ext>
            </a:extLst>
          </p:cNvPr>
          <p:cNvSpPr txBox="1"/>
          <p:nvPr/>
        </p:nvSpPr>
        <p:spPr>
          <a:xfrm>
            <a:off x="-1" y="14962"/>
            <a:ext cx="1219200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Energy of rotations combined with translations</a:t>
            </a:r>
          </a:p>
        </p:txBody>
      </p:sp>
    </p:spTree>
    <p:extLst>
      <p:ext uri="{BB962C8B-B14F-4D97-AF65-F5344CB8AC3E}">
        <p14:creationId xmlns:p14="http://schemas.microsoft.com/office/powerpoint/2010/main" val="240891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-6705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Bigger molecules =&gt; steeper increase in U as temperature increases &amp; bigger heat capacities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66053D-117D-084B-8F8C-6FAB9AF4071D}"/>
              </a:ext>
            </a:extLst>
          </p:cNvPr>
          <p:cNvGrpSpPr/>
          <p:nvPr/>
        </p:nvGrpSpPr>
        <p:grpSpPr>
          <a:xfrm>
            <a:off x="1180559" y="1091774"/>
            <a:ext cx="5681880" cy="1794179"/>
            <a:chOff x="1855838" y="3597640"/>
            <a:chExt cx="6418732" cy="24798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8582D58-A91A-1B43-A952-D1B8F05BF7B6}"/>
                    </a:ext>
                  </a:extLst>
                </p:cNvPr>
                <p:cNvSpPr/>
                <p:nvPr/>
              </p:nvSpPr>
              <p:spPr>
                <a:xfrm rot="21190517">
                  <a:off x="3908344" y="4939935"/>
                  <a:ext cx="1359978" cy="7314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US" sz="1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5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8582D58-A91A-1B43-A952-D1B8F05BF7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90517">
                  <a:off x="3908344" y="4939935"/>
                  <a:ext cx="1359978" cy="73141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9931B5D-663C-8B48-9CC5-E003FF31B292}"/>
                    </a:ext>
                  </a:extLst>
                </p:cNvPr>
                <p:cNvSpPr/>
                <p:nvPr/>
              </p:nvSpPr>
              <p:spPr>
                <a:xfrm rot="20482331">
                  <a:off x="4226057" y="3748120"/>
                  <a:ext cx="1359978" cy="7249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US" sz="1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5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500" b="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9931B5D-663C-8B48-9CC5-E003FF31B2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482331">
                  <a:off x="4226057" y="3748120"/>
                  <a:ext cx="1359978" cy="7249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283CBE8-C0E2-8D4F-A945-C7B1F5931AF2}"/>
                </a:ext>
              </a:extLst>
            </p:cNvPr>
            <p:cNvGrpSpPr/>
            <p:nvPr/>
          </p:nvGrpSpPr>
          <p:grpSpPr>
            <a:xfrm>
              <a:off x="1855838" y="3597640"/>
              <a:ext cx="6418732" cy="2479844"/>
              <a:chOff x="1855838" y="3597640"/>
              <a:chExt cx="6418732" cy="2479844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976B793-9060-5447-848B-D6404EC2D935}"/>
                  </a:ext>
                </a:extLst>
              </p:cNvPr>
              <p:cNvGrpSpPr/>
              <p:nvPr/>
            </p:nvGrpSpPr>
            <p:grpSpPr>
              <a:xfrm>
                <a:off x="2323475" y="3597640"/>
                <a:ext cx="5951095" cy="2479844"/>
                <a:chOff x="2323475" y="3612193"/>
                <a:chExt cx="5951095" cy="2368881"/>
              </a:xfrm>
            </p:grpSpPr>
            <p:sp>
              <p:nvSpPr>
                <p:cNvPr id="2" name="Frame 1">
                  <a:extLst>
                    <a:ext uri="{FF2B5EF4-FFF2-40B4-BE49-F238E27FC236}">
                      <a16:creationId xmlns:a16="http://schemas.microsoft.com/office/drawing/2014/main" id="{80DFC130-819B-964A-97EC-2DE366D23C2F}"/>
                    </a:ext>
                  </a:extLst>
                </p:cNvPr>
                <p:cNvSpPr/>
                <p:nvPr/>
              </p:nvSpPr>
              <p:spPr>
                <a:xfrm>
                  <a:off x="2323475" y="3612193"/>
                  <a:ext cx="5951095" cy="2368881"/>
                </a:xfrm>
                <a:prstGeom prst="frame">
                  <a:avLst>
                    <a:gd name="adj1" fmla="val 201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5D8653C-A5C5-ED4D-9CCB-3CA91A35DE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98230" y="5411231"/>
                  <a:ext cx="3372786" cy="389964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18DAA784-17A8-254F-B6C9-7DC42C37EC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18131" y="3746132"/>
                  <a:ext cx="4395733" cy="1792735"/>
                </a:xfrm>
                <a:prstGeom prst="line">
                  <a:avLst/>
                </a:prstGeom>
                <a:ln w="635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175B182-74D6-5142-A80B-A8D8E262B7C6}"/>
                  </a:ext>
                </a:extLst>
              </p:cNvPr>
              <p:cNvSpPr txBox="1"/>
              <p:nvPr/>
            </p:nvSpPr>
            <p:spPr>
              <a:xfrm>
                <a:off x="1855838" y="4056541"/>
                <a:ext cx="12051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5EA733-B736-3A48-B414-622C9F37108C}"/>
              </a:ext>
            </a:extLst>
          </p:cNvPr>
          <p:cNvGrpSpPr/>
          <p:nvPr/>
        </p:nvGrpSpPr>
        <p:grpSpPr>
          <a:xfrm>
            <a:off x="382985" y="3733642"/>
            <a:ext cx="6479454" cy="2457118"/>
            <a:chOff x="954831" y="3252865"/>
            <a:chExt cx="7319739" cy="33961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0A43C2E-C613-304D-A625-78922FA7F299}"/>
                    </a:ext>
                  </a:extLst>
                </p:cNvPr>
                <p:cNvSpPr/>
                <p:nvPr/>
              </p:nvSpPr>
              <p:spPr>
                <a:xfrm>
                  <a:off x="1692562" y="5364636"/>
                  <a:ext cx="630913" cy="8521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0A43C2E-C613-304D-A625-78922FA7F2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562" y="5364636"/>
                  <a:ext cx="630913" cy="852123"/>
                </a:xfrm>
                <a:prstGeom prst="rect">
                  <a:avLst/>
                </a:prstGeom>
                <a:blipFill>
                  <a:blip r:embed="rId4"/>
                  <a:stretch>
                    <a:fillRect b="-61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23D863C-879E-B143-B5CD-9E00A5962D73}"/>
                    </a:ext>
                  </a:extLst>
                </p:cNvPr>
                <p:cNvSpPr/>
                <p:nvPr/>
              </p:nvSpPr>
              <p:spPr>
                <a:xfrm>
                  <a:off x="1692562" y="4005764"/>
                  <a:ext cx="630913" cy="8444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b="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23D863C-879E-B143-B5CD-9E00A5962D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562" y="4005764"/>
                  <a:ext cx="630913" cy="844411"/>
                </a:xfrm>
                <a:prstGeom prst="rect">
                  <a:avLst/>
                </a:prstGeom>
                <a:blipFill>
                  <a:blip r:embed="rId5"/>
                  <a:stretch>
                    <a:fillRect b="-40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9C1CC4A-81CD-6048-995B-FB5B4AB5CF96}"/>
                </a:ext>
              </a:extLst>
            </p:cNvPr>
            <p:cNvGrpSpPr/>
            <p:nvPr/>
          </p:nvGrpSpPr>
          <p:grpSpPr>
            <a:xfrm>
              <a:off x="954831" y="3252865"/>
              <a:ext cx="7319739" cy="3396131"/>
              <a:chOff x="954831" y="3252865"/>
              <a:chExt cx="7319739" cy="3396131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0198C9B-A1EF-4A41-B0F0-4A2CF17F7AE7}"/>
                  </a:ext>
                </a:extLst>
              </p:cNvPr>
              <p:cNvGrpSpPr/>
              <p:nvPr/>
            </p:nvGrpSpPr>
            <p:grpSpPr>
              <a:xfrm>
                <a:off x="2323475" y="3252865"/>
                <a:ext cx="5951095" cy="3396131"/>
                <a:chOff x="2323475" y="3282846"/>
                <a:chExt cx="5951095" cy="3244168"/>
              </a:xfrm>
            </p:grpSpPr>
            <p:sp>
              <p:nvSpPr>
                <p:cNvPr id="22" name="Frame 21">
                  <a:extLst>
                    <a:ext uri="{FF2B5EF4-FFF2-40B4-BE49-F238E27FC236}">
                      <a16:creationId xmlns:a16="http://schemas.microsoft.com/office/drawing/2014/main" id="{36F31000-87B6-7D40-96D8-8CD43138EDAF}"/>
                    </a:ext>
                  </a:extLst>
                </p:cNvPr>
                <p:cNvSpPr/>
                <p:nvPr/>
              </p:nvSpPr>
              <p:spPr>
                <a:xfrm>
                  <a:off x="2323475" y="3282846"/>
                  <a:ext cx="5951095" cy="2698229"/>
                </a:xfrm>
                <a:prstGeom prst="frame">
                  <a:avLst>
                    <a:gd name="adj1" fmla="val 201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2E2AA3AE-7E28-C24F-9085-B3A3E9381D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98230" y="5707123"/>
                  <a:ext cx="3372786" cy="1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51E0E27F-ADB2-DC4B-BF42-04E7AA3BDB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8131" y="4405369"/>
                  <a:ext cx="4395733" cy="30369"/>
                </a:xfrm>
                <a:prstGeom prst="line">
                  <a:avLst/>
                </a:prstGeom>
                <a:ln w="635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C430CB2-5EAB-7E49-A616-0C8E5DC3D415}"/>
                    </a:ext>
                  </a:extLst>
                </p:cNvPr>
                <p:cNvSpPr txBox="1"/>
                <p:nvPr/>
              </p:nvSpPr>
              <p:spPr>
                <a:xfrm>
                  <a:off x="4865826" y="6086007"/>
                  <a:ext cx="1205190" cy="4410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T</a:t>
                  </a: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5AE271-595C-0641-B005-31F3787EF7B7}"/>
                  </a:ext>
                </a:extLst>
              </p:cNvPr>
              <p:cNvSpPr txBox="1"/>
              <p:nvPr/>
            </p:nvSpPr>
            <p:spPr>
              <a:xfrm>
                <a:off x="954831" y="4082445"/>
                <a:ext cx="1205190" cy="638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</a:t>
                </a:r>
                <a:r>
                  <a:rPr lang="en-US" sz="2400" baseline="-25000" dirty="0"/>
                  <a:t>V</a:t>
                </a:r>
                <a:endParaRPr lang="en-US" sz="24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DF538CB-1E4A-7C45-BBD8-24001131505F}"/>
                  </a:ext>
                </a:extLst>
              </p:cNvPr>
              <p:cNvSpPr/>
              <p:nvPr/>
            </p:nvSpPr>
            <p:spPr>
              <a:xfrm>
                <a:off x="4562117" y="2037483"/>
                <a:ext cx="4658070" cy="540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𝑹𝑻</m:t>
                    </m:r>
                  </m:oMath>
                </a14:m>
                <a:r>
                  <a:rPr lang="en-US" sz="2000" b="1" dirty="0">
                    <a:solidFill>
                      <a:schemeClr val="accent1"/>
                    </a:solidFill>
                  </a:rPr>
                  <a:t> (diatomic/linear molecules)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DF538CB-1E4A-7C45-BBD8-240011315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117" y="2037483"/>
                <a:ext cx="4658070" cy="540020"/>
              </a:xfrm>
              <a:prstGeom prst="rect">
                <a:avLst/>
              </a:prstGeom>
              <a:blipFill>
                <a:blip r:embed="rId6"/>
                <a:stretch>
                  <a:fillRect r="-545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5A8C8F8-1466-6244-829D-9FBB440D6EDB}"/>
                  </a:ext>
                </a:extLst>
              </p:cNvPr>
              <p:cNvSpPr/>
              <p:nvPr/>
            </p:nvSpPr>
            <p:spPr>
              <a:xfrm>
                <a:off x="4957431" y="1197916"/>
                <a:ext cx="4034566" cy="5354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num>
                      <m:den>
                        <m:r>
                          <a:rPr lang="en-US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0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𝑹𝑻</m:t>
                    </m:r>
                  </m:oMath>
                </a14:m>
                <a:r>
                  <a:rPr lang="en-US" sz="2000" b="1" dirty="0">
                    <a:solidFill>
                      <a:schemeClr val="accent2"/>
                    </a:solidFill>
                  </a:rPr>
                  <a:t> (nonlinear molecules)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5A8C8F8-1466-6244-829D-9FBB440D6E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431" y="1197916"/>
                <a:ext cx="4034566" cy="535468"/>
              </a:xfrm>
              <a:prstGeom prst="rect">
                <a:avLst/>
              </a:prstGeom>
              <a:blipFill>
                <a:blip r:embed="rId7"/>
                <a:stretch>
                  <a:fillRect r="-629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98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A66053D-117D-084B-8F8C-6FAB9AF4071D}"/>
              </a:ext>
            </a:extLst>
          </p:cNvPr>
          <p:cNvGrpSpPr/>
          <p:nvPr/>
        </p:nvGrpSpPr>
        <p:grpSpPr>
          <a:xfrm>
            <a:off x="1180559" y="1091774"/>
            <a:ext cx="5681880" cy="1794179"/>
            <a:chOff x="1855838" y="3597640"/>
            <a:chExt cx="6418732" cy="24798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8582D58-A91A-1B43-A952-D1B8F05BF7B6}"/>
                    </a:ext>
                  </a:extLst>
                </p:cNvPr>
                <p:cNvSpPr/>
                <p:nvPr/>
              </p:nvSpPr>
              <p:spPr>
                <a:xfrm rot="21190517">
                  <a:off x="3908344" y="4939935"/>
                  <a:ext cx="1359978" cy="7314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US" sz="1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5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8582D58-A91A-1B43-A952-D1B8F05BF7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90517">
                  <a:off x="3908344" y="4939935"/>
                  <a:ext cx="1359978" cy="73141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9931B5D-663C-8B48-9CC5-E003FF31B292}"/>
                    </a:ext>
                  </a:extLst>
                </p:cNvPr>
                <p:cNvSpPr/>
                <p:nvPr/>
              </p:nvSpPr>
              <p:spPr>
                <a:xfrm rot="20482331">
                  <a:off x="4226057" y="3748120"/>
                  <a:ext cx="1359978" cy="7249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US" sz="1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5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500" b="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9931B5D-663C-8B48-9CC5-E003FF31B2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482331">
                  <a:off x="4226057" y="3748120"/>
                  <a:ext cx="1359978" cy="7249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283CBE8-C0E2-8D4F-A945-C7B1F5931AF2}"/>
                </a:ext>
              </a:extLst>
            </p:cNvPr>
            <p:cNvGrpSpPr/>
            <p:nvPr/>
          </p:nvGrpSpPr>
          <p:grpSpPr>
            <a:xfrm>
              <a:off x="1855838" y="3597640"/>
              <a:ext cx="6418732" cy="2479844"/>
              <a:chOff x="1855838" y="3597640"/>
              <a:chExt cx="6418732" cy="2479844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976B793-9060-5447-848B-D6404EC2D935}"/>
                  </a:ext>
                </a:extLst>
              </p:cNvPr>
              <p:cNvGrpSpPr/>
              <p:nvPr/>
            </p:nvGrpSpPr>
            <p:grpSpPr>
              <a:xfrm>
                <a:off x="2323475" y="3597640"/>
                <a:ext cx="5951095" cy="2479844"/>
                <a:chOff x="2323475" y="3612193"/>
                <a:chExt cx="5951095" cy="2368881"/>
              </a:xfrm>
            </p:grpSpPr>
            <p:sp>
              <p:nvSpPr>
                <p:cNvPr id="2" name="Frame 1">
                  <a:extLst>
                    <a:ext uri="{FF2B5EF4-FFF2-40B4-BE49-F238E27FC236}">
                      <a16:creationId xmlns:a16="http://schemas.microsoft.com/office/drawing/2014/main" id="{80DFC130-819B-964A-97EC-2DE366D23C2F}"/>
                    </a:ext>
                  </a:extLst>
                </p:cNvPr>
                <p:cNvSpPr/>
                <p:nvPr/>
              </p:nvSpPr>
              <p:spPr>
                <a:xfrm>
                  <a:off x="2323475" y="3612193"/>
                  <a:ext cx="5951095" cy="2368881"/>
                </a:xfrm>
                <a:prstGeom prst="frame">
                  <a:avLst>
                    <a:gd name="adj1" fmla="val 201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5D8653C-A5C5-ED4D-9CCB-3CA91A35DE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98230" y="5411231"/>
                  <a:ext cx="3372786" cy="389964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18DAA784-17A8-254F-B6C9-7DC42C37EC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18131" y="3746132"/>
                  <a:ext cx="4395733" cy="1792735"/>
                </a:xfrm>
                <a:prstGeom prst="line">
                  <a:avLst/>
                </a:prstGeom>
                <a:ln w="635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175B182-74D6-5142-A80B-A8D8E262B7C6}"/>
                  </a:ext>
                </a:extLst>
              </p:cNvPr>
              <p:cNvSpPr txBox="1"/>
              <p:nvPr/>
            </p:nvSpPr>
            <p:spPr>
              <a:xfrm>
                <a:off x="1855838" y="4056541"/>
                <a:ext cx="12051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ADA1708-5F59-5A44-9A93-6C0A9BE7C837}"/>
              </a:ext>
            </a:extLst>
          </p:cNvPr>
          <p:cNvSpPr txBox="1"/>
          <p:nvPr/>
        </p:nvSpPr>
        <p:spPr>
          <a:xfrm>
            <a:off x="7597895" y="3421767"/>
            <a:ext cx="4070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Don’t get too attached to this picture because the </a:t>
            </a:r>
            <a:r>
              <a:rPr lang="en-US" sz="2400" b="1" dirty="0"/>
              <a:t>slope can change </a:t>
            </a:r>
            <a:r>
              <a:rPr lang="en-US" sz="2400" dirty="0"/>
              <a:t>even for a given molecule!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5EA733-B736-3A48-B414-622C9F37108C}"/>
              </a:ext>
            </a:extLst>
          </p:cNvPr>
          <p:cNvGrpSpPr/>
          <p:nvPr/>
        </p:nvGrpSpPr>
        <p:grpSpPr>
          <a:xfrm>
            <a:off x="382985" y="3733642"/>
            <a:ext cx="6479454" cy="2457118"/>
            <a:chOff x="954831" y="3252865"/>
            <a:chExt cx="7319739" cy="33961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0A43C2E-C613-304D-A625-78922FA7F299}"/>
                    </a:ext>
                  </a:extLst>
                </p:cNvPr>
                <p:cNvSpPr/>
                <p:nvPr/>
              </p:nvSpPr>
              <p:spPr>
                <a:xfrm>
                  <a:off x="1692562" y="5364636"/>
                  <a:ext cx="630913" cy="8521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0A43C2E-C613-304D-A625-78922FA7F2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562" y="5364636"/>
                  <a:ext cx="630913" cy="852123"/>
                </a:xfrm>
                <a:prstGeom prst="rect">
                  <a:avLst/>
                </a:prstGeom>
                <a:blipFill>
                  <a:blip r:embed="rId4"/>
                  <a:stretch>
                    <a:fillRect b="-61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23D863C-879E-B143-B5CD-9E00A5962D73}"/>
                    </a:ext>
                  </a:extLst>
                </p:cNvPr>
                <p:cNvSpPr/>
                <p:nvPr/>
              </p:nvSpPr>
              <p:spPr>
                <a:xfrm>
                  <a:off x="1692562" y="4005764"/>
                  <a:ext cx="630913" cy="8444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b="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23D863C-879E-B143-B5CD-9E00A5962D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562" y="4005764"/>
                  <a:ext cx="630913" cy="844411"/>
                </a:xfrm>
                <a:prstGeom prst="rect">
                  <a:avLst/>
                </a:prstGeom>
                <a:blipFill>
                  <a:blip r:embed="rId5"/>
                  <a:stretch>
                    <a:fillRect b="-40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9C1CC4A-81CD-6048-995B-FB5B4AB5CF96}"/>
                </a:ext>
              </a:extLst>
            </p:cNvPr>
            <p:cNvGrpSpPr/>
            <p:nvPr/>
          </p:nvGrpSpPr>
          <p:grpSpPr>
            <a:xfrm>
              <a:off x="954831" y="3252865"/>
              <a:ext cx="7319739" cy="3396131"/>
              <a:chOff x="954831" y="3252865"/>
              <a:chExt cx="7319739" cy="3396131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0198C9B-A1EF-4A41-B0F0-4A2CF17F7AE7}"/>
                  </a:ext>
                </a:extLst>
              </p:cNvPr>
              <p:cNvGrpSpPr/>
              <p:nvPr/>
            </p:nvGrpSpPr>
            <p:grpSpPr>
              <a:xfrm>
                <a:off x="2323475" y="3252865"/>
                <a:ext cx="5951095" cy="3396131"/>
                <a:chOff x="2323475" y="3282846"/>
                <a:chExt cx="5951095" cy="3244168"/>
              </a:xfrm>
            </p:grpSpPr>
            <p:sp>
              <p:nvSpPr>
                <p:cNvPr id="22" name="Frame 21">
                  <a:extLst>
                    <a:ext uri="{FF2B5EF4-FFF2-40B4-BE49-F238E27FC236}">
                      <a16:creationId xmlns:a16="http://schemas.microsoft.com/office/drawing/2014/main" id="{36F31000-87B6-7D40-96D8-8CD43138EDAF}"/>
                    </a:ext>
                  </a:extLst>
                </p:cNvPr>
                <p:cNvSpPr/>
                <p:nvPr/>
              </p:nvSpPr>
              <p:spPr>
                <a:xfrm>
                  <a:off x="2323475" y="3282846"/>
                  <a:ext cx="5951095" cy="2698229"/>
                </a:xfrm>
                <a:prstGeom prst="frame">
                  <a:avLst>
                    <a:gd name="adj1" fmla="val 201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2E2AA3AE-7E28-C24F-9085-B3A3E9381D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98230" y="5707123"/>
                  <a:ext cx="3372786" cy="1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51E0E27F-ADB2-DC4B-BF42-04E7AA3BDB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8131" y="4405369"/>
                  <a:ext cx="4395733" cy="30369"/>
                </a:xfrm>
                <a:prstGeom prst="line">
                  <a:avLst/>
                </a:prstGeom>
                <a:ln w="635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C430CB2-5EAB-7E49-A616-0C8E5DC3D415}"/>
                    </a:ext>
                  </a:extLst>
                </p:cNvPr>
                <p:cNvSpPr txBox="1"/>
                <p:nvPr/>
              </p:nvSpPr>
              <p:spPr>
                <a:xfrm>
                  <a:off x="4865826" y="6086007"/>
                  <a:ext cx="1205190" cy="4410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T</a:t>
                  </a: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5AE271-595C-0641-B005-31F3787EF7B7}"/>
                  </a:ext>
                </a:extLst>
              </p:cNvPr>
              <p:cNvSpPr txBox="1"/>
              <p:nvPr/>
            </p:nvSpPr>
            <p:spPr>
              <a:xfrm>
                <a:off x="954831" y="4082445"/>
                <a:ext cx="1205190" cy="638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</a:t>
                </a:r>
                <a:r>
                  <a:rPr lang="en-US" sz="2400" baseline="-25000" dirty="0"/>
                  <a:t>V</a:t>
                </a:r>
                <a:endParaRPr lang="en-US" sz="24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DF538CB-1E4A-7C45-BBD8-24001131505F}"/>
                  </a:ext>
                </a:extLst>
              </p:cNvPr>
              <p:cNvSpPr/>
              <p:nvPr/>
            </p:nvSpPr>
            <p:spPr>
              <a:xfrm>
                <a:off x="4562117" y="2037483"/>
                <a:ext cx="4658070" cy="540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𝑹𝑻</m:t>
                    </m:r>
                  </m:oMath>
                </a14:m>
                <a:r>
                  <a:rPr lang="en-US" sz="2000" b="1" dirty="0">
                    <a:solidFill>
                      <a:schemeClr val="accent1"/>
                    </a:solidFill>
                  </a:rPr>
                  <a:t> (diatomic/linear molecules)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DF538CB-1E4A-7C45-BBD8-240011315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117" y="2037483"/>
                <a:ext cx="4658070" cy="540020"/>
              </a:xfrm>
              <a:prstGeom prst="rect">
                <a:avLst/>
              </a:prstGeom>
              <a:blipFill>
                <a:blip r:embed="rId6"/>
                <a:stretch>
                  <a:fillRect r="-545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5A8C8F8-1466-6244-829D-9FBB440D6EDB}"/>
                  </a:ext>
                </a:extLst>
              </p:cNvPr>
              <p:cNvSpPr/>
              <p:nvPr/>
            </p:nvSpPr>
            <p:spPr>
              <a:xfrm>
                <a:off x="4957431" y="1197916"/>
                <a:ext cx="4034566" cy="5354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num>
                      <m:den>
                        <m:r>
                          <a:rPr lang="en-US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0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𝑹𝑻</m:t>
                    </m:r>
                  </m:oMath>
                </a14:m>
                <a:r>
                  <a:rPr lang="en-US" sz="2000" b="1" dirty="0">
                    <a:solidFill>
                      <a:schemeClr val="accent2"/>
                    </a:solidFill>
                  </a:rPr>
                  <a:t> (nonlinear molecules)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5A8C8F8-1466-6244-829D-9FBB440D6E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431" y="1197916"/>
                <a:ext cx="4034566" cy="535468"/>
              </a:xfrm>
              <a:prstGeom prst="rect">
                <a:avLst/>
              </a:prstGeom>
              <a:blipFill>
                <a:blip r:embed="rId7"/>
                <a:stretch>
                  <a:fillRect r="-629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AC00D24-DBF1-0AD0-0B39-35133FC9C825}"/>
              </a:ext>
            </a:extLst>
          </p:cNvPr>
          <p:cNvSpPr txBox="1"/>
          <p:nvPr/>
        </p:nvSpPr>
        <p:spPr>
          <a:xfrm>
            <a:off x="0" y="-6705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Bigger molecules =&gt; steeper increase in U as temperature increases &amp; bigger heat capacities</a:t>
            </a:r>
          </a:p>
        </p:txBody>
      </p:sp>
    </p:spTree>
    <p:extLst>
      <p:ext uri="{BB962C8B-B14F-4D97-AF65-F5344CB8AC3E}">
        <p14:creationId xmlns:p14="http://schemas.microsoft.com/office/powerpoint/2010/main" val="2468303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6070" y="-4099"/>
            <a:ext cx="1218593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Nonlinear changes in U(T) and C</a:t>
            </a:r>
            <a:r>
              <a:rPr lang="en-US" sz="2400" b="1" baseline="-25000" dirty="0"/>
              <a:t>V</a:t>
            </a:r>
            <a:r>
              <a:rPr lang="en-US" sz="2400" b="1" dirty="0"/>
              <a:t>(T) =&gt; activating </a:t>
            </a:r>
            <a:r>
              <a:rPr lang="en-US" sz="2400" b="1" i="1" dirty="0"/>
              <a:t>vibrational motion</a:t>
            </a:r>
            <a:r>
              <a:rPr lang="en-US" sz="2400" b="1" dirty="0"/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DA1708-5F59-5A44-9A93-6C0A9BE7C837}"/>
              </a:ext>
            </a:extLst>
          </p:cNvPr>
          <p:cNvSpPr txBox="1"/>
          <p:nvPr/>
        </p:nvSpPr>
        <p:spPr>
          <a:xfrm>
            <a:off x="7697172" y="1590799"/>
            <a:ext cx="40700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 gets steeper – and the heat capacity increases – because the molecule has crossed a vibrational threshold, </a:t>
            </a:r>
            <a:r>
              <a:rPr lang="en-US" sz="2400" b="1" dirty="0"/>
              <a:t>T*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When T&lt;T*, molecules </a:t>
            </a:r>
            <a:r>
              <a:rPr lang="en-US" sz="2400" b="1" dirty="0"/>
              <a:t>are</a:t>
            </a:r>
            <a:r>
              <a:rPr lang="en-US" sz="2400" dirty="0"/>
              <a:t> </a:t>
            </a:r>
            <a:r>
              <a:rPr lang="en-US" sz="2400" b="1" dirty="0"/>
              <a:t>not vibrating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When T&gt;T*, molecules </a:t>
            </a:r>
            <a:r>
              <a:rPr lang="en-US" sz="2400" b="1" dirty="0"/>
              <a:t>are vibrating</a:t>
            </a:r>
            <a:r>
              <a:rPr lang="en-US" sz="2400" dirty="0"/>
              <a:t>.</a:t>
            </a:r>
            <a:endParaRPr lang="en-US" sz="2400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DE34A94-4EC1-2836-D9DE-7A857E3C316D}"/>
              </a:ext>
            </a:extLst>
          </p:cNvPr>
          <p:cNvGrpSpPr/>
          <p:nvPr/>
        </p:nvGrpSpPr>
        <p:grpSpPr>
          <a:xfrm>
            <a:off x="382985" y="1091774"/>
            <a:ext cx="7055306" cy="5226633"/>
            <a:chOff x="382985" y="1091774"/>
            <a:chExt cx="7055306" cy="522663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A66053D-117D-084B-8F8C-6FAB9AF4071D}"/>
                </a:ext>
              </a:extLst>
            </p:cNvPr>
            <p:cNvGrpSpPr/>
            <p:nvPr/>
          </p:nvGrpSpPr>
          <p:grpSpPr>
            <a:xfrm>
              <a:off x="1180559" y="1091774"/>
              <a:ext cx="5681880" cy="1794179"/>
              <a:chOff x="1855838" y="3597640"/>
              <a:chExt cx="6418732" cy="24798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68582D58-A91A-1B43-A952-D1B8F05BF7B6}"/>
                      </a:ext>
                    </a:extLst>
                  </p:cNvPr>
                  <p:cNvSpPr/>
                  <p:nvPr/>
                </p:nvSpPr>
                <p:spPr>
                  <a:xfrm rot="21190517">
                    <a:off x="3908344" y="4939935"/>
                    <a:ext cx="1359978" cy="73141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5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US" sz="15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5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1500" dirty="0"/>
                  </a:p>
                </p:txBody>
              </p:sp>
            </mc:Choice>
            <mc:Fallback xmlns="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68582D58-A91A-1B43-A952-D1B8F05BF7B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190517">
                    <a:off x="3908344" y="4939935"/>
                    <a:ext cx="1359978" cy="73141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99931B5D-663C-8B48-9CC5-E003FF31B292}"/>
                      </a:ext>
                    </a:extLst>
                  </p:cNvPr>
                  <p:cNvSpPr/>
                  <p:nvPr/>
                </p:nvSpPr>
                <p:spPr>
                  <a:xfrm rot="20482331">
                    <a:off x="4226057" y="3748120"/>
                    <a:ext cx="1359978" cy="72494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5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US" sz="15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5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1500" b="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99931B5D-663C-8B48-9CC5-E003FF31B29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482331">
                    <a:off x="4226057" y="3748120"/>
                    <a:ext cx="1359978" cy="72494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283CBE8-C0E2-8D4F-A945-C7B1F5931AF2}"/>
                  </a:ext>
                </a:extLst>
              </p:cNvPr>
              <p:cNvGrpSpPr/>
              <p:nvPr/>
            </p:nvGrpSpPr>
            <p:grpSpPr>
              <a:xfrm>
                <a:off x="1855838" y="3597640"/>
                <a:ext cx="6418732" cy="2479844"/>
                <a:chOff x="1855838" y="3597640"/>
                <a:chExt cx="6418732" cy="2479844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C976B793-9060-5447-848B-D6404EC2D935}"/>
                    </a:ext>
                  </a:extLst>
                </p:cNvPr>
                <p:cNvGrpSpPr/>
                <p:nvPr/>
              </p:nvGrpSpPr>
              <p:grpSpPr>
                <a:xfrm>
                  <a:off x="2323475" y="3597640"/>
                  <a:ext cx="5951095" cy="2479844"/>
                  <a:chOff x="2323475" y="3612193"/>
                  <a:chExt cx="5951095" cy="2368881"/>
                </a:xfrm>
              </p:grpSpPr>
              <p:sp>
                <p:nvSpPr>
                  <p:cNvPr id="2" name="Frame 1">
                    <a:extLst>
                      <a:ext uri="{FF2B5EF4-FFF2-40B4-BE49-F238E27FC236}">
                        <a16:creationId xmlns:a16="http://schemas.microsoft.com/office/drawing/2014/main" id="{80DFC130-819B-964A-97EC-2DE366D23C2F}"/>
                      </a:ext>
                    </a:extLst>
                  </p:cNvPr>
                  <p:cNvSpPr/>
                  <p:nvPr/>
                </p:nvSpPr>
                <p:spPr>
                  <a:xfrm>
                    <a:off x="2323475" y="3612193"/>
                    <a:ext cx="5951095" cy="2368881"/>
                  </a:xfrm>
                  <a:prstGeom prst="frame">
                    <a:avLst>
                      <a:gd name="adj1" fmla="val 201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55D8653C-A5C5-ED4D-9CCB-3CA91A35DE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8230" y="5411231"/>
                    <a:ext cx="3372786" cy="389964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18DAA784-17A8-254F-B6C9-7DC42C37EC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18131" y="3746132"/>
                    <a:ext cx="4395733" cy="1792735"/>
                  </a:xfrm>
                  <a:prstGeom prst="line">
                    <a:avLst/>
                  </a:prstGeom>
                  <a:ln w="635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175B182-74D6-5142-A80B-A8D8E262B7C6}"/>
                    </a:ext>
                  </a:extLst>
                </p:cNvPr>
                <p:cNvSpPr txBox="1"/>
                <p:nvPr/>
              </p:nvSpPr>
              <p:spPr>
                <a:xfrm>
                  <a:off x="1855838" y="4056541"/>
                  <a:ext cx="12051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U</a:t>
                  </a:r>
                </a:p>
              </p:txBody>
            </p: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55EA733-B736-3A48-B414-622C9F37108C}"/>
                </a:ext>
              </a:extLst>
            </p:cNvPr>
            <p:cNvGrpSpPr/>
            <p:nvPr/>
          </p:nvGrpSpPr>
          <p:grpSpPr>
            <a:xfrm>
              <a:off x="382985" y="3733642"/>
              <a:ext cx="6479454" cy="2457118"/>
              <a:chOff x="954831" y="3252865"/>
              <a:chExt cx="7319739" cy="33961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E0A43C2E-C613-304D-A625-78922FA7F299}"/>
                      </a:ext>
                    </a:extLst>
                  </p:cNvPr>
                  <p:cNvSpPr/>
                  <p:nvPr/>
                </p:nvSpPr>
                <p:spPr>
                  <a:xfrm>
                    <a:off x="1692562" y="5364636"/>
                    <a:ext cx="630913" cy="85212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E0A43C2E-C613-304D-A625-78922FA7F2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2562" y="5364636"/>
                    <a:ext cx="630913" cy="85212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1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F23D863C-879E-B143-B5CD-9E00A5962D73}"/>
                      </a:ext>
                    </a:extLst>
                  </p:cNvPr>
                  <p:cNvSpPr/>
                  <p:nvPr/>
                </p:nvSpPr>
                <p:spPr>
                  <a:xfrm>
                    <a:off x="1692562" y="4005764"/>
                    <a:ext cx="630913" cy="84441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b="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F23D863C-879E-B143-B5CD-9E00A5962D7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2562" y="4005764"/>
                    <a:ext cx="630913" cy="84441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40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B9C1CC4A-81CD-6048-995B-FB5B4AB5CF96}"/>
                  </a:ext>
                </a:extLst>
              </p:cNvPr>
              <p:cNvGrpSpPr/>
              <p:nvPr/>
            </p:nvGrpSpPr>
            <p:grpSpPr>
              <a:xfrm>
                <a:off x="954831" y="3252865"/>
                <a:ext cx="7319739" cy="3396131"/>
                <a:chOff x="954831" y="3252865"/>
                <a:chExt cx="7319739" cy="3396131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0198C9B-A1EF-4A41-B0F0-4A2CF17F7AE7}"/>
                    </a:ext>
                  </a:extLst>
                </p:cNvPr>
                <p:cNvGrpSpPr/>
                <p:nvPr/>
              </p:nvGrpSpPr>
              <p:grpSpPr>
                <a:xfrm>
                  <a:off x="2323475" y="3252865"/>
                  <a:ext cx="5951095" cy="3396131"/>
                  <a:chOff x="2323475" y="3282846"/>
                  <a:chExt cx="5951095" cy="3244168"/>
                </a:xfrm>
              </p:grpSpPr>
              <p:sp>
                <p:nvSpPr>
                  <p:cNvPr id="22" name="Frame 21">
                    <a:extLst>
                      <a:ext uri="{FF2B5EF4-FFF2-40B4-BE49-F238E27FC236}">
                        <a16:creationId xmlns:a16="http://schemas.microsoft.com/office/drawing/2014/main" id="{36F31000-87B6-7D40-96D8-8CD43138EDAF}"/>
                      </a:ext>
                    </a:extLst>
                  </p:cNvPr>
                  <p:cNvSpPr/>
                  <p:nvPr/>
                </p:nvSpPr>
                <p:spPr>
                  <a:xfrm>
                    <a:off x="2323475" y="3282846"/>
                    <a:ext cx="5951095" cy="2698229"/>
                  </a:xfrm>
                  <a:prstGeom prst="frame">
                    <a:avLst>
                      <a:gd name="adj1" fmla="val 201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2E2AA3AE-7E28-C24F-9085-B3A3E9381D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26062" y="5707123"/>
                    <a:ext cx="3372786" cy="1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51E0E27F-ADB2-DC4B-BF42-04E7AA3BDB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8131" y="4405369"/>
                    <a:ext cx="4395733" cy="30369"/>
                  </a:xfrm>
                  <a:prstGeom prst="line">
                    <a:avLst/>
                  </a:prstGeom>
                  <a:ln w="635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CC430CB2-5EAB-7E49-A616-0C8E5DC3D415}"/>
                      </a:ext>
                    </a:extLst>
                  </p:cNvPr>
                  <p:cNvSpPr txBox="1"/>
                  <p:nvPr/>
                </p:nvSpPr>
                <p:spPr>
                  <a:xfrm>
                    <a:off x="4865826" y="6086007"/>
                    <a:ext cx="1205190" cy="4410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</p:grp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C5AE271-595C-0641-B005-31F3787EF7B7}"/>
                    </a:ext>
                  </a:extLst>
                </p:cNvPr>
                <p:cNvSpPr txBox="1"/>
                <p:nvPr/>
              </p:nvSpPr>
              <p:spPr>
                <a:xfrm>
                  <a:off x="954831" y="4082445"/>
                  <a:ext cx="1205190" cy="6380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C</a:t>
                  </a:r>
                  <a:r>
                    <a:rPr lang="en-US" sz="2400" baseline="-25000" dirty="0"/>
                    <a:t>V</a:t>
                  </a:r>
                  <a:endParaRPr lang="en-US" sz="2400" dirty="0"/>
                </a:p>
              </p:txBody>
            </p:sp>
          </p:grp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B7BA8C2-95CA-974C-BE02-39829B4C99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1245" y="1649949"/>
              <a:ext cx="637817" cy="68971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68406F2E-0C19-B340-A9FD-D6937BC0A6C5}"/>
                </a:ext>
              </a:extLst>
            </p:cNvPr>
            <p:cNvSpPr/>
            <p:nvPr/>
          </p:nvSpPr>
          <p:spPr>
            <a:xfrm>
              <a:off x="4158015" y="1912333"/>
              <a:ext cx="1118732" cy="544321"/>
            </a:xfrm>
            <a:prstGeom prst="arc">
              <a:avLst>
                <a:gd name="adj1" fmla="val 939779"/>
                <a:gd name="adj2" fmla="val 3305851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AD7014F-0C18-9146-A822-1F800D88AD31}"/>
                    </a:ext>
                  </a:extLst>
                </p:cNvPr>
                <p:cNvSpPr/>
                <p:nvPr/>
              </p:nvSpPr>
              <p:spPr>
                <a:xfrm rot="19054255">
                  <a:off x="5152131" y="1502935"/>
                  <a:ext cx="507960" cy="4607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17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17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7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sz="1700" dirty="0"/>
                    <a:t> </a:t>
                  </a:r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AD7014F-0C18-9146-A822-1F800D88AD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054255">
                  <a:off x="5152131" y="1502935"/>
                  <a:ext cx="507960" cy="46076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F829BAD-C958-834F-8B06-3DF9AE1E9F50}"/>
                </a:ext>
              </a:extLst>
            </p:cNvPr>
            <p:cNvGrpSpPr/>
            <p:nvPr/>
          </p:nvGrpSpPr>
          <p:grpSpPr>
            <a:xfrm>
              <a:off x="4702023" y="4261951"/>
              <a:ext cx="1705264" cy="1311111"/>
              <a:chOff x="4907865" y="4684585"/>
              <a:chExt cx="1705264" cy="99534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74742AC-9901-BA41-A304-44628571C9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5504" y="4684585"/>
                <a:ext cx="637625" cy="1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urved Connector 37">
                <a:extLst>
                  <a:ext uri="{FF2B5EF4-FFF2-40B4-BE49-F238E27FC236}">
                    <a16:creationId xmlns:a16="http://schemas.microsoft.com/office/drawing/2014/main" id="{57C534D2-7E68-1641-8932-1358336D18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7865" y="4690712"/>
                <a:ext cx="1067639" cy="989213"/>
              </a:xfrm>
              <a:prstGeom prst="curvedConnector3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70703C43-221B-D24A-B8BC-72DE124787C3}"/>
                    </a:ext>
                  </a:extLst>
                </p:cNvPr>
                <p:cNvSpPr/>
                <p:nvPr/>
              </p:nvSpPr>
              <p:spPr>
                <a:xfrm>
                  <a:off x="6910261" y="3895024"/>
                  <a:ext cx="528030" cy="48244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70703C43-221B-D24A-B8BC-72DE124787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0261" y="3895024"/>
                  <a:ext cx="528030" cy="48244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DFDBF65-8752-7E42-BD21-E80A5D71E7AE}"/>
                </a:ext>
              </a:extLst>
            </p:cNvPr>
            <p:cNvGrpSpPr/>
            <p:nvPr/>
          </p:nvGrpSpPr>
          <p:grpSpPr>
            <a:xfrm>
              <a:off x="1943864" y="3207403"/>
              <a:ext cx="3119346" cy="369332"/>
              <a:chOff x="1943864" y="3207403"/>
              <a:chExt cx="3119346" cy="369332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19EBCBE0-4498-ED44-ACA6-1D132E4FF6B6}"/>
                  </a:ext>
                </a:extLst>
              </p:cNvPr>
              <p:cNvCxnSpPr/>
              <p:nvPr/>
            </p:nvCxnSpPr>
            <p:spPr>
              <a:xfrm>
                <a:off x="1943864" y="3218215"/>
                <a:ext cx="3119346" cy="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462E3F-B4D2-AB4B-A34D-94B1A6050580}"/>
                  </a:ext>
                </a:extLst>
              </p:cNvPr>
              <p:cNvSpPr txBox="1"/>
              <p:nvPr/>
            </p:nvSpPr>
            <p:spPr>
              <a:xfrm>
                <a:off x="2703282" y="3207403"/>
                <a:ext cx="1684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 vibrating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610D396-F07C-4B42-B11E-9454102A5170}"/>
                </a:ext>
              </a:extLst>
            </p:cNvPr>
            <p:cNvGrpSpPr/>
            <p:nvPr/>
          </p:nvGrpSpPr>
          <p:grpSpPr>
            <a:xfrm>
              <a:off x="5276747" y="3207403"/>
              <a:ext cx="1324507" cy="369332"/>
              <a:chOff x="1943864" y="3207403"/>
              <a:chExt cx="3119346" cy="369332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A1CCF4E-A071-1A4F-91A4-C077A6DCE446}"/>
                  </a:ext>
                </a:extLst>
              </p:cNvPr>
              <p:cNvCxnSpPr/>
              <p:nvPr/>
            </p:nvCxnSpPr>
            <p:spPr>
              <a:xfrm>
                <a:off x="1943864" y="3218215"/>
                <a:ext cx="3119346" cy="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BBBFF80-7680-204C-979C-5457810CE075}"/>
                  </a:ext>
                </a:extLst>
              </p:cNvPr>
              <p:cNvSpPr txBox="1"/>
              <p:nvPr/>
            </p:nvSpPr>
            <p:spPr>
              <a:xfrm>
                <a:off x="2703282" y="3207403"/>
                <a:ext cx="235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vibrating</a:t>
                </a: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3B5BEA0-7D07-9845-B2FA-A574651D57F7}"/>
                </a:ext>
              </a:extLst>
            </p:cNvPr>
            <p:cNvSpPr txBox="1"/>
            <p:nvPr/>
          </p:nvSpPr>
          <p:spPr>
            <a:xfrm>
              <a:off x="5201245" y="5856742"/>
              <a:ext cx="10668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T*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510ADE-5215-9622-39FD-A54D8B683651}"/>
                </a:ext>
              </a:extLst>
            </p:cNvPr>
            <p:cNvCxnSpPr>
              <a:cxnSpLocks/>
            </p:cNvCxnSpPr>
            <p:nvPr/>
          </p:nvCxnSpPr>
          <p:spPr>
            <a:xfrm>
              <a:off x="5228961" y="1133338"/>
              <a:ext cx="0" cy="1752615"/>
            </a:xfrm>
            <a:prstGeom prst="line">
              <a:avLst/>
            </a:prstGeom>
            <a:ln w="25400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D70658-B168-3350-FC14-A92B52F1C212}"/>
                </a:ext>
              </a:extLst>
            </p:cNvPr>
            <p:cNvCxnSpPr>
              <a:cxnSpLocks/>
            </p:cNvCxnSpPr>
            <p:nvPr/>
          </p:nvCxnSpPr>
          <p:spPr>
            <a:xfrm>
              <a:off x="5235884" y="3758774"/>
              <a:ext cx="0" cy="2018494"/>
            </a:xfrm>
            <a:prstGeom prst="line">
              <a:avLst/>
            </a:prstGeom>
            <a:ln w="25400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1235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B87C0F38-A031-6F45-914F-7CA9A6B9A734}"/>
              </a:ext>
            </a:extLst>
          </p:cNvPr>
          <p:cNvSpPr txBox="1"/>
          <p:nvPr/>
        </p:nvSpPr>
        <p:spPr>
          <a:xfrm>
            <a:off x="6070" y="-6559"/>
            <a:ext cx="1218593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classical limit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83EB23-8D7A-E445-B388-737B40D2F792}"/>
              </a:ext>
            </a:extLst>
          </p:cNvPr>
          <p:cNvSpPr/>
          <p:nvPr/>
        </p:nvSpPr>
        <p:spPr>
          <a:xfrm>
            <a:off x="6440703" y="5856742"/>
            <a:ext cx="31189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High-temperature (classical) limit</a:t>
            </a:r>
            <a:endParaRPr lang="en-US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E6A8F5-1160-5245-BE95-4B84DF31908C}"/>
              </a:ext>
            </a:extLst>
          </p:cNvPr>
          <p:cNvSpPr txBox="1"/>
          <p:nvPr/>
        </p:nvSpPr>
        <p:spPr>
          <a:xfrm>
            <a:off x="7802106" y="1872123"/>
            <a:ext cx="40700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transition is actually a </a:t>
            </a:r>
            <a:r>
              <a:rPr lang="en-US" sz="2400" b="1" dirty="0"/>
              <a:t>quantum effect</a:t>
            </a:r>
            <a:r>
              <a:rPr lang="en-US" sz="2400" dirty="0"/>
              <a:t>. For that reason, the high-temperature limit of C</a:t>
            </a:r>
            <a:r>
              <a:rPr lang="en-US" sz="2400" baseline="-25000" dirty="0"/>
              <a:t>V</a:t>
            </a:r>
            <a:r>
              <a:rPr lang="en-US" sz="2400" dirty="0"/>
              <a:t> is also called the </a:t>
            </a:r>
            <a:r>
              <a:rPr lang="en-US" sz="2400" b="1" dirty="0"/>
              <a:t>classical limit</a:t>
            </a:r>
            <a:r>
              <a:rPr lang="en-US" sz="2400" dirty="0"/>
              <a:t>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3AA441-7202-ED7C-953B-675E74DCEAE0}"/>
              </a:ext>
            </a:extLst>
          </p:cNvPr>
          <p:cNvGrpSpPr/>
          <p:nvPr/>
        </p:nvGrpSpPr>
        <p:grpSpPr>
          <a:xfrm>
            <a:off x="382985" y="1091774"/>
            <a:ext cx="7055306" cy="5226633"/>
            <a:chOff x="382985" y="1091774"/>
            <a:chExt cx="7055306" cy="522663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1514F9C-7F1B-8FDD-4080-B9FAC84E54EC}"/>
                </a:ext>
              </a:extLst>
            </p:cNvPr>
            <p:cNvGrpSpPr/>
            <p:nvPr/>
          </p:nvGrpSpPr>
          <p:grpSpPr>
            <a:xfrm>
              <a:off x="1180559" y="1091774"/>
              <a:ext cx="5681880" cy="1794179"/>
              <a:chOff x="1855838" y="3597640"/>
              <a:chExt cx="6418732" cy="24798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E0102990-1C75-46A8-6EBA-8BC50480DF23}"/>
                      </a:ext>
                    </a:extLst>
                  </p:cNvPr>
                  <p:cNvSpPr/>
                  <p:nvPr/>
                </p:nvSpPr>
                <p:spPr>
                  <a:xfrm rot="21190517">
                    <a:off x="3908344" y="4939935"/>
                    <a:ext cx="1359978" cy="73141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5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US" sz="15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5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1500" dirty="0"/>
                  </a:p>
                </p:txBody>
              </p:sp>
            </mc:Choice>
            <mc:Fallback xmlns="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68582D58-A91A-1B43-A952-D1B8F05BF7B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190517">
                    <a:off x="3908344" y="4939935"/>
                    <a:ext cx="1359978" cy="73141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5191D3BF-F328-775D-D15A-9CC17A63538A}"/>
                      </a:ext>
                    </a:extLst>
                  </p:cNvPr>
                  <p:cNvSpPr/>
                  <p:nvPr/>
                </p:nvSpPr>
                <p:spPr>
                  <a:xfrm rot="20482331">
                    <a:off x="4226057" y="3748120"/>
                    <a:ext cx="1359978" cy="72494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5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US" sz="15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5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1500" b="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99931B5D-663C-8B48-9CC5-E003FF31B29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482331">
                    <a:off x="4226057" y="3748120"/>
                    <a:ext cx="1359978" cy="72494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8B80765-BF4D-6A5D-5AA5-B817DEBC77CB}"/>
                  </a:ext>
                </a:extLst>
              </p:cNvPr>
              <p:cNvGrpSpPr/>
              <p:nvPr/>
            </p:nvGrpSpPr>
            <p:grpSpPr>
              <a:xfrm>
                <a:off x="1855838" y="3597640"/>
                <a:ext cx="6418732" cy="2479844"/>
                <a:chOff x="1855838" y="3597640"/>
                <a:chExt cx="6418732" cy="2479844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C4BDB8DD-3F68-A6A4-8963-0656EBEB79A8}"/>
                    </a:ext>
                  </a:extLst>
                </p:cNvPr>
                <p:cNvGrpSpPr/>
                <p:nvPr/>
              </p:nvGrpSpPr>
              <p:grpSpPr>
                <a:xfrm>
                  <a:off x="2323475" y="3597640"/>
                  <a:ext cx="5951095" cy="2479844"/>
                  <a:chOff x="2323475" y="3612193"/>
                  <a:chExt cx="5951095" cy="2368881"/>
                </a:xfrm>
              </p:grpSpPr>
              <p:sp>
                <p:nvSpPr>
                  <p:cNvPr id="71" name="Frame 70">
                    <a:extLst>
                      <a:ext uri="{FF2B5EF4-FFF2-40B4-BE49-F238E27FC236}">
                        <a16:creationId xmlns:a16="http://schemas.microsoft.com/office/drawing/2014/main" id="{0E3B1BAC-E132-77F1-F37F-B93C4D30EBE7}"/>
                      </a:ext>
                    </a:extLst>
                  </p:cNvPr>
                  <p:cNvSpPr/>
                  <p:nvPr/>
                </p:nvSpPr>
                <p:spPr>
                  <a:xfrm>
                    <a:off x="2323475" y="3612193"/>
                    <a:ext cx="5951095" cy="2368881"/>
                  </a:xfrm>
                  <a:prstGeom prst="frame">
                    <a:avLst>
                      <a:gd name="adj1" fmla="val 201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40CC5F5E-48DB-0BF1-3984-7947CC6F49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8230" y="5411231"/>
                    <a:ext cx="3372786" cy="389964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1F9007F1-AD41-74A4-531C-03182133A4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18131" y="3746132"/>
                    <a:ext cx="4395733" cy="1792735"/>
                  </a:xfrm>
                  <a:prstGeom prst="line">
                    <a:avLst/>
                  </a:prstGeom>
                  <a:ln w="635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2734987-9AFE-40AB-1647-51FA08F1D99E}"/>
                    </a:ext>
                  </a:extLst>
                </p:cNvPr>
                <p:cNvSpPr txBox="1"/>
                <p:nvPr/>
              </p:nvSpPr>
              <p:spPr>
                <a:xfrm>
                  <a:off x="1855838" y="4056541"/>
                  <a:ext cx="12051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U</a:t>
                  </a:r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E0DF92B-3875-3903-7E62-A75C97BAD469}"/>
                </a:ext>
              </a:extLst>
            </p:cNvPr>
            <p:cNvGrpSpPr/>
            <p:nvPr/>
          </p:nvGrpSpPr>
          <p:grpSpPr>
            <a:xfrm>
              <a:off x="382985" y="3733642"/>
              <a:ext cx="6479454" cy="2457118"/>
              <a:chOff x="954831" y="3252865"/>
              <a:chExt cx="7319739" cy="33961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24097173-7061-AB01-C41C-52A3B511479D}"/>
                      </a:ext>
                    </a:extLst>
                  </p:cNvPr>
                  <p:cNvSpPr/>
                  <p:nvPr/>
                </p:nvSpPr>
                <p:spPr>
                  <a:xfrm>
                    <a:off x="1692562" y="5364636"/>
                    <a:ext cx="630913" cy="85212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E0A43C2E-C613-304D-A625-78922FA7F2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2562" y="5364636"/>
                    <a:ext cx="630913" cy="85212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1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F4F44FD3-98D8-D9D7-F330-504AD68E8E04}"/>
                      </a:ext>
                    </a:extLst>
                  </p:cNvPr>
                  <p:cNvSpPr/>
                  <p:nvPr/>
                </p:nvSpPr>
                <p:spPr>
                  <a:xfrm>
                    <a:off x="1692562" y="4005764"/>
                    <a:ext cx="630913" cy="84441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b="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F23D863C-879E-B143-B5CD-9E00A5962D7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2562" y="4005764"/>
                    <a:ext cx="630913" cy="84441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40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718438FF-19DD-DD3D-4AD2-D618B70A6992}"/>
                  </a:ext>
                </a:extLst>
              </p:cNvPr>
              <p:cNvGrpSpPr/>
              <p:nvPr/>
            </p:nvGrpSpPr>
            <p:grpSpPr>
              <a:xfrm>
                <a:off x="954831" y="3252865"/>
                <a:ext cx="7319739" cy="3396131"/>
                <a:chOff x="954831" y="3252865"/>
                <a:chExt cx="7319739" cy="3396131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530A133F-5737-2578-34FC-F957DC157244}"/>
                    </a:ext>
                  </a:extLst>
                </p:cNvPr>
                <p:cNvGrpSpPr/>
                <p:nvPr/>
              </p:nvGrpSpPr>
              <p:grpSpPr>
                <a:xfrm>
                  <a:off x="2323475" y="3252865"/>
                  <a:ext cx="5951095" cy="3396131"/>
                  <a:chOff x="2323475" y="3282846"/>
                  <a:chExt cx="5951095" cy="3244168"/>
                </a:xfrm>
              </p:grpSpPr>
              <p:sp>
                <p:nvSpPr>
                  <p:cNvPr id="62" name="Frame 61">
                    <a:extLst>
                      <a:ext uri="{FF2B5EF4-FFF2-40B4-BE49-F238E27FC236}">
                        <a16:creationId xmlns:a16="http://schemas.microsoft.com/office/drawing/2014/main" id="{7904C380-1AEF-46AF-D476-E53A94EA08A1}"/>
                      </a:ext>
                    </a:extLst>
                  </p:cNvPr>
                  <p:cNvSpPr/>
                  <p:nvPr/>
                </p:nvSpPr>
                <p:spPr>
                  <a:xfrm>
                    <a:off x="2323475" y="3282846"/>
                    <a:ext cx="5951095" cy="2698229"/>
                  </a:xfrm>
                  <a:prstGeom prst="frame">
                    <a:avLst>
                      <a:gd name="adj1" fmla="val 201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95FF6C75-C922-4D54-AF1C-07CCED553A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26062" y="5707123"/>
                    <a:ext cx="3372786" cy="1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A64881EE-FE8D-F160-BC3E-609467918C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8131" y="4405369"/>
                    <a:ext cx="4395733" cy="30369"/>
                  </a:xfrm>
                  <a:prstGeom prst="line">
                    <a:avLst/>
                  </a:prstGeom>
                  <a:ln w="635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D91F94D8-5E05-6F80-500C-2F99B30D48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65826" y="6086007"/>
                    <a:ext cx="1205190" cy="4410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</p:grp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C21ED52-3DB3-4234-66DA-182C8B0913BF}"/>
                    </a:ext>
                  </a:extLst>
                </p:cNvPr>
                <p:cNvSpPr txBox="1"/>
                <p:nvPr/>
              </p:nvSpPr>
              <p:spPr>
                <a:xfrm>
                  <a:off x="954831" y="4082445"/>
                  <a:ext cx="1205190" cy="6380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C</a:t>
                  </a:r>
                  <a:r>
                    <a:rPr lang="en-US" sz="2400" baseline="-25000" dirty="0"/>
                    <a:t>V</a:t>
                  </a:r>
                  <a:endParaRPr lang="en-US" sz="2400" dirty="0"/>
                </a:p>
              </p:txBody>
            </p:sp>
          </p:grp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2FDDDA-7AE0-796C-7F6F-DACF9AA3D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1245" y="1649949"/>
              <a:ext cx="637817" cy="68971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B647618F-CA83-3F68-516A-D0C6C3102B7D}"/>
                </a:ext>
              </a:extLst>
            </p:cNvPr>
            <p:cNvSpPr/>
            <p:nvPr/>
          </p:nvSpPr>
          <p:spPr>
            <a:xfrm>
              <a:off x="4158015" y="1912333"/>
              <a:ext cx="1118732" cy="544321"/>
            </a:xfrm>
            <a:prstGeom prst="arc">
              <a:avLst>
                <a:gd name="adj1" fmla="val 939779"/>
                <a:gd name="adj2" fmla="val 3305851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EC114A71-B179-89FD-3400-461B61BF11AE}"/>
                    </a:ext>
                  </a:extLst>
                </p:cNvPr>
                <p:cNvSpPr/>
                <p:nvPr/>
              </p:nvSpPr>
              <p:spPr>
                <a:xfrm rot="19054255">
                  <a:off x="5152131" y="1502935"/>
                  <a:ext cx="507960" cy="4607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17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17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7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sz="1700" dirty="0"/>
                    <a:t> </a:t>
                  </a: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EC114A71-B179-89FD-3400-461B61BF11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054255">
                  <a:off x="5152131" y="1502935"/>
                  <a:ext cx="507960" cy="46076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05AACB2-3916-6F42-BD44-F466136A33D8}"/>
                </a:ext>
              </a:extLst>
            </p:cNvPr>
            <p:cNvGrpSpPr/>
            <p:nvPr/>
          </p:nvGrpSpPr>
          <p:grpSpPr>
            <a:xfrm>
              <a:off x="4702023" y="4261951"/>
              <a:ext cx="1705264" cy="1311111"/>
              <a:chOff x="4907865" y="4684585"/>
              <a:chExt cx="1705264" cy="995340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7F116B4B-F643-B7B5-9D53-6789A1DF0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5504" y="4684585"/>
                <a:ext cx="637625" cy="1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urved Connector 55">
                <a:extLst>
                  <a:ext uri="{FF2B5EF4-FFF2-40B4-BE49-F238E27FC236}">
                    <a16:creationId xmlns:a16="http://schemas.microsoft.com/office/drawing/2014/main" id="{A5B07B92-EA43-2AEC-2D1D-10C3AC2CB1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7865" y="4690712"/>
                <a:ext cx="1067639" cy="989213"/>
              </a:xfrm>
              <a:prstGeom prst="curvedConnector3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2BA554CC-A340-5956-FEBC-5110CC010668}"/>
                    </a:ext>
                  </a:extLst>
                </p:cNvPr>
                <p:cNvSpPr/>
                <p:nvPr/>
              </p:nvSpPr>
              <p:spPr>
                <a:xfrm>
                  <a:off x="6910261" y="3895024"/>
                  <a:ext cx="528030" cy="48244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2BA554CC-A340-5956-FEBC-5110CC0106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0261" y="3895024"/>
                  <a:ext cx="528030" cy="48244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31E4179-EC46-89A7-2168-336CAA587B79}"/>
                </a:ext>
              </a:extLst>
            </p:cNvPr>
            <p:cNvGrpSpPr/>
            <p:nvPr/>
          </p:nvGrpSpPr>
          <p:grpSpPr>
            <a:xfrm>
              <a:off x="1943864" y="3207403"/>
              <a:ext cx="3119346" cy="369332"/>
              <a:chOff x="1943864" y="3207403"/>
              <a:chExt cx="3119346" cy="369332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361C120C-7EAE-ADEA-03FB-E8BF73F48EAF}"/>
                  </a:ext>
                </a:extLst>
              </p:cNvPr>
              <p:cNvCxnSpPr/>
              <p:nvPr/>
            </p:nvCxnSpPr>
            <p:spPr>
              <a:xfrm>
                <a:off x="1943864" y="3218215"/>
                <a:ext cx="3119346" cy="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B2A705-B222-E999-21BD-CC8569EE2635}"/>
                  </a:ext>
                </a:extLst>
              </p:cNvPr>
              <p:cNvSpPr txBox="1"/>
              <p:nvPr/>
            </p:nvSpPr>
            <p:spPr>
              <a:xfrm>
                <a:off x="2703282" y="3207403"/>
                <a:ext cx="1684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 vibrating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E8BE1A7-A28E-94F8-964E-0DF3863D1692}"/>
                </a:ext>
              </a:extLst>
            </p:cNvPr>
            <p:cNvGrpSpPr/>
            <p:nvPr/>
          </p:nvGrpSpPr>
          <p:grpSpPr>
            <a:xfrm>
              <a:off x="5276747" y="3207403"/>
              <a:ext cx="1324507" cy="369332"/>
              <a:chOff x="1943864" y="3207403"/>
              <a:chExt cx="3119346" cy="369332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BD89CEFB-99A2-5307-5FF9-2E6BE2627A76}"/>
                  </a:ext>
                </a:extLst>
              </p:cNvPr>
              <p:cNvCxnSpPr/>
              <p:nvPr/>
            </p:nvCxnSpPr>
            <p:spPr>
              <a:xfrm>
                <a:off x="1943864" y="3218215"/>
                <a:ext cx="3119346" cy="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7D78CB3-7B8C-8577-2F4C-71E4AA1884DF}"/>
                  </a:ext>
                </a:extLst>
              </p:cNvPr>
              <p:cNvSpPr txBox="1"/>
              <p:nvPr/>
            </p:nvSpPr>
            <p:spPr>
              <a:xfrm>
                <a:off x="2703282" y="3207403"/>
                <a:ext cx="235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vibrating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93FADF0-85BF-1C04-4FED-3F34A01240C0}"/>
                </a:ext>
              </a:extLst>
            </p:cNvPr>
            <p:cNvSpPr txBox="1"/>
            <p:nvPr/>
          </p:nvSpPr>
          <p:spPr>
            <a:xfrm>
              <a:off x="5201245" y="5856742"/>
              <a:ext cx="10668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T*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84E0278-6650-E43C-6375-EC9DCC881ABC}"/>
                </a:ext>
              </a:extLst>
            </p:cNvPr>
            <p:cNvCxnSpPr>
              <a:cxnSpLocks/>
            </p:cNvCxnSpPr>
            <p:nvPr/>
          </p:nvCxnSpPr>
          <p:spPr>
            <a:xfrm>
              <a:off x="5228961" y="1133338"/>
              <a:ext cx="0" cy="1752615"/>
            </a:xfrm>
            <a:prstGeom prst="line">
              <a:avLst/>
            </a:prstGeom>
            <a:ln w="25400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B07F044-0F13-B74F-F050-562F2C002969}"/>
                </a:ext>
              </a:extLst>
            </p:cNvPr>
            <p:cNvCxnSpPr>
              <a:cxnSpLocks/>
            </p:cNvCxnSpPr>
            <p:nvPr/>
          </p:nvCxnSpPr>
          <p:spPr>
            <a:xfrm>
              <a:off x="5235884" y="3758774"/>
              <a:ext cx="0" cy="2018494"/>
            </a:xfrm>
            <a:prstGeom prst="line">
              <a:avLst/>
            </a:prstGeom>
            <a:ln w="25400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1425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DA1708-5F59-5A44-9A93-6C0A9BE7C837}"/>
                  </a:ext>
                </a:extLst>
              </p:cNvPr>
              <p:cNvSpPr txBox="1"/>
              <p:nvPr/>
            </p:nvSpPr>
            <p:spPr>
              <a:xfrm>
                <a:off x="7664280" y="2098106"/>
                <a:ext cx="4070070" cy="2466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went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b="1" dirty="0"/>
                  <a:t>Rule</a:t>
                </a:r>
                <a:r>
                  <a:rPr lang="en-US" sz="2400" dirty="0"/>
                  <a:t>: Vibration adds a </a:t>
                </a:r>
                <a:r>
                  <a:rPr lang="en-US" sz="2400" b="1" i="1" dirty="0"/>
                  <a:t>full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sz="2400" dirty="0"/>
                  <a:t> to the heat capacity in the classical limit.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DA1708-5F59-5A44-9A93-6C0A9BE7C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280" y="2098106"/>
                <a:ext cx="4070070" cy="2466573"/>
              </a:xfrm>
              <a:prstGeom prst="rect">
                <a:avLst/>
              </a:prstGeom>
              <a:blipFill>
                <a:blip r:embed="rId4"/>
                <a:stretch>
                  <a:fillRect l="-2174" r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B87C0F38-A031-6F45-914F-7CA9A6B9A734}"/>
              </a:ext>
            </a:extLst>
          </p:cNvPr>
          <p:cNvSpPr txBox="1"/>
          <p:nvPr/>
        </p:nvSpPr>
        <p:spPr>
          <a:xfrm>
            <a:off x="1594" y="-6337"/>
            <a:ext cx="1219040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Rule for heat capacities in the classical limit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83EB23-8D7A-E445-B388-737B40D2F792}"/>
              </a:ext>
            </a:extLst>
          </p:cNvPr>
          <p:cNvSpPr/>
          <p:nvPr/>
        </p:nvSpPr>
        <p:spPr>
          <a:xfrm>
            <a:off x="6440703" y="5856742"/>
            <a:ext cx="31189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High-temperature (classical) limit</a:t>
            </a:r>
            <a:endParaRPr lang="en-US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1118DA-1FCF-E8F1-86E8-28731AF0561A}"/>
              </a:ext>
            </a:extLst>
          </p:cNvPr>
          <p:cNvGrpSpPr/>
          <p:nvPr/>
        </p:nvGrpSpPr>
        <p:grpSpPr>
          <a:xfrm>
            <a:off x="382985" y="1091774"/>
            <a:ext cx="7055306" cy="5226633"/>
            <a:chOff x="382985" y="1091774"/>
            <a:chExt cx="7055306" cy="522663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2B5A289-0E26-F3DB-39E1-7CAECD09DBA2}"/>
                </a:ext>
              </a:extLst>
            </p:cNvPr>
            <p:cNvGrpSpPr/>
            <p:nvPr/>
          </p:nvGrpSpPr>
          <p:grpSpPr>
            <a:xfrm>
              <a:off x="1180559" y="1091774"/>
              <a:ext cx="5681880" cy="1794179"/>
              <a:chOff x="1855838" y="3597640"/>
              <a:chExt cx="6418732" cy="24798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62D603B1-6C5E-59FD-6F8B-A9EDEABD72A6}"/>
                      </a:ext>
                    </a:extLst>
                  </p:cNvPr>
                  <p:cNvSpPr/>
                  <p:nvPr/>
                </p:nvSpPr>
                <p:spPr>
                  <a:xfrm rot="21190517">
                    <a:off x="3908344" y="4939935"/>
                    <a:ext cx="1359978" cy="73141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5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US" sz="15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5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1500" dirty="0"/>
                  </a:p>
                </p:txBody>
              </p:sp>
            </mc:Choice>
            <mc:Fallback xmlns="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68582D58-A91A-1B43-A952-D1B8F05BF7B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190517">
                    <a:off x="3908344" y="4939935"/>
                    <a:ext cx="1359978" cy="73141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518DE632-6668-602A-B9C5-3E4EFF1287C3}"/>
                      </a:ext>
                    </a:extLst>
                  </p:cNvPr>
                  <p:cNvSpPr/>
                  <p:nvPr/>
                </p:nvSpPr>
                <p:spPr>
                  <a:xfrm rot="20482331">
                    <a:off x="4226057" y="3748120"/>
                    <a:ext cx="1359978" cy="72494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5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US" sz="15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5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1500" b="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99931B5D-663C-8B48-9CC5-E003FF31B29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482331">
                    <a:off x="4226057" y="3748120"/>
                    <a:ext cx="1359978" cy="72494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2E6881FB-39D4-7CBC-D3B5-920D1A28FD21}"/>
                  </a:ext>
                </a:extLst>
              </p:cNvPr>
              <p:cNvGrpSpPr/>
              <p:nvPr/>
            </p:nvGrpSpPr>
            <p:grpSpPr>
              <a:xfrm>
                <a:off x="1855838" y="3597640"/>
                <a:ext cx="6418732" cy="2479844"/>
                <a:chOff x="1855838" y="3597640"/>
                <a:chExt cx="6418732" cy="2479844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44D3851C-99BB-4852-6AA3-97DB7705EA7C}"/>
                    </a:ext>
                  </a:extLst>
                </p:cNvPr>
                <p:cNvGrpSpPr/>
                <p:nvPr/>
              </p:nvGrpSpPr>
              <p:grpSpPr>
                <a:xfrm>
                  <a:off x="2323475" y="3597640"/>
                  <a:ext cx="5951095" cy="2479844"/>
                  <a:chOff x="2323475" y="3612193"/>
                  <a:chExt cx="5951095" cy="2368881"/>
                </a:xfrm>
              </p:grpSpPr>
              <p:sp>
                <p:nvSpPr>
                  <p:cNvPr id="71" name="Frame 70">
                    <a:extLst>
                      <a:ext uri="{FF2B5EF4-FFF2-40B4-BE49-F238E27FC236}">
                        <a16:creationId xmlns:a16="http://schemas.microsoft.com/office/drawing/2014/main" id="{6324853C-8C70-B761-25AC-74B0C7DCF237}"/>
                      </a:ext>
                    </a:extLst>
                  </p:cNvPr>
                  <p:cNvSpPr/>
                  <p:nvPr/>
                </p:nvSpPr>
                <p:spPr>
                  <a:xfrm>
                    <a:off x="2323475" y="3612193"/>
                    <a:ext cx="5951095" cy="2368881"/>
                  </a:xfrm>
                  <a:prstGeom prst="frame">
                    <a:avLst>
                      <a:gd name="adj1" fmla="val 201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8E818976-5861-659F-70E0-1426A4B0F6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8230" y="5411231"/>
                    <a:ext cx="3372786" cy="389964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D23634BC-33FE-EDDD-55A1-B4999AB7B6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18131" y="3746132"/>
                    <a:ext cx="4395733" cy="1792735"/>
                  </a:xfrm>
                  <a:prstGeom prst="line">
                    <a:avLst/>
                  </a:prstGeom>
                  <a:ln w="635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1D47C2B4-B0D5-458B-5A97-621BD8E47517}"/>
                    </a:ext>
                  </a:extLst>
                </p:cNvPr>
                <p:cNvSpPr txBox="1"/>
                <p:nvPr/>
              </p:nvSpPr>
              <p:spPr>
                <a:xfrm>
                  <a:off x="1855838" y="4056541"/>
                  <a:ext cx="12051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U</a:t>
                  </a:r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B0087C3-4EDE-649A-DDDD-2FBC6B64733E}"/>
                </a:ext>
              </a:extLst>
            </p:cNvPr>
            <p:cNvGrpSpPr/>
            <p:nvPr/>
          </p:nvGrpSpPr>
          <p:grpSpPr>
            <a:xfrm>
              <a:off x="382985" y="3733642"/>
              <a:ext cx="6479454" cy="2457118"/>
              <a:chOff x="954831" y="3252865"/>
              <a:chExt cx="7319739" cy="33961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2D09104-03D6-E50C-4F84-1CBC116DA721}"/>
                      </a:ext>
                    </a:extLst>
                  </p:cNvPr>
                  <p:cNvSpPr/>
                  <p:nvPr/>
                </p:nvSpPr>
                <p:spPr>
                  <a:xfrm>
                    <a:off x="1692562" y="5364636"/>
                    <a:ext cx="630913" cy="85212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E0A43C2E-C613-304D-A625-78922FA7F2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2562" y="5364636"/>
                    <a:ext cx="630913" cy="85212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1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6E80C949-E347-B221-40CC-76374CC4AF3F}"/>
                      </a:ext>
                    </a:extLst>
                  </p:cNvPr>
                  <p:cNvSpPr/>
                  <p:nvPr/>
                </p:nvSpPr>
                <p:spPr>
                  <a:xfrm>
                    <a:off x="1692562" y="4005764"/>
                    <a:ext cx="630913" cy="84441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b="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F23D863C-879E-B143-B5CD-9E00A5962D7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2562" y="4005764"/>
                    <a:ext cx="630913" cy="84441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40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3FF5A4BB-2CCA-EB12-2200-AFBF9D485D32}"/>
                  </a:ext>
                </a:extLst>
              </p:cNvPr>
              <p:cNvGrpSpPr/>
              <p:nvPr/>
            </p:nvGrpSpPr>
            <p:grpSpPr>
              <a:xfrm>
                <a:off x="954831" y="3252865"/>
                <a:ext cx="7319739" cy="3396131"/>
                <a:chOff x="954831" y="3252865"/>
                <a:chExt cx="7319739" cy="3396131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C362B233-376A-191C-3757-A5A32F96BFF5}"/>
                    </a:ext>
                  </a:extLst>
                </p:cNvPr>
                <p:cNvGrpSpPr/>
                <p:nvPr/>
              </p:nvGrpSpPr>
              <p:grpSpPr>
                <a:xfrm>
                  <a:off x="2323475" y="3252865"/>
                  <a:ext cx="5951095" cy="3396131"/>
                  <a:chOff x="2323475" y="3282846"/>
                  <a:chExt cx="5951095" cy="3244168"/>
                </a:xfrm>
              </p:grpSpPr>
              <p:sp>
                <p:nvSpPr>
                  <p:cNvPr id="62" name="Frame 61">
                    <a:extLst>
                      <a:ext uri="{FF2B5EF4-FFF2-40B4-BE49-F238E27FC236}">
                        <a16:creationId xmlns:a16="http://schemas.microsoft.com/office/drawing/2014/main" id="{2C7EA51E-3A7F-5115-4391-5443F01A6433}"/>
                      </a:ext>
                    </a:extLst>
                  </p:cNvPr>
                  <p:cNvSpPr/>
                  <p:nvPr/>
                </p:nvSpPr>
                <p:spPr>
                  <a:xfrm>
                    <a:off x="2323475" y="3282846"/>
                    <a:ext cx="5951095" cy="2698229"/>
                  </a:xfrm>
                  <a:prstGeom prst="frame">
                    <a:avLst>
                      <a:gd name="adj1" fmla="val 201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C2E3F838-709F-9E37-C032-BFF9FFFB61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26062" y="5707123"/>
                    <a:ext cx="3372786" cy="1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CD9D1D0F-E852-0F52-F375-BF6971D3FE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8131" y="4405369"/>
                    <a:ext cx="4395733" cy="30369"/>
                  </a:xfrm>
                  <a:prstGeom prst="line">
                    <a:avLst/>
                  </a:prstGeom>
                  <a:ln w="635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3EF2543E-71FD-7767-99D4-E51A487D5FF3}"/>
                      </a:ext>
                    </a:extLst>
                  </p:cNvPr>
                  <p:cNvSpPr txBox="1"/>
                  <p:nvPr/>
                </p:nvSpPr>
                <p:spPr>
                  <a:xfrm>
                    <a:off x="4865826" y="6086007"/>
                    <a:ext cx="1205190" cy="4410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</p:grp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B41F0CB-9F42-E92C-9435-BBBB9956B945}"/>
                    </a:ext>
                  </a:extLst>
                </p:cNvPr>
                <p:cNvSpPr txBox="1"/>
                <p:nvPr/>
              </p:nvSpPr>
              <p:spPr>
                <a:xfrm>
                  <a:off x="954831" y="4082445"/>
                  <a:ext cx="1205190" cy="6380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C</a:t>
                  </a:r>
                  <a:r>
                    <a:rPr lang="en-US" sz="2400" baseline="-25000" dirty="0"/>
                    <a:t>V</a:t>
                  </a:r>
                  <a:endParaRPr lang="en-US" sz="2400" dirty="0"/>
                </a:p>
              </p:txBody>
            </p:sp>
          </p:grp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19326CB-F167-3D21-51F8-7B085944C4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1245" y="1649949"/>
              <a:ext cx="637817" cy="68971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4F6C24D5-2141-2561-1B22-4B68BFACED09}"/>
                </a:ext>
              </a:extLst>
            </p:cNvPr>
            <p:cNvSpPr/>
            <p:nvPr/>
          </p:nvSpPr>
          <p:spPr>
            <a:xfrm>
              <a:off x="4158015" y="1912333"/>
              <a:ext cx="1118732" cy="544321"/>
            </a:xfrm>
            <a:prstGeom prst="arc">
              <a:avLst>
                <a:gd name="adj1" fmla="val 939779"/>
                <a:gd name="adj2" fmla="val 3305851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2518C08-54CE-E695-C756-8C977A2CD341}"/>
                    </a:ext>
                  </a:extLst>
                </p:cNvPr>
                <p:cNvSpPr/>
                <p:nvPr/>
              </p:nvSpPr>
              <p:spPr>
                <a:xfrm rot="19054255">
                  <a:off x="5152131" y="1502935"/>
                  <a:ext cx="507960" cy="4607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17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17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7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sz="1700" dirty="0"/>
                    <a:t> </a:t>
                  </a: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2518C08-54CE-E695-C756-8C977A2CD3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054255">
                  <a:off x="5152131" y="1502935"/>
                  <a:ext cx="507960" cy="46076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00D718E-E3FB-440A-0EA7-3234796C2BF2}"/>
                </a:ext>
              </a:extLst>
            </p:cNvPr>
            <p:cNvGrpSpPr/>
            <p:nvPr/>
          </p:nvGrpSpPr>
          <p:grpSpPr>
            <a:xfrm>
              <a:off x="4702023" y="4261951"/>
              <a:ext cx="1705264" cy="1311111"/>
              <a:chOff x="4907865" y="4684585"/>
              <a:chExt cx="1705264" cy="995340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CEEB038-6E34-6E7A-8442-FD21FB3730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5504" y="4684585"/>
                <a:ext cx="637625" cy="1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urved Connector 55">
                <a:extLst>
                  <a:ext uri="{FF2B5EF4-FFF2-40B4-BE49-F238E27FC236}">
                    <a16:creationId xmlns:a16="http://schemas.microsoft.com/office/drawing/2014/main" id="{85A60B1A-AF39-43CD-FA90-E778118DEB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7865" y="4690712"/>
                <a:ext cx="1067639" cy="989213"/>
              </a:xfrm>
              <a:prstGeom prst="curvedConnector3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0BDF89E-9B95-6BCF-401C-EC30322C71D7}"/>
                    </a:ext>
                  </a:extLst>
                </p:cNvPr>
                <p:cNvSpPr/>
                <p:nvPr/>
              </p:nvSpPr>
              <p:spPr>
                <a:xfrm>
                  <a:off x="6910261" y="3895024"/>
                  <a:ext cx="528030" cy="48244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0BDF89E-9B95-6BCF-401C-EC30322C71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0261" y="3895024"/>
                  <a:ext cx="528030" cy="48244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69EF775-8D10-9449-24F0-F47128C3A760}"/>
                </a:ext>
              </a:extLst>
            </p:cNvPr>
            <p:cNvGrpSpPr/>
            <p:nvPr/>
          </p:nvGrpSpPr>
          <p:grpSpPr>
            <a:xfrm>
              <a:off x="1943864" y="3207403"/>
              <a:ext cx="3119346" cy="369332"/>
              <a:chOff x="1943864" y="3207403"/>
              <a:chExt cx="3119346" cy="369332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5395E976-7B89-BB14-5FD1-1ADA915AE9A6}"/>
                  </a:ext>
                </a:extLst>
              </p:cNvPr>
              <p:cNvCxnSpPr/>
              <p:nvPr/>
            </p:nvCxnSpPr>
            <p:spPr>
              <a:xfrm>
                <a:off x="1943864" y="3218215"/>
                <a:ext cx="3119346" cy="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02E171E-CC97-F211-5C6D-33F7F95DB4DC}"/>
                  </a:ext>
                </a:extLst>
              </p:cNvPr>
              <p:cNvSpPr txBox="1"/>
              <p:nvPr/>
            </p:nvSpPr>
            <p:spPr>
              <a:xfrm>
                <a:off x="2703282" y="3207403"/>
                <a:ext cx="1684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 vibrating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CCE626B-6309-D8E8-B2C8-C8446A10AEEF}"/>
                </a:ext>
              </a:extLst>
            </p:cNvPr>
            <p:cNvGrpSpPr/>
            <p:nvPr/>
          </p:nvGrpSpPr>
          <p:grpSpPr>
            <a:xfrm>
              <a:off x="5276747" y="3207403"/>
              <a:ext cx="1324507" cy="369332"/>
              <a:chOff x="1943864" y="3207403"/>
              <a:chExt cx="3119346" cy="369332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7A3449CC-C0F1-DF3A-1487-22968EBA2A87}"/>
                  </a:ext>
                </a:extLst>
              </p:cNvPr>
              <p:cNvCxnSpPr/>
              <p:nvPr/>
            </p:nvCxnSpPr>
            <p:spPr>
              <a:xfrm>
                <a:off x="1943864" y="3218215"/>
                <a:ext cx="3119346" cy="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907AE5F-B45B-8AFD-DD71-3656277BD227}"/>
                  </a:ext>
                </a:extLst>
              </p:cNvPr>
              <p:cNvSpPr txBox="1"/>
              <p:nvPr/>
            </p:nvSpPr>
            <p:spPr>
              <a:xfrm>
                <a:off x="2703282" y="3207403"/>
                <a:ext cx="235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vibrating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0828003-D8F9-F562-CBD2-0CF89C599C18}"/>
                </a:ext>
              </a:extLst>
            </p:cNvPr>
            <p:cNvSpPr txBox="1"/>
            <p:nvPr/>
          </p:nvSpPr>
          <p:spPr>
            <a:xfrm>
              <a:off x="5201245" y="5856742"/>
              <a:ext cx="10668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T*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11C2BA3-6A1C-7049-BDE7-4FABA7121242}"/>
                </a:ext>
              </a:extLst>
            </p:cNvPr>
            <p:cNvCxnSpPr>
              <a:cxnSpLocks/>
            </p:cNvCxnSpPr>
            <p:nvPr/>
          </p:nvCxnSpPr>
          <p:spPr>
            <a:xfrm>
              <a:off x="5228961" y="1133338"/>
              <a:ext cx="0" cy="1752615"/>
            </a:xfrm>
            <a:prstGeom prst="line">
              <a:avLst/>
            </a:prstGeom>
            <a:ln w="25400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DA5FB7A-570C-FB10-D5DF-36A09E81C911}"/>
                </a:ext>
              </a:extLst>
            </p:cNvPr>
            <p:cNvCxnSpPr>
              <a:cxnSpLocks/>
            </p:cNvCxnSpPr>
            <p:nvPr/>
          </p:nvCxnSpPr>
          <p:spPr>
            <a:xfrm>
              <a:off x="5235884" y="3758774"/>
              <a:ext cx="0" cy="2018494"/>
            </a:xfrm>
            <a:prstGeom prst="line">
              <a:avLst/>
            </a:prstGeom>
            <a:ln w="25400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366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What heat capacities look like in real life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018C03-A93D-164E-BF1F-A4B3F2450ABD}"/>
              </a:ext>
            </a:extLst>
          </p:cNvPr>
          <p:cNvSpPr/>
          <p:nvPr/>
        </p:nvSpPr>
        <p:spPr>
          <a:xfrm>
            <a:off x="7648687" y="2500291"/>
            <a:ext cx="41848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Anything strike you about these data?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15497-7A6B-684B-BF13-CA5F318A6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020"/>
            <a:ext cx="7648687" cy="5736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D0E940-530C-B246-966E-3C727EECB07C}"/>
                  </a:ext>
                </a:extLst>
              </p:cNvPr>
              <p:cNvSpPr/>
              <p:nvPr/>
            </p:nvSpPr>
            <p:spPr>
              <a:xfrm>
                <a:off x="2113849" y="633020"/>
                <a:ext cx="3525132" cy="616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2400" dirty="0"/>
                  <a:t> (one mole).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D0E940-530C-B246-966E-3C727EECB0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849" y="633020"/>
                <a:ext cx="3525132" cy="616964"/>
              </a:xfrm>
              <a:prstGeom prst="rect">
                <a:avLst/>
              </a:prstGeom>
              <a:blipFill>
                <a:blip r:embed="rId3"/>
                <a:stretch>
                  <a:fillRect l="-2867" r="-143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788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018C03-A93D-164E-BF1F-A4B3F2450ABD}"/>
              </a:ext>
            </a:extLst>
          </p:cNvPr>
          <p:cNvSpPr/>
          <p:nvPr/>
        </p:nvSpPr>
        <p:spPr>
          <a:xfrm>
            <a:off x="7583315" y="1287110"/>
            <a:ext cx="46601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Focus on </a:t>
            </a:r>
            <a:r>
              <a:rPr lang="en-US" sz="2400" b="1" dirty="0"/>
              <a:t>HCl</a:t>
            </a:r>
            <a:r>
              <a:rPr lang="en-US" sz="2400" dirty="0"/>
              <a:t> first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CE0EF68-B6B9-0D40-961B-C61CF0537CF5}"/>
              </a:ext>
            </a:extLst>
          </p:cNvPr>
          <p:cNvGrpSpPr/>
          <p:nvPr/>
        </p:nvGrpSpPr>
        <p:grpSpPr>
          <a:xfrm>
            <a:off x="0" y="633020"/>
            <a:ext cx="7648687" cy="5736515"/>
            <a:chOff x="0" y="633020"/>
            <a:chExt cx="7648687" cy="573651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3815497-7A6B-684B-BF13-CA5F318A6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33020"/>
              <a:ext cx="7648687" cy="5736515"/>
            </a:xfrm>
            <a:prstGeom prst="rect">
              <a:avLst/>
            </a:prstGeom>
          </p:spPr>
        </p:pic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381B4D56-810C-A143-BC7B-B11306181D44}"/>
                </a:ext>
              </a:extLst>
            </p:cNvPr>
            <p:cNvSpPr/>
            <p:nvPr/>
          </p:nvSpPr>
          <p:spPr>
            <a:xfrm>
              <a:off x="1638795" y="2695699"/>
              <a:ext cx="4952010" cy="1557426"/>
            </a:xfrm>
            <a:custGeom>
              <a:avLst/>
              <a:gdLst>
                <a:gd name="connsiteX0" fmla="*/ 4952010 w 4952010"/>
                <a:gd name="connsiteY0" fmla="*/ 0 h 1557426"/>
                <a:gd name="connsiteX1" fmla="*/ 4548249 w 4952010"/>
                <a:gd name="connsiteY1" fmla="*/ 273132 h 1557426"/>
                <a:gd name="connsiteX2" fmla="*/ 4548249 w 4952010"/>
                <a:gd name="connsiteY2" fmla="*/ 273132 h 1557426"/>
                <a:gd name="connsiteX3" fmla="*/ 4013860 w 4952010"/>
                <a:gd name="connsiteY3" fmla="*/ 629392 h 1557426"/>
                <a:gd name="connsiteX4" fmla="*/ 3681350 w 4952010"/>
                <a:gd name="connsiteY4" fmla="*/ 831272 h 1557426"/>
                <a:gd name="connsiteX5" fmla="*/ 3277589 w 4952010"/>
                <a:gd name="connsiteY5" fmla="*/ 1068779 h 1557426"/>
                <a:gd name="connsiteX6" fmla="*/ 2992582 w 4952010"/>
                <a:gd name="connsiteY6" fmla="*/ 1199407 h 1557426"/>
                <a:gd name="connsiteX7" fmla="*/ 2743200 w 4952010"/>
                <a:gd name="connsiteY7" fmla="*/ 1306285 h 1557426"/>
                <a:gd name="connsiteX8" fmla="*/ 2398815 w 4952010"/>
                <a:gd name="connsiteY8" fmla="*/ 1401288 h 1557426"/>
                <a:gd name="connsiteX9" fmla="*/ 2066306 w 4952010"/>
                <a:gd name="connsiteY9" fmla="*/ 1484415 h 1557426"/>
                <a:gd name="connsiteX10" fmla="*/ 1603169 w 4952010"/>
                <a:gd name="connsiteY10" fmla="*/ 1531917 h 1557426"/>
                <a:gd name="connsiteX11" fmla="*/ 1258784 w 4952010"/>
                <a:gd name="connsiteY11" fmla="*/ 1531917 h 1557426"/>
                <a:gd name="connsiteX12" fmla="*/ 950026 w 4952010"/>
                <a:gd name="connsiteY12" fmla="*/ 1555667 h 1557426"/>
                <a:gd name="connsiteX13" fmla="*/ 522514 w 4952010"/>
                <a:gd name="connsiteY13" fmla="*/ 1555667 h 1557426"/>
                <a:gd name="connsiteX14" fmla="*/ 0 w 4952010"/>
                <a:gd name="connsiteY14" fmla="*/ 1555667 h 155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52010" h="1557426">
                  <a:moveTo>
                    <a:pt x="4952010" y="0"/>
                  </a:moveTo>
                  <a:lnTo>
                    <a:pt x="4548249" y="273132"/>
                  </a:lnTo>
                  <a:lnTo>
                    <a:pt x="4548249" y="273132"/>
                  </a:lnTo>
                  <a:lnTo>
                    <a:pt x="4013860" y="629392"/>
                  </a:lnTo>
                  <a:cubicBezTo>
                    <a:pt x="3869377" y="722415"/>
                    <a:pt x="3681350" y="831272"/>
                    <a:pt x="3681350" y="831272"/>
                  </a:cubicBezTo>
                  <a:cubicBezTo>
                    <a:pt x="3558638" y="904503"/>
                    <a:pt x="3392384" y="1007423"/>
                    <a:pt x="3277589" y="1068779"/>
                  </a:cubicBezTo>
                  <a:cubicBezTo>
                    <a:pt x="3162794" y="1130135"/>
                    <a:pt x="3081647" y="1159823"/>
                    <a:pt x="2992582" y="1199407"/>
                  </a:cubicBezTo>
                  <a:cubicBezTo>
                    <a:pt x="2903517" y="1238991"/>
                    <a:pt x="2842161" y="1272638"/>
                    <a:pt x="2743200" y="1306285"/>
                  </a:cubicBezTo>
                  <a:cubicBezTo>
                    <a:pt x="2644239" y="1339932"/>
                    <a:pt x="2511631" y="1371600"/>
                    <a:pt x="2398815" y="1401288"/>
                  </a:cubicBezTo>
                  <a:cubicBezTo>
                    <a:pt x="2285999" y="1430976"/>
                    <a:pt x="2198914" y="1462644"/>
                    <a:pt x="2066306" y="1484415"/>
                  </a:cubicBezTo>
                  <a:cubicBezTo>
                    <a:pt x="1933698" y="1506186"/>
                    <a:pt x="1737756" y="1524000"/>
                    <a:pt x="1603169" y="1531917"/>
                  </a:cubicBezTo>
                  <a:cubicBezTo>
                    <a:pt x="1468582" y="1539834"/>
                    <a:pt x="1367641" y="1527959"/>
                    <a:pt x="1258784" y="1531917"/>
                  </a:cubicBezTo>
                  <a:cubicBezTo>
                    <a:pt x="1149927" y="1535875"/>
                    <a:pt x="1072738" y="1551709"/>
                    <a:pt x="950026" y="1555667"/>
                  </a:cubicBezTo>
                  <a:cubicBezTo>
                    <a:pt x="827314" y="1559625"/>
                    <a:pt x="522514" y="1555667"/>
                    <a:pt x="522514" y="1555667"/>
                  </a:cubicBezTo>
                  <a:lnTo>
                    <a:pt x="0" y="1555667"/>
                  </a:lnTo>
                </a:path>
              </a:pathLst>
            </a:custGeom>
            <a:noFill/>
            <a:ln w="127000">
              <a:solidFill>
                <a:schemeClr val="accent1">
                  <a:shade val="50000"/>
                  <a:alpha val="6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D0E940-530C-B246-966E-3C727EECB07C}"/>
                  </a:ext>
                </a:extLst>
              </p:cNvPr>
              <p:cNvSpPr/>
              <p:nvPr/>
            </p:nvSpPr>
            <p:spPr>
              <a:xfrm>
                <a:off x="2113849" y="633020"/>
                <a:ext cx="3525132" cy="616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2400" dirty="0"/>
                  <a:t> (one mole).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D0E940-530C-B246-966E-3C727EECB0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849" y="633020"/>
                <a:ext cx="3525132" cy="616964"/>
              </a:xfrm>
              <a:prstGeom prst="rect">
                <a:avLst/>
              </a:prstGeom>
              <a:blipFill>
                <a:blip r:embed="rId3"/>
                <a:stretch>
                  <a:fillRect l="-2867" r="-143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 8">
            <a:extLst>
              <a:ext uri="{FF2B5EF4-FFF2-40B4-BE49-F238E27FC236}">
                <a16:creationId xmlns:a16="http://schemas.microsoft.com/office/drawing/2014/main" id="{0E3296EA-50C7-C74A-AFF2-D304898B080F}"/>
              </a:ext>
            </a:extLst>
          </p:cNvPr>
          <p:cNvSpPr/>
          <p:nvPr/>
        </p:nvSpPr>
        <p:spPr>
          <a:xfrm>
            <a:off x="6636327" y="1953491"/>
            <a:ext cx="1593273" cy="678873"/>
          </a:xfrm>
          <a:custGeom>
            <a:avLst/>
            <a:gdLst>
              <a:gd name="connsiteX0" fmla="*/ 0 w 2230582"/>
              <a:gd name="connsiteY0" fmla="*/ 792375 h 792375"/>
              <a:gd name="connsiteX1" fmla="*/ 290946 w 2230582"/>
              <a:gd name="connsiteY1" fmla="*/ 598411 h 792375"/>
              <a:gd name="connsiteX2" fmla="*/ 568037 w 2230582"/>
              <a:gd name="connsiteY2" fmla="*/ 432156 h 792375"/>
              <a:gd name="connsiteX3" fmla="*/ 886691 w 2230582"/>
              <a:gd name="connsiteY3" fmla="*/ 265902 h 792375"/>
              <a:gd name="connsiteX4" fmla="*/ 1260764 w 2230582"/>
              <a:gd name="connsiteY4" fmla="*/ 127356 h 792375"/>
              <a:gd name="connsiteX5" fmla="*/ 1759528 w 2230582"/>
              <a:gd name="connsiteY5" fmla="*/ 30375 h 792375"/>
              <a:gd name="connsiteX6" fmla="*/ 2092037 w 2230582"/>
              <a:gd name="connsiteY6" fmla="*/ 2666 h 792375"/>
              <a:gd name="connsiteX7" fmla="*/ 2230582 w 2230582"/>
              <a:gd name="connsiteY7" fmla="*/ 2666 h 79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0582" h="792375">
                <a:moveTo>
                  <a:pt x="0" y="792375"/>
                </a:moveTo>
                <a:cubicBezTo>
                  <a:pt x="98136" y="725411"/>
                  <a:pt x="196273" y="658447"/>
                  <a:pt x="290946" y="598411"/>
                </a:cubicBezTo>
                <a:cubicBezTo>
                  <a:pt x="385619" y="538375"/>
                  <a:pt x="468746" y="487574"/>
                  <a:pt x="568037" y="432156"/>
                </a:cubicBezTo>
                <a:cubicBezTo>
                  <a:pt x="667328" y="376738"/>
                  <a:pt x="771237" y="316702"/>
                  <a:pt x="886691" y="265902"/>
                </a:cubicBezTo>
                <a:cubicBezTo>
                  <a:pt x="1002146" y="215102"/>
                  <a:pt x="1115291" y="166610"/>
                  <a:pt x="1260764" y="127356"/>
                </a:cubicBezTo>
                <a:cubicBezTo>
                  <a:pt x="1406237" y="88102"/>
                  <a:pt x="1620983" y="51157"/>
                  <a:pt x="1759528" y="30375"/>
                </a:cubicBezTo>
                <a:cubicBezTo>
                  <a:pt x="1898073" y="9593"/>
                  <a:pt x="2013528" y="7284"/>
                  <a:pt x="2092037" y="2666"/>
                </a:cubicBezTo>
                <a:cubicBezTo>
                  <a:pt x="2170546" y="-1952"/>
                  <a:pt x="2200564" y="357"/>
                  <a:pt x="2230582" y="2666"/>
                </a:cubicBezTo>
              </a:path>
            </a:pathLst>
          </a:custGeom>
          <a:noFill/>
          <a:ln w="127000">
            <a:solidFill>
              <a:schemeClr val="accent1">
                <a:shade val="50000"/>
                <a:alpha val="47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5D2CEB-C9F0-380F-157C-1DE9A685EAD1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What heat capacities look like in real life</a:t>
            </a:r>
          </a:p>
        </p:txBody>
      </p:sp>
    </p:spTree>
    <p:extLst>
      <p:ext uri="{BB962C8B-B14F-4D97-AF65-F5344CB8AC3E}">
        <p14:creationId xmlns:p14="http://schemas.microsoft.com/office/powerpoint/2010/main" val="216000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999744" y="717224"/>
            <a:ext cx="101193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It’s all the molecular energy in a given sample. We divide it into these parts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kinetic</a:t>
            </a:r>
            <a:r>
              <a:rPr lang="en-US" sz="2400" dirty="0"/>
              <a:t> part is energy of motion: </a:t>
            </a:r>
            <a:r>
              <a:rPr lang="en-US" sz="2400" b="1" dirty="0"/>
              <a:t>translational</a:t>
            </a:r>
            <a:r>
              <a:rPr lang="en-US" sz="2400" dirty="0"/>
              <a:t>, </a:t>
            </a:r>
            <a:r>
              <a:rPr lang="en-US" sz="2400" b="1" dirty="0"/>
              <a:t>rotational</a:t>
            </a:r>
            <a:r>
              <a:rPr lang="en-US" sz="2400" dirty="0"/>
              <a:t>, and </a:t>
            </a:r>
            <a:r>
              <a:rPr lang="en-US" sz="2400" b="1" dirty="0"/>
              <a:t>vibrational </a:t>
            </a:r>
            <a:r>
              <a:rPr lang="en-US" sz="2400" dirty="0"/>
              <a:t>motions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potential</a:t>
            </a:r>
            <a:r>
              <a:rPr lang="en-US" sz="2400" dirty="0"/>
              <a:t> part is like the energy in a compressed spring – not moving, but energy that’s potentially available. At the molecular level, we talk about the potential energy of </a:t>
            </a:r>
            <a:r>
              <a:rPr lang="en-US" sz="2400" b="1" dirty="0"/>
              <a:t>vibration</a:t>
            </a:r>
            <a:r>
              <a:rPr lang="en-US" sz="2400" dirty="0"/>
              <a:t>, in that a molecule could be compressed or stretched out (much like a spring). Translational and rotational motions don’t have potential energy.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4A59CE-56E1-C6F6-17F4-BC62101D0966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What internal energy (“U”) is</a:t>
            </a:r>
          </a:p>
        </p:txBody>
      </p:sp>
    </p:spTree>
    <p:extLst>
      <p:ext uri="{BB962C8B-B14F-4D97-AF65-F5344CB8AC3E}">
        <p14:creationId xmlns:p14="http://schemas.microsoft.com/office/powerpoint/2010/main" val="136551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838200" y="1230564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What’s a degree of freedom? For starters, each direction in space is 1 degree of freedom.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74F6A80-D544-CB47-B997-022B5668BC53}"/>
              </a:ext>
            </a:extLst>
          </p:cNvPr>
          <p:cNvSpPr/>
          <p:nvPr/>
        </p:nvSpPr>
        <p:spPr>
          <a:xfrm>
            <a:off x="3370507" y="3974883"/>
            <a:ext cx="512064" cy="499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D6799E-3984-B541-825C-648DF4BF6822}"/>
              </a:ext>
            </a:extLst>
          </p:cNvPr>
          <p:cNvCxnSpPr/>
          <p:nvPr/>
        </p:nvCxnSpPr>
        <p:spPr>
          <a:xfrm flipH="1">
            <a:off x="2414016" y="4669536"/>
            <a:ext cx="585216" cy="4511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029B3B-01FC-374E-960B-0790B1B4E500}"/>
              </a:ext>
            </a:extLst>
          </p:cNvPr>
          <p:cNvCxnSpPr>
            <a:cxnSpLocks/>
          </p:cNvCxnSpPr>
          <p:nvPr/>
        </p:nvCxnSpPr>
        <p:spPr>
          <a:xfrm flipV="1">
            <a:off x="3001264" y="3810000"/>
            <a:ext cx="0" cy="85953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1F3B4C-AA10-844C-B601-5A9A68D4444B}"/>
              </a:ext>
            </a:extLst>
          </p:cNvPr>
          <p:cNvCxnSpPr>
            <a:cxnSpLocks/>
          </p:cNvCxnSpPr>
          <p:nvPr/>
        </p:nvCxnSpPr>
        <p:spPr>
          <a:xfrm>
            <a:off x="2999232" y="4672729"/>
            <a:ext cx="883339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06EF6-2A0A-B045-A166-D0FABDD40991}"/>
              </a:ext>
            </a:extLst>
          </p:cNvPr>
          <p:cNvSpPr/>
          <p:nvPr/>
        </p:nvSpPr>
        <p:spPr>
          <a:xfrm>
            <a:off x="4791463" y="3957652"/>
            <a:ext cx="74005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This molecule has three degrees of translational freedom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5BC5F-E37B-9C87-085E-095F147880D1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Degrees of freedom </a:t>
            </a:r>
          </a:p>
        </p:txBody>
      </p:sp>
    </p:spTree>
    <p:extLst>
      <p:ext uri="{BB962C8B-B14F-4D97-AF65-F5344CB8AC3E}">
        <p14:creationId xmlns:p14="http://schemas.microsoft.com/office/powerpoint/2010/main" val="355380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268233" y="753762"/>
                <a:ext cx="11655533" cy="2261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Equipartition Theorem says, for each degree of freedom, a molecule’s average energy is </a:t>
                </a:r>
              </a:p>
              <a:p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b="0" dirty="0">
                  <a:solidFill>
                    <a:srgbClr val="7030A0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 is Boltzmann’s constant, 1.38 x 10</a:t>
                </a:r>
                <a:r>
                  <a:rPr lang="en-US" sz="2400" baseline="30000" dirty="0"/>
                  <a:t>-23</a:t>
                </a:r>
                <a:r>
                  <a:rPr lang="en-US" sz="2400" dirty="0"/>
                  <a:t> J/K.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33" y="753762"/>
                <a:ext cx="11655533" cy="2261132"/>
              </a:xfrm>
              <a:prstGeom prst="rect">
                <a:avLst/>
              </a:prstGeom>
              <a:blipFill>
                <a:blip r:embed="rId2"/>
                <a:stretch>
                  <a:fillRect l="-871" t="-2235" r="-218" b="-5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C74F6A80-D544-CB47-B997-022B5668BC53}"/>
              </a:ext>
            </a:extLst>
          </p:cNvPr>
          <p:cNvSpPr/>
          <p:nvPr/>
        </p:nvSpPr>
        <p:spPr>
          <a:xfrm>
            <a:off x="3370507" y="3974883"/>
            <a:ext cx="512064" cy="499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D6799E-3984-B541-825C-648DF4BF6822}"/>
              </a:ext>
            </a:extLst>
          </p:cNvPr>
          <p:cNvCxnSpPr/>
          <p:nvPr/>
        </p:nvCxnSpPr>
        <p:spPr>
          <a:xfrm flipH="1">
            <a:off x="2414016" y="4669536"/>
            <a:ext cx="585216" cy="4511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029B3B-01FC-374E-960B-0790B1B4E500}"/>
              </a:ext>
            </a:extLst>
          </p:cNvPr>
          <p:cNvCxnSpPr>
            <a:cxnSpLocks/>
          </p:cNvCxnSpPr>
          <p:nvPr/>
        </p:nvCxnSpPr>
        <p:spPr>
          <a:xfrm flipV="1">
            <a:off x="3001264" y="3810000"/>
            <a:ext cx="0" cy="85953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1F3B4C-AA10-844C-B601-5A9A68D4444B}"/>
              </a:ext>
            </a:extLst>
          </p:cNvPr>
          <p:cNvCxnSpPr>
            <a:cxnSpLocks/>
          </p:cNvCxnSpPr>
          <p:nvPr/>
        </p:nvCxnSpPr>
        <p:spPr>
          <a:xfrm>
            <a:off x="2999232" y="4672729"/>
            <a:ext cx="883339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B1F9039-DE3D-8C80-7093-5E19B272A431}"/>
                  </a:ext>
                </a:extLst>
              </p:cNvPr>
              <p:cNvSpPr/>
              <p:nvPr/>
            </p:nvSpPr>
            <p:spPr>
              <a:xfrm>
                <a:off x="4251813" y="3073505"/>
                <a:ext cx="7333776" cy="1732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Equipartition says this molecule will have, on average, an energy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Does that result look familiar to you?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B1F9039-DE3D-8C80-7093-5E19B272A4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813" y="3073505"/>
                <a:ext cx="7333776" cy="1732077"/>
              </a:xfrm>
              <a:prstGeom prst="rect">
                <a:avLst/>
              </a:prstGeom>
              <a:blipFill>
                <a:blip r:embed="rId3"/>
                <a:stretch>
                  <a:fillRect l="-1209" t="-2174" r="-345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1D04220-B984-31AB-0330-99DF9D1A3005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Equipartition </a:t>
            </a:r>
          </a:p>
        </p:txBody>
      </p:sp>
    </p:spTree>
    <p:extLst>
      <p:ext uri="{BB962C8B-B14F-4D97-AF65-F5344CB8AC3E}">
        <p14:creationId xmlns:p14="http://schemas.microsoft.com/office/powerpoint/2010/main" val="406378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268233" y="741096"/>
                <a:ext cx="11655533" cy="2261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Equipartition Theorem says, for each degree of freedom, a molecule’s average energy is </a:t>
                </a:r>
              </a:p>
              <a:p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b="0" dirty="0">
                  <a:solidFill>
                    <a:srgbClr val="7030A0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 is Boltzmann’s constant, 1.38 x 10</a:t>
                </a:r>
                <a:r>
                  <a:rPr lang="en-US" sz="2400" baseline="30000" dirty="0"/>
                  <a:t>-23</a:t>
                </a:r>
                <a:r>
                  <a:rPr lang="en-US" sz="2400" dirty="0"/>
                  <a:t> J/K.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33" y="741096"/>
                <a:ext cx="11655533" cy="2261132"/>
              </a:xfrm>
              <a:prstGeom prst="rect">
                <a:avLst/>
              </a:prstGeom>
              <a:blipFill>
                <a:blip r:embed="rId2"/>
                <a:stretch>
                  <a:fillRect l="-871" t="-2235" r="-218" b="-5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C74F6A80-D544-CB47-B997-022B5668BC53}"/>
              </a:ext>
            </a:extLst>
          </p:cNvPr>
          <p:cNvSpPr/>
          <p:nvPr/>
        </p:nvSpPr>
        <p:spPr>
          <a:xfrm>
            <a:off x="3370507" y="3974883"/>
            <a:ext cx="512064" cy="499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D6799E-3984-B541-825C-648DF4BF6822}"/>
              </a:ext>
            </a:extLst>
          </p:cNvPr>
          <p:cNvCxnSpPr/>
          <p:nvPr/>
        </p:nvCxnSpPr>
        <p:spPr>
          <a:xfrm flipH="1">
            <a:off x="2414016" y="4669536"/>
            <a:ext cx="585216" cy="4511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029B3B-01FC-374E-960B-0790B1B4E500}"/>
              </a:ext>
            </a:extLst>
          </p:cNvPr>
          <p:cNvCxnSpPr>
            <a:cxnSpLocks/>
          </p:cNvCxnSpPr>
          <p:nvPr/>
        </p:nvCxnSpPr>
        <p:spPr>
          <a:xfrm flipV="1">
            <a:off x="3001264" y="3810000"/>
            <a:ext cx="0" cy="85953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1F3B4C-AA10-844C-B601-5A9A68D4444B}"/>
              </a:ext>
            </a:extLst>
          </p:cNvPr>
          <p:cNvCxnSpPr>
            <a:cxnSpLocks/>
          </p:cNvCxnSpPr>
          <p:nvPr/>
        </p:nvCxnSpPr>
        <p:spPr>
          <a:xfrm>
            <a:off x="2999232" y="4672729"/>
            <a:ext cx="883339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4006EF6-2A0A-B045-A166-D0FABDD40991}"/>
                  </a:ext>
                </a:extLst>
              </p:cNvPr>
              <p:cNvSpPr/>
              <p:nvPr/>
            </p:nvSpPr>
            <p:spPr>
              <a:xfrm>
                <a:off x="4251813" y="3073505"/>
                <a:ext cx="7333776" cy="3002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Equipartition says this molecule will have, on average, an energy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YEAH! We already showed that a Maxwell distribution of speeds leads to the same result: </a:t>
                </a:r>
              </a:p>
              <a:p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 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400" dirty="0"/>
                  <a:t> (average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𝐾𝐸</m:t>
                    </m:r>
                  </m:oMath>
                </a14:m>
                <a:r>
                  <a:rPr lang="en-US" sz="2400" dirty="0"/>
                  <a:t> per molecule)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4006EF6-2A0A-B045-A166-D0FABDD409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813" y="3073505"/>
                <a:ext cx="7333776" cy="3002489"/>
              </a:xfrm>
              <a:prstGeom prst="rect">
                <a:avLst/>
              </a:prstGeom>
              <a:blipFill>
                <a:blip r:embed="rId3"/>
                <a:stretch>
                  <a:fillRect l="-1209" t="-1261" r="-345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3974C1F-B7E8-4E75-4DDD-DE3F5130F7E5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Equipartition </a:t>
            </a:r>
          </a:p>
        </p:txBody>
      </p:sp>
    </p:spTree>
    <p:extLst>
      <p:ext uri="{BB962C8B-B14F-4D97-AF65-F5344CB8AC3E}">
        <p14:creationId xmlns:p14="http://schemas.microsoft.com/office/powerpoint/2010/main" val="3946176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989123" y="1433840"/>
                <a:ext cx="11692329" cy="3289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translational energy, 1 molecule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=2 × 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translational energy, 2 molecules</a:t>
                </a:r>
              </a:p>
              <a:p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r>
                  <a:rPr lang="en-US" sz="2400" dirty="0"/>
                  <a:t> translational energy,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 molecules (1 mole)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𝑛𝑅𝑇</m:t>
                    </m:r>
                  </m:oMath>
                </a14:m>
                <a:r>
                  <a:rPr lang="en-US" sz="2400" dirty="0"/>
                  <a:t> translational energy,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moles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23" y="1433840"/>
                <a:ext cx="11692329" cy="3289618"/>
              </a:xfrm>
              <a:prstGeom prst="rect">
                <a:avLst/>
              </a:prstGeom>
              <a:blipFill>
                <a:blip r:embed="rId2"/>
                <a:stretch>
                  <a:fillRect l="-108" b="-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70C5306-286C-46AA-39F6-9843A7943F60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Scaling up to the macroscopic level (translational degrees of freedom)</a:t>
            </a:r>
          </a:p>
        </p:txBody>
      </p:sp>
    </p:spTree>
    <p:extLst>
      <p:ext uri="{BB962C8B-B14F-4D97-AF65-F5344CB8AC3E}">
        <p14:creationId xmlns:p14="http://schemas.microsoft.com/office/powerpoint/2010/main" val="2330701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993082" y="1813687"/>
                <a:ext cx="9898570" cy="2263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𝑹𝑻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8.314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298 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082" y="1813687"/>
                <a:ext cx="9898570" cy="2263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F63024-EABD-A548-4B03-85FE137050B2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62408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We’ve already talked about value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400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𝑹𝑻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b="1" dirty="0"/>
                  <a:t>at room temperature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F63024-EABD-A548-4B03-85FE13705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24082"/>
              </a:xfrm>
              <a:prstGeom prst="rect">
                <a:avLst/>
              </a:prstGeom>
              <a:blipFill>
                <a:blip r:embed="rId3"/>
                <a:stretch>
                  <a:fillRect l="-832"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87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979226" y="2549354"/>
                <a:ext cx="9898570" cy="2064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𝑹𝑻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8.314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298 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000</m:t>
                    </m:r>
                    <m:f>
                      <m:f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𝑚𝑜𝑙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=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f>
                      <m:f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𝒌𝑱</m:t>
                        </m:r>
                      </m:num>
                      <m:den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𝒎𝒐𝒍</m:t>
                        </m:r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26" y="2549354"/>
                <a:ext cx="9898570" cy="20640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63547E-3D14-153D-6049-D06AA0B5599B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62408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We’ve already talked about value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400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𝑹𝑻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b="1" dirty="0"/>
                  <a:t>at room temperature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63547E-3D14-153D-6049-D06AA0B55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24082"/>
              </a:xfrm>
              <a:prstGeom prst="rect">
                <a:avLst/>
              </a:prstGeom>
              <a:blipFill>
                <a:blip r:embed="rId3"/>
                <a:stretch>
                  <a:fillRect l="-832"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608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1442</Words>
  <Application>Microsoft Macintosh PowerPoint</Application>
  <PresentationFormat>Widescreen</PresentationFormat>
  <Paragraphs>259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87</cp:revision>
  <dcterms:created xsi:type="dcterms:W3CDTF">2021-09-19T16:02:31Z</dcterms:created>
  <dcterms:modified xsi:type="dcterms:W3CDTF">2023-09-18T16:56:36Z</dcterms:modified>
</cp:coreProperties>
</file>