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371" r:id="rId3"/>
    <p:sldId id="364" r:id="rId4"/>
    <p:sldId id="368" r:id="rId5"/>
    <p:sldId id="369" r:id="rId6"/>
    <p:sldId id="370" r:id="rId7"/>
    <p:sldId id="311" r:id="rId8"/>
    <p:sldId id="329" r:id="rId9"/>
    <p:sldId id="344" r:id="rId10"/>
    <p:sldId id="360" r:id="rId11"/>
    <p:sldId id="361" r:id="rId12"/>
    <p:sldId id="335" r:id="rId13"/>
    <p:sldId id="358" r:id="rId14"/>
    <p:sldId id="362" r:id="rId15"/>
    <p:sldId id="356" r:id="rId16"/>
    <p:sldId id="363" r:id="rId17"/>
    <p:sldId id="352" r:id="rId18"/>
    <p:sldId id="353" r:id="rId19"/>
    <p:sldId id="343" r:id="rId20"/>
    <p:sldId id="365" r:id="rId21"/>
    <p:sldId id="3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3"/>
    <p:restoredTop sz="95964"/>
  </p:normalViewPr>
  <p:slideViewPr>
    <p:cSldViewPr snapToGrid="0" snapToObjects="1">
      <p:cViewPr>
        <p:scale>
          <a:sx n="104" d="100"/>
          <a:sy n="104" d="100"/>
        </p:scale>
        <p:origin x="7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okeasshome.com/ir-spectrum-table-functional-group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644605" y="1136081"/>
                <a:ext cx="10559889" cy="246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About the difference between extensive and intensive state functions.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Internal energy (“U”) consists of energy stored in translational, rotational, and vibrational degrees of freedom.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the Equipartition Theorem predicts that each translational and rotational degree of freedom “gets”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but that each vibrational degree of freedom “gets” a full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(per mole), in the high-temperature (“classical”) limit.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5" y="1136081"/>
                <a:ext cx="10559889" cy="2460545"/>
              </a:xfrm>
              <a:prstGeom prst="rect">
                <a:avLst/>
              </a:prstGeom>
              <a:blipFill>
                <a:blip r:embed="rId2"/>
                <a:stretch>
                  <a:fillRect l="-840" t="-2564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where we left off last time</a:t>
            </a:r>
          </a:p>
        </p:txBody>
      </p:sp>
    </p:spTree>
    <p:extLst>
      <p:ext uri="{BB962C8B-B14F-4D97-AF65-F5344CB8AC3E}">
        <p14:creationId xmlns:p14="http://schemas.microsoft.com/office/powerpoint/2010/main" val="157920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6D71E-D897-2942-BEC8-ED512503D573}"/>
              </a:ext>
            </a:extLst>
          </p:cNvPr>
          <p:cNvSpPr/>
          <p:nvPr/>
        </p:nvSpPr>
        <p:spPr>
          <a:xfrm>
            <a:off x="73170" y="446789"/>
            <a:ext cx="62834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C52DD-8C45-B703-3A74-69E9B6161217}"/>
              </a:ext>
            </a:extLst>
          </p:cNvPr>
          <p:cNvSpPr txBox="1"/>
          <p:nvPr/>
        </p:nvSpPr>
        <p:spPr>
          <a:xfrm>
            <a:off x="-13854" y="0"/>
            <a:ext cx="122058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</p:txBody>
      </p:sp>
    </p:spTree>
    <p:extLst>
      <p:ext uri="{BB962C8B-B14F-4D97-AF65-F5344CB8AC3E}">
        <p14:creationId xmlns:p14="http://schemas.microsoft.com/office/powerpoint/2010/main" val="32004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19B071-4AFC-0D45-939B-3AC9127608FF}"/>
              </a:ext>
            </a:extLst>
          </p:cNvPr>
          <p:cNvGrpSpPr/>
          <p:nvPr/>
        </p:nvGrpSpPr>
        <p:grpSpPr>
          <a:xfrm>
            <a:off x="1114313" y="1819538"/>
            <a:ext cx="7594258" cy="2588129"/>
            <a:chOff x="-1950848" y="616247"/>
            <a:chExt cx="11036547" cy="5571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847620-2B09-484B-9AAA-4247821E293D}"/>
                    </a:ext>
                  </a:extLst>
                </p:cNvPr>
                <p:cNvSpPr/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3EF2E4-FBC5-AA45-8D75-038B9CA9E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  <a:blipFill>
                  <a:blip r:embed="rId3"/>
                  <a:stretch>
                    <a:fillRect l="-5000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7C2AA0-6D8D-0A4E-BF6C-244F4BDC051C}"/>
                    </a:ext>
                  </a:extLst>
                </p:cNvPr>
                <p:cNvSpPr/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FFB48A-B2D8-844C-82B2-C4FE0EE94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  <a:blipFill>
                  <a:blip r:embed="rId4"/>
                  <a:stretch>
                    <a:fillRect l="-5556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34FD6-6CFE-9145-8708-A5510E2B8FD6}"/>
                </a:ext>
              </a:extLst>
            </p:cNvPr>
            <p:cNvGrpSpPr/>
            <p:nvPr/>
          </p:nvGrpSpPr>
          <p:grpSpPr>
            <a:xfrm>
              <a:off x="-1950848" y="616247"/>
              <a:ext cx="11036547" cy="5571074"/>
              <a:chOff x="-1950848" y="616247"/>
              <a:chExt cx="11036547" cy="5571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FBC892-4897-B243-BC3D-B49A1A8531F9}"/>
                  </a:ext>
                </a:extLst>
              </p:cNvPr>
              <p:cNvGrpSpPr/>
              <p:nvPr/>
            </p:nvGrpSpPr>
            <p:grpSpPr>
              <a:xfrm>
                <a:off x="-87445" y="616247"/>
                <a:ext cx="9173144" cy="5571074"/>
                <a:chOff x="-87445" y="764210"/>
                <a:chExt cx="9173144" cy="5321797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10F2658B-31FD-324E-ACBF-27D49C8662F6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1CF680-2EE9-4E4C-9006-B9DCC733A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564" y="5176370"/>
                  <a:ext cx="3770613" cy="49265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5F76F9E-5E88-1E41-854E-59E6C0A0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2249" y="2807080"/>
                  <a:ext cx="1049770" cy="129475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CC2DED33-95F1-8A4A-B4C6-5B71F4F921C5}"/>
                    </a:ext>
                  </a:extLst>
                </p:cNvPr>
                <p:cNvSpPr/>
                <p:nvPr/>
              </p:nvSpPr>
              <p:spPr>
                <a:xfrm>
                  <a:off x="-87445" y="764210"/>
                  <a:ext cx="6485641" cy="4564312"/>
                </a:xfrm>
                <a:prstGeom prst="arc">
                  <a:avLst>
                    <a:gd name="adj1" fmla="val 939779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84AC5-CEF1-B44B-9CBF-6A1766066A92}"/>
                  </a:ext>
                </a:extLst>
              </p:cNvPr>
              <p:cNvSpPr txBox="1"/>
              <p:nvPr/>
            </p:nvSpPr>
            <p:spPr>
              <a:xfrm>
                <a:off x="-1950848" y="4075163"/>
                <a:ext cx="1823132" cy="99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U(T)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E24D-718E-5F49-A969-24A569A9CBBA}"/>
              </a:ext>
            </a:extLst>
          </p:cNvPr>
          <p:cNvGrpSpPr/>
          <p:nvPr/>
        </p:nvGrpSpPr>
        <p:grpSpPr>
          <a:xfrm>
            <a:off x="844727" y="4324915"/>
            <a:ext cx="8043161" cy="2287683"/>
            <a:chOff x="-2342631" y="1724636"/>
            <a:chExt cx="11688927" cy="4924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FE570C-733C-1642-872F-4323AE94C565}"/>
                    </a:ext>
                  </a:extLst>
                </p:cNvPr>
                <p:cNvSpPr/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EF0B40-4FAA-A24A-8BED-CF3676C8E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  <a:blipFill>
                  <a:blip r:embed="rId5"/>
                  <a:stretch>
                    <a:fillRect l="-16327" t="-8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5B465CC-40C9-074B-8570-513AECA6A6CA}"/>
                    </a:ext>
                  </a:extLst>
                </p:cNvPr>
                <p:cNvSpPr/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8266723-9A18-BC4D-A801-3B566BC95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  <a:blipFill>
                  <a:blip r:embed="rId6"/>
                  <a:stretch>
                    <a:fillRect l="-1428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2654FA-9003-A74F-B900-FCE7AF3DF2E9}"/>
                </a:ext>
              </a:extLst>
            </p:cNvPr>
            <p:cNvGrpSpPr/>
            <p:nvPr/>
          </p:nvGrpSpPr>
          <p:grpSpPr>
            <a:xfrm>
              <a:off x="-2342631" y="1724636"/>
              <a:ext cx="11688927" cy="4924358"/>
              <a:chOff x="-2342631" y="1724636"/>
              <a:chExt cx="11688927" cy="49243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848EF5-4306-BC4A-A367-E36A114CB81D}"/>
                  </a:ext>
                </a:extLst>
              </p:cNvPr>
              <p:cNvGrpSpPr/>
              <p:nvPr/>
            </p:nvGrpSpPr>
            <p:grpSpPr>
              <a:xfrm>
                <a:off x="-45929" y="1724636"/>
                <a:ext cx="9392225" cy="4924358"/>
                <a:chOff x="-45929" y="1823000"/>
                <a:chExt cx="9392225" cy="4704014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E54B2007-9855-8946-A7AD-BC0BD46EF5A3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7E87F8-EB80-774B-B3E5-87C0FFBBC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64" y="5176370"/>
                  <a:ext cx="3770612" cy="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3D1A2C3-429F-B645-8E65-B10E357BD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9634" y="3930750"/>
                  <a:ext cx="1236455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92243413-BB33-D447-9D45-6EDEBC28242B}"/>
                    </a:ext>
                  </a:extLst>
                </p:cNvPr>
                <p:cNvSpPr/>
                <p:nvPr/>
              </p:nvSpPr>
              <p:spPr>
                <a:xfrm>
                  <a:off x="120438" y="1823000"/>
                  <a:ext cx="6485641" cy="3419280"/>
                </a:xfrm>
                <a:prstGeom prst="arc">
                  <a:avLst>
                    <a:gd name="adj1" fmla="val 1112056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763C95-B326-2542-8EE1-D37DCB087F6B}"/>
                    </a:ext>
                  </a:extLst>
                </p:cNvPr>
                <p:cNvSpPr txBox="1"/>
                <p:nvPr/>
              </p:nvSpPr>
              <p:spPr>
                <a:xfrm>
                  <a:off x="814110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C526D3-0ACE-EA43-95F7-16FE5914E9AA}"/>
                  </a:ext>
                </a:extLst>
              </p:cNvPr>
              <p:cNvSpPr txBox="1"/>
              <p:nvPr/>
            </p:nvSpPr>
            <p:spPr>
              <a:xfrm>
                <a:off x="-2342631" y="3144587"/>
                <a:ext cx="1823132" cy="9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(T)</a:t>
                </a:r>
              </a:p>
            </p:txBody>
          </p:sp>
        </p:grp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549C02E-43B0-EF45-9BAA-FE244A1398FB}"/>
              </a:ext>
            </a:extLst>
          </p:cNvPr>
          <p:cNvSpPr/>
          <p:nvPr/>
        </p:nvSpPr>
        <p:spPr>
          <a:xfrm>
            <a:off x="6032284" y="5315542"/>
            <a:ext cx="2767284" cy="2816061"/>
          </a:xfrm>
          <a:prstGeom prst="arc">
            <a:avLst>
              <a:gd name="adj1" fmla="val 13657148"/>
              <a:gd name="adj2" fmla="val 15236706"/>
            </a:avLst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7E5D1-002C-164D-94B5-E6D2C3DC85FC}"/>
              </a:ext>
            </a:extLst>
          </p:cNvPr>
          <p:cNvSpPr/>
          <p:nvPr/>
        </p:nvSpPr>
        <p:spPr>
          <a:xfrm>
            <a:off x="73170" y="446789"/>
            <a:ext cx="62834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0F0D4-8CD7-4347-AF02-2D397DD82F80}"/>
              </a:ext>
            </a:extLst>
          </p:cNvPr>
          <p:cNvSpPr txBox="1"/>
          <p:nvPr/>
        </p:nvSpPr>
        <p:spPr>
          <a:xfrm>
            <a:off x="5911136" y="6398122"/>
            <a:ext cx="82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81CA8-451E-CE2E-DF6A-C62D430CCA93}"/>
              </a:ext>
            </a:extLst>
          </p:cNvPr>
          <p:cNvSpPr txBox="1"/>
          <p:nvPr/>
        </p:nvSpPr>
        <p:spPr>
          <a:xfrm>
            <a:off x="-13854" y="0"/>
            <a:ext cx="122058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46A72-39FE-8301-049E-99BED46DB3BF}"/>
              </a:ext>
            </a:extLst>
          </p:cNvPr>
          <p:cNvSpPr txBox="1"/>
          <p:nvPr/>
        </p:nvSpPr>
        <p:spPr>
          <a:xfrm>
            <a:off x="7186993" y="4135491"/>
            <a:ext cx="134874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(classical limit)</a:t>
            </a:r>
          </a:p>
        </p:txBody>
      </p:sp>
    </p:spTree>
    <p:extLst>
      <p:ext uri="{BB962C8B-B14F-4D97-AF65-F5344CB8AC3E}">
        <p14:creationId xmlns:p14="http://schemas.microsoft.com/office/powerpoint/2010/main" val="406125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140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U(T,V): here’s a more realistic picture, with three different gases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62F7AE-1ADE-C242-CEE7-DBC38675F716}"/>
              </a:ext>
            </a:extLst>
          </p:cNvPr>
          <p:cNvGrpSpPr>
            <a:grpSpLocks noChangeAspect="1"/>
          </p:cNvGrpSpPr>
          <p:nvPr/>
        </p:nvGrpSpPr>
        <p:grpSpPr>
          <a:xfrm>
            <a:off x="-2014368" y="1501695"/>
            <a:ext cx="4949367" cy="2621501"/>
            <a:chOff x="-679423" y="878558"/>
            <a:chExt cx="8780470" cy="465069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6467557-774E-F5F2-4EC3-9B4E80073634}"/>
                </a:ext>
              </a:extLst>
            </p:cNvPr>
            <p:cNvGrpSpPr/>
            <p:nvPr/>
          </p:nvGrpSpPr>
          <p:grpSpPr>
            <a:xfrm>
              <a:off x="-679423" y="878558"/>
              <a:ext cx="8780470" cy="4650698"/>
              <a:chOff x="-3488960" y="719528"/>
              <a:chExt cx="10744199" cy="560520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584EC2B-D905-1F91-BF07-C2F5D8AD137C}"/>
                  </a:ext>
                </a:extLst>
              </p:cNvPr>
              <p:cNvGrpSpPr/>
              <p:nvPr/>
            </p:nvGrpSpPr>
            <p:grpSpPr>
              <a:xfrm>
                <a:off x="-3488960" y="719528"/>
                <a:ext cx="10744199" cy="4172820"/>
                <a:chOff x="-3488960" y="719528"/>
                <a:chExt cx="10744199" cy="4172820"/>
              </a:xfrm>
            </p:grpSpPr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9B83CD9F-0A59-BFBF-5D25-7BB334EB7732}"/>
                    </a:ext>
                  </a:extLst>
                </p:cNvPr>
                <p:cNvSpPr/>
                <p:nvPr/>
              </p:nvSpPr>
              <p:spPr>
                <a:xfrm>
                  <a:off x="-2874363" y="719528"/>
                  <a:ext cx="10129602" cy="3578915"/>
                </a:xfrm>
                <a:prstGeom prst="arc">
                  <a:avLst>
                    <a:gd name="adj1" fmla="val 177064"/>
                    <a:gd name="adj2" fmla="val 4173620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25002931-1137-72AB-E11E-C9B5E49E19DA}"/>
                    </a:ext>
                  </a:extLst>
                </p:cNvPr>
                <p:cNvSpPr/>
                <p:nvPr/>
              </p:nvSpPr>
              <p:spPr>
                <a:xfrm>
                  <a:off x="-3488960" y="1534259"/>
                  <a:ext cx="10129602" cy="3358089"/>
                </a:xfrm>
                <a:prstGeom prst="arc">
                  <a:avLst>
                    <a:gd name="adj1" fmla="val 177064"/>
                    <a:gd name="adj2" fmla="val 4173620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263D67F-F63E-5366-B9A5-40145E08B572}"/>
                  </a:ext>
                </a:extLst>
              </p:cNvPr>
              <p:cNvGrpSpPr/>
              <p:nvPr/>
            </p:nvGrpSpPr>
            <p:grpSpPr>
              <a:xfrm>
                <a:off x="1106774" y="869430"/>
                <a:ext cx="6148465" cy="5455303"/>
                <a:chOff x="1154243" y="854440"/>
                <a:chExt cx="6148465" cy="5455303"/>
              </a:xfrm>
            </p:grpSpPr>
            <p:sp>
              <p:nvSpPr>
                <p:cNvPr id="59" name="Frame 58">
                  <a:extLst>
                    <a:ext uri="{FF2B5EF4-FFF2-40B4-BE49-F238E27FC236}">
                      <a16:creationId xmlns:a16="http://schemas.microsoft.com/office/drawing/2014/main" id="{8D9B6921-6D78-C466-234B-AC6DC2BA199B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Frame 59">
                  <a:extLst>
                    <a:ext uri="{FF2B5EF4-FFF2-40B4-BE49-F238E27FC236}">
                      <a16:creationId xmlns:a16="http://schemas.microsoft.com/office/drawing/2014/main" id="{9FFB6095-8F5C-34EB-705A-C0D3048C4945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B0782F2-7EFC-952C-1437-705734F807D6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C3449DE-B298-714F-B044-89B708D4B2A1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C3224EE-64DA-9599-E2FF-BB994A6A35A7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618ED273-6383-7553-03E2-EF8101DD874D}"/>
                    </a:ext>
                  </a:extLst>
                </p:cNvPr>
                <p:cNvSpPr/>
                <p:nvPr/>
              </p:nvSpPr>
              <p:spPr>
                <a:xfrm>
                  <a:off x="1154243" y="3606251"/>
                  <a:ext cx="1742607" cy="1286097"/>
                </a:xfrm>
                <a:prstGeom prst="arc">
                  <a:avLst>
                    <a:gd name="adj1" fmla="val 286563"/>
                    <a:gd name="adj2" fmla="val 4173620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37D2CAED-3ACD-7B2D-8708-8BA49E138C3A}"/>
                    </a:ext>
                  </a:extLst>
                </p:cNvPr>
                <p:cNvSpPr/>
                <p:nvPr/>
              </p:nvSpPr>
              <p:spPr>
                <a:xfrm>
                  <a:off x="5024204" y="854440"/>
                  <a:ext cx="2278504" cy="2751812"/>
                </a:xfrm>
                <a:prstGeom prst="arc">
                  <a:avLst>
                    <a:gd name="adj1" fmla="val 1566044"/>
                    <a:gd name="adj2" fmla="val 4173620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EB259C5-46A0-C719-5816-6D0B7066104C}"/>
                    </a:ext>
                  </a:extLst>
                </p:cNvPr>
                <p:cNvSpPr/>
                <p:nvPr/>
              </p:nvSpPr>
              <p:spPr>
                <a:xfrm>
                  <a:off x="3403825" y="2769038"/>
                  <a:ext cx="2479733" cy="9871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U(T,V)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27FF7D1-14C3-FFBD-1A5C-C3D3BDDB6D1E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5C3197C-E8A2-90EA-FB61-E805DC805502}"/>
                    </a:ext>
                  </a:extLst>
                </p:cNvPr>
                <p:cNvSpPr/>
                <p:nvPr/>
              </p:nvSpPr>
              <p:spPr>
                <a:xfrm>
                  <a:off x="2066677" y="4826086"/>
                  <a:ext cx="359395" cy="461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A1CE8D-98F2-ADC4-80A5-1EF5EA410C58}"/>
                </a:ext>
              </a:extLst>
            </p:cNvPr>
            <p:cNvCxnSpPr/>
            <p:nvPr/>
          </p:nvCxnSpPr>
          <p:spPr>
            <a:xfrm flipV="1">
              <a:off x="3907269" y="4707229"/>
              <a:ext cx="588019" cy="41043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A7039D6-69D6-6695-6ACE-78D6D824A54E}"/>
              </a:ext>
            </a:extLst>
          </p:cNvPr>
          <p:cNvSpPr/>
          <p:nvPr/>
        </p:nvSpPr>
        <p:spPr>
          <a:xfrm>
            <a:off x="3658509" y="2720340"/>
            <a:ext cx="810621" cy="480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2B31A9-B441-DF83-DF98-CDBF2CEE30B2}"/>
              </a:ext>
            </a:extLst>
          </p:cNvPr>
          <p:cNvSpPr txBox="1"/>
          <p:nvPr/>
        </p:nvSpPr>
        <p:spPr>
          <a:xfrm>
            <a:off x="3534873" y="1876942"/>
            <a:ext cx="112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more realistic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72A47B8-E344-FE3C-AB58-EEA24A52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523" y="532010"/>
            <a:ext cx="6086929" cy="457464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CFDF714-AFF0-546E-AA20-3DB1267E1B80}"/>
              </a:ext>
            </a:extLst>
          </p:cNvPr>
          <p:cNvSpPr/>
          <p:nvPr/>
        </p:nvSpPr>
        <p:spPr>
          <a:xfrm>
            <a:off x="6096000" y="5058388"/>
            <a:ext cx="467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surfaces means we’re looking at three different gases.</a:t>
            </a:r>
          </a:p>
        </p:txBody>
      </p:sp>
    </p:spTree>
    <p:extLst>
      <p:ext uri="{BB962C8B-B14F-4D97-AF65-F5344CB8AC3E}">
        <p14:creationId xmlns:p14="http://schemas.microsoft.com/office/powerpoint/2010/main" val="253260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57386" y="710867"/>
                <a:ext cx="5576711" cy="393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the identity of the gas: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undergo a transition from not vibrating (below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 to vibrating (above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86" y="710867"/>
                <a:ext cx="5576711" cy="3938642"/>
              </a:xfrm>
              <a:prstGeom prst="rect">
                <a:avLst/>
              </a:prstGeom>
              <a:blipFill>
                <a:blip r:embed="rId3"/>
                <a:stretch>
                  <a:fillRect l="-227" t="-965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DE7C1C-05F1-94AE-4818-C841FB47202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pic>
        <p:nvPicPr>
          <p:cNvPr id="4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537BEEFD-69BE-A182-70A0-0061B325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8880">
            <a:off x="4258467" y="2284005"/>
            <a:ext cx="599131" cy="5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B79727-C8EF-0D8E-FB82-15618573C39D}"/>
                  </a:ext>
                </a:extLst>
              </p:cNvPr>
              <p:cNvSpPr txBox="1"/>
              <p:nvPr/>
            </p:nvSpPr>
            <p:spPr>
              <a:xfrm>
                <a:off x="984292" y="4981814"/>
                <a:ext cx="4742138" cy="1064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the slope in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direction.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B79727-C8EF-0D8E-FB82-15618573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2" y="4981814"/>
                <a:ext cx="4742138" cy="1064587"/>
              </a:xfrm>
              <a:prstGeom prst="rect">
                <a:avLst/>
              </a:prstGeom>
              <a:blipFill>
                <a:blip r:embed="rId5"/>
                <a:stretch>
                  <a:fillRect l="-187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57386" y="710867"/>
                <a:ext cx="5576711" cy="5046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the identity of the gas: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undergo a transition from not vibrating (below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 to vibrating (above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is an atomic gas, while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must be molecular gases.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86" y="710867"/>
                <a:ext cx="5576711" cy="5046638"/>
              </a:xfrm>
              <a:prstGeom prst="rect">
                <a:avLst/>
              </a:prstGeom>
              <a:blipFill>
                <a:blip r:embed="rId3"/>
                <a:stretch>
                  <a:fillRect l="-1591" t="-754" b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DE7C1C-05F1-94AE-4818-C841FB47202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6373C9-B6EE-23E6-C740-3405B5D96595}"/>
                  </a:ext>
                </a:extLst>
              </p:cNvPr>
              <p:cNvSpPr txBox="1"/>
              <p:nvPr/>
            </p:nvSpPr>
            <p:spPr>
              <a:xfrm>
                <a:off x="984292" y="4981814"/>
                <a:ext cx="4742138" cy="1064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the slope in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direction.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6373C9-B6EE-23E6-C740-3405B5D9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2" y="4981814"/>
                <a:ext cx="4742138" cy="1064587"/>
              </a:xfrm>
              <a:prstGeom prst="rect">
                <a:avLst/>
              </a:prstGeom>
              <a:blipFill>
                <a:blip r:embed="rId4"/>
                <a:stretch>
                  <a:fillRect l="-187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54B88B97-3E8D-1D2A-5972-CA82C4AA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8880">
            <a:off x="4258467" y="2284005"/>
            <a:ext cx="599131" cy="5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endParaRPr lang="en-US" sz="2400" b="1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2308324"/>
              </a:xfrm>
              <a:prstGeom prst="rect">
                <a:avLst/>
              </a:prstGeom>
              <a:blipFill>
                <a:blip r:embed="rId3"/>
                <a:stretch>
                  <a:fillRect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AA9E13-F9A1-7310-BA40-05F0FA713AA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5010-BD3D-1191-8F72-75044196F084}"/>
                  </a:ext>
                </a:extLst>
              </p:cNvPr>
              <p:cNvSpPr/>
              <p:nvPr/>
            </p:nvSpPr>
            <p:spPr>
              <a:xfrm>
                <a:off x="1040652" y="4967513"/>
                <a:ext cx="4720068" cy="1062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the slope in the </a:t>
                </a:r>
                <a:r>
                  <a:rPr lang="en-US" sz="2400" b="1" dirty="0"/>
                  <a:t>volume</a:t>
                </a:r>
                <a:r>
                  <a:rPr lang="en-US" sz="2400" dirty="0"/>
                  <a:t> direction.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5010-BD3D-1191-8F72-75044196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52" y="4967513"/>
                <a:ext cx="4720068" cy="1062470"/>
              </a:xfrm>
              <a:prstGeom prst="rect">
                <a:avLst/>
              </a:prstGeom>
              <a:blipFill>
                <a:blip r:embed="rId4"/>
                <a:stretch>
                  <a:fillRect l="-215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61EF39CE-C6B8-9245-4F3D-59DD2719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678">
            <a:off x="1823878" y="2101125"/>
            <a:ext cx="599131" cy="5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7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endParaRPr lang="en-US" sz="2400" b="1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dirty="0"/>
                  <a:t> are ideal, but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</a:t>
                </a:r>
                <a:r>
                  <a:rPr lang="en-US" sz="2400" dirty="0"/>
                  <a:t> is real.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3785652"/>
              </a:xfrm>
              <a:prstGeom prst="rect">
                <a:avLst/>
              </a:prstGeom>
              <a:blipFill>
                <a:blip r:embed="rId3"/>
                <a:stretch>
                  <a:fillRect l="-1591" t="-10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AA9E13-F9A1-7310-BA40-05F0FA713AA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pic>
        <p:nvPicPr>
          <p:cNvPr id="4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9EBCB098-4A8C-BCED-8A86-244EB3C7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678">
            <a:off x="1823878" y="2101125"/>
            <a:ext cx="599131" cy="5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7E3ADD-D87D-DE59-8151-F15B27F8D240}"/>
                  </a:ext>
                </a:extLst>
              </p:cNvPr>
              <p:cNvSpPr/>
              <p:nvPr/>
            </p:nvSpPr>
            <p:spPr>
              <a:xfrm>
                <a:off x="1040652" y="4967513"/>
                <a:ext cx="4720068" cy="1062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the slope in the </a:t>
                </a:r>
                <a:r>
                  <a:rPr lang="en-US" sz="2400" b="1" dirty="0"/>
                  <a:t>volume</a:t>
                </a:r>
                <a:r>
                  <a:rPr lang="en-US" sz="2400" dirty="0"/>
                  <a:t> direction.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7E3ADD-D87D-DE59-8151-F15B27F8D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52" y="4967513"/>
                <a:ext cx="4720068" cy="1062470"/>
              </a:xfrm>
              <a:prstGeom prst="rect">
                <a:avLst/>
              </a:prstGeom>
              <a:blipFill>
                <a:blip r:embed="rId3"/>
                <a:stretch>
                  <a:fillRect l="-215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8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A3D8C-42BA-C849-BF27-73D2A996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493267"/>
            <a:ext cx="5093372" cy="401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/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/>
              <p:nvPr/>
            </p:nvSpPr>
            <p:spPr>
              <a:xfrm>
                <a:off x="7213997" y="5505226"/>
                <a:ext cx="3845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Here’s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the entire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997" y="5505226"/>
                <a:ext cx="3845509" cy="830997"/>
              </a:xfrm>
              <a:prstGeom prst="rect">
                <a:avLst/>
              </a:prstGeom>
              <a:blipFill>
                <a:blip r:embed="rId4"/>
                <a:stretch>
                  <a:fillRect l="-2303" t="-4545" r="-328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DFB980-FA3C-C89F-7AA8-D40D9714E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94DD8-2EB5-F451-DE6B-5302233A63D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180346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7138067" y="5700890"/>
                <a:ext cx="37483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Here’s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the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green</a:t>
                </a:r>
                <a:r>
                  <a:rPr lang="en-US" sz="2400" dirty="0"/>
                  <a:t>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67" y="5700890"/>
                <a:ext cx="3748374" cy="830997"/>
              </a:xfrm>
              <a:prstGeom prst="rect">
                <a:avLst/>
              </a:prstGeom>
              <a:blipFill>
                <a:blip r:embed="rId2"/>
                <a:stretch>
                  <a:fillRect l="-2703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/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5C2DB6-D826-7EA6-0C94-64E8517A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68" y="1528742"/>
            <a:ext cx="5262316" cy="4172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CEC74D-862F-9467-B58F-64CB1863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BAC21B-B665-ADBE-4D63-C0F77075BBE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978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0"/>
            <a:ext cx="38974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analytical form for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/>
              <p:nvPr/>
            </p:nvSpPr>
            <p:spPr>
              <a:xfrm>
                <a:off x="1202971" y="1124004"/>
                <a:ext cx="10534241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𝒓𝒐𝒕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𝒗𝒊𝒃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𝒊𝒏𝒕𝒆𝒓𝒎𝒐𝒍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71" y="1124004"/>
                <a:ext cx="10534241" cy="796115"/>
              </a:xfrm>
              <a:prstGeom prst="rect">
                <a:avLst/>
              </a:prstGeom>
              <a:blipFill>
                <a:blip r:embed="rId2"/>
                <a:stretch>
                  <a:fillRect l="-120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E6DC3-25D8-EE10-96A6-E98636D3EF55}"/>
              </a:ext>
            </a:extLst>
          </p:cNvPr>
          <p:cNvGrpSpPr/>
          <p:nvPr/>
        </p:nvGrpSpPr>
        <p:grpSpPr>
          <a:xfrm>
            <a:off x="45156" y="1813810"/>
            <a:ext cx="6332784" cy="2547449"/>
            <a:chOff x="45156" y="1813810"/>
            <a:chExt cx="6332784" cy="254744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3CABAD4-4237-7BF1-AF88-BDF1BB202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927" y="1813810"/>
              <a:ext cx="1715516" cy="1404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9A868C-DE34-9E45-64AE-4F62A92D62C4}"/>
                    </a:ext>
                  </a:extLst>
                </p:cNvPr>
                <p:cNvSpPr txBox="1"/>
                <p:nvPr/>
              </p:nvSpPr>
              <p:spPr>
                <a:xfrm>
                  <a:off x="45156" y="3224281"/>
                  <a:ext cx="6332784" cy="11369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diatomic &amp; linear molecules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r>
                    <a:rPr lang="en-US" sz="2400" dirty="0"/>
                    <a:t> nonlinear molecules)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9A868C-DE34-9E45-64AE-4F62A92D6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" y="3224281"/>
                  <a:ext cx="6332784" cy="1136978"/>
                </a:xfrm>
                <a:prstGeom prst="rect">
                  <a:avLst/>
                </a:prstGeom>
                <a:blipFill>
                  <a:blip r:embed="rId3"/>
                  <a:stretch>
                    <a:fillRect l="-998" b="-43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20D942-8F3D-3BD9-BA23-86B3E9B44DEE}"/>
              </a:ext>
            </a:extLst>
          </p:cNvPr>
          <p:cNvGrpSpPr/>
          <p:nvPr/>
        </p:nvGrpSpPr>
        <p:grpSpPr>
          <a:xfrm>
            <a:off x="2871616" y="1842749"/>
            <a:ext cx="7632553" cy="4069910"/>
            <a:chOff x="-278818" y="956693"/>
            <a:chExt cx="7632553" cy="406991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0782E2-8D05-589A-C39D-60B76865A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403" y="956693"/>
              <a:ext cx="0" cy="287314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322688-C70E-63C0-DAF0-25F2E5E072F1}"/>
                    </a:ext>
                  </a:extLst>
                </p:cNvPr>
                <p:cNvSpPr txBox="1"/>
                <p:nvPr/>
              </p:nvSpPr>
              <p:spPr>
                <a:xfrm>
                  <a:off x="-278818" y="3826274"/>
                  <a:ext cx="7632553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0 </m:t>
                      </m:r>
                    </m:oMath>
                  </a14:m>
                  <a:r>
                    <a:rPr lang="en-US" sz="2400" dirty="0"/>
                    <a:t>in the low-temperature limit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goes up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for every vibrational degree of freedom (high-temperature, or classical limit)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322688-C70E-63C0-DAF0-25F2E5E07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8818" y="3826274"/>
                  <a:ext cx="763255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995" t="-2062" b="-92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CBEDC4-58CB-42E8-9A78-55180B347829}"/>
              </a:ext>
            </a:extLst>
          </p:cNvPr>
          <p:cNvGrpSpPr/>
          <p:nvPr/>
        </p:nvGrpSpPr>
        <p:grpSpPr>
          <a:xfrm>
            <a:off x="6096000" y="1920119"/>
            <a:ext cx="5700119" cy="2290656"/>
            <a:chOff x="1449788" y="956693"/>
            <a:chExt cx="5700119" cy="229065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4A2888-99DC-2350-0D0B-A1060EB4B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3357" y="956693"/>
              <a:ext cx="0" cy="965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A1079E-BBD3-776F-AC69-E0E56772D6A5}"/>
                    </a:ext>
                  </a:extLst>
                </p:cNvPr>
                <p:cNvSpPr txBox="1"/>
                <p:nvPr/>
              </p:nvSpPr>
              <p:spPr>
                <a:xfrm>
                  <a:off x="1449788" y="1921986"/>
                  <a:ext cx="5700119" cy="13253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for ideal gases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for real gases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r>
                    <a:rPr lang="en-US" sz="2400" dirty="0"/>
                    <a:t> for a vdw gas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A1079E-BBD3-776F-AC69-E0E56772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788" y="1921986"/>
                  <a:ext cx="5700119" cy="1325363"/>
                </a:xfrm>
                <a:prstGeom prst="rect">
                  <a:avLst/>
                </a:prstGeom>
                <a:blipFill>
                  <a:blip r:embed="rId5"/>
                  <a:stretch>
                    <a:fillRect l="-1330" t="-1869" b="-280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3601D8-7FC0-FE73-9C58-179C0A2D9735}"/>
              </a:ext>
            </a:extLst>
          </p:cNvPr>
          <p:cNvGrpSpPr/>
          <p:nvPr/>
        </p:nvGrpSpPr>
        <p:grpSpPr>
          <a:xfrm>
            <a:off x="3194755" y="164871"/>
            <a:ext cx="8703733" cy="1195231"/>
            <a:chOff x="-202923" y="1562231"/>
            <a:chExt cx="8703733" cy="119523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8AAA51D-788B-F1AE-E988-066F2345B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2923" y="1926155"/>
              <a:ext cx="2381925" cy="8313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36A5E-6D4C-41C2-CD5B-B5589C91AFCD}"/>
                </a:ext>
              </a:extLst>
            </p:cNvPr>
            <p:cNvSpPr txBox="1"/>
            <p:nvPr/>
          </p:nvSpPr>
          <p:spPr>
            <a:xfrm>
              <a:off x="2179002" y="1562231"/>
              <a:ext cx="63218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Because three translational degrees of freedom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545033-F59B-4D30-8144-DFC720709598}"/>
              </a:ext>
            </a:extLst>
          </p:cNvPr>
          <p:cNvGrpSpPr/>
          <p:nvPr/>
        </p:nvGrpSpPr>
        <p:grpSpPr>
          <a:xfrm>
            <a:off x="952313" y="634972"/>
            <a:ext cx="8511011" cy="5736515"/>
            <a:chOff x="952313" y="634972"/>
            <a:chExt cx="8511011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4637" y="634972"/>
              <a:ext cx="7648687" cy="57365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DD2026-0219-8A44-A6D3-F0BD9AA1E369}"/>
                    </a:ext>
                  </a:extLst>
                </p:cNvPr>
                <p:cNvSpPr/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DD2026-0219-8A44-A6D3-F0BD9AA1E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13" y="3111327"/>
                  <a:ext cx="1317284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188848-AC46-60DA-8E84-1387715F92E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this trend going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down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?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188848-AC46-60DA-8E84-1387715F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1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AC21B-B665-ADBE-4D63-C0F77075BBE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U goes up with increasing volume at a given temperature (for a real/vdw gas)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A86C27-5E4D-7B29-EC6E-AD7B4E533FBD}"/>
              </a:ext>
            </a:extLst>
          </p:cNvPr>
          <p:cNvGrpSpPr/>
          <p:nvPr/>
        </p:nvGrpSpPr>
        <p:grpSpPr>
          <a:xfrm>
            <a:off x="3007352" y="1607187"/>
            <a:ext cx="5089902" cy="4296254"/>
            <a:chOff x="3551049" y="1533046"/>
            <a:chExt cx="5089902" cy="4296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900762-3401-716F-0CB4-C0D4FF4251F4}"/>
                </a:ext>
              </a:extLst>
            </p:cNvPr>
            <p:cNvGrpSpPr/>
            <p:nvPr/>
          </p:nvGrpSpPr>
          <p:grpSpPr>
            <a:xfrm>
              <a:off x="3551049" y="1533046"/>
              <a:ext cx="5089902" cy="4296254"/>
              <a:chOff x="801045" y="1575076"/>
              <a:chExt cx="3860162" cy="355375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61CF3F-8AF9-14A9-1007-404E08E89ACE}"/>
                  </a:ext>
                </a:extLst>
              </p:cNvPr>
              <p:cNvGrpSpPr/>
              <p:nvPr/>
            </p:nvGrpSpPr>
            <p:grpSpPr>
              <a:xfrm>
                <a:off x="801045" y="1575076"/>
                <a:ext cx="3718056" cy="3553750"/>
                <a:chOff x="5651292" y="1334126"/>
                <a:chExt cx="6041036" cy="4961744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53EC4C-DB1B-40C3-EA8F-BD303A09DB15}"/>
                    </a:ext>
                  </a:extLst>
                </p:cNvPr>
                <p:cNvSpPr/>
                <p:nvPr/>
              </p:nvSpPr>
              <p:spPr>
                <a:xfrm>
                  <a:off x="5651292" y="1334126"/>
                  <a:ext cx="6041036" cy="4961744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85DF941-660C-B880-323E-E2CBBC7CEEB9}"/>
                    </a:ext>
                  </a:extLst>
                </p:cNvPr>
                <p:cNvGrpSpPr/>
                <p:nvPr/>
              </p:nvGrpSpPr>
              <p:grpSpPr>
                <a:xfrm>
                  <a:off x="6016053" y="2083631"/>
                  <a:ext cx="4994223" cy="3667594"/>
                  <a:chOff x="6016053" y="2083631"/>
                  <a:chExt cx="4994223" cy="3667594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7C58290-0059-951E-80C5-403AC610539E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8D0381A-FD0D-6C82-4679-B43CE52D7347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59DABC-79FD-F7A1-1ED1-EBFF1017AC8A}"/>
                      </a:ext>
                    </a:extLst>
                  </p:cNvPr>
                  <p:cNvSpPr/>
                  <p:nvPr/>
                </p:nvSpPr>
                <p:spPr>
                  <a:xfrm>
                    <a:off x="8276781" y="3259298"/>
                    <a:ext cx="149903" cy="149902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F17E7D2-CE02-315A-DE54-FB8A35DA03A6}"/>
                      </a:ext>
                    </a:extLst>
                  </p:cNvPr>
                  <p:cNvSpPr/>
                  <p:nvPr/>
                </p:nvSpPr>
                <p:spPr>
                  <a:xfrm>
                    <a:off x="7490085" y="362948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20D16C2-21AB-3991-FE16-F94234E7CD0A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6C4BE5D-EF4F-B12E-5AE2-53937292E645}"/>
                      </a:ext>
                    </a:extLst>
                  </p:cNvPr>
                  <p:cNvSpPr/>
                  <p:nvPr/>
                </p:nvSpPr>
                <p:spPr>
                  <a:xfrm>
                    <a:off x="10298243" y="208363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89D2EA0-6E9B-A357-40BB-89ABCFFA4EF6}"/>
                      </a:ext>
                    </a:extLst>
                  </p:cNvPr>
                  <p:cNvSpPr/>
                  <p:nvPr/>
                </p:nvSpPr>
                <p:spPr>
                  <a:xfrm>
                    <a:off x="8446957" y="477436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401C885-4610-1560-3129-A564FC311EA1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3851CB7-314A-7C77-37B5-B88994A43F6E}"/>
                      </a:ext>
                    </a:extLst>
                  </p:cNvPr>
                  <p:cNvSpPr/>
                  <p:nvPr/>
                </p:nvSpPr>
                <p:spPr>
                  <a:xfrm>
                    <a:off x="10860374" y="46244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35E8551-3E5E-563D-8460-0FCE827C27A4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D8AA949-16B9-403D-89E5-65CDD43C5E4A}"/>
                    </a:ext>
                  </a:extLst>
                </p:cNvPr>
                <p:cNvGrpSpPr/>
                <p:nvPr/>
              </p:nvGrpSpPr>
              <p:grpSpPr>
                <a:xfrm>
                  <a:off x="6212174" y="1656413"/>
                  <a:ext cx="4910528" cy="4094812"/>
                  <a:chOff x="6016053" y="2263514"/>
                  <a:chExt cx="4087318" cy="3487711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7B93D89-4141-3142-6857-30A81516A807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54A5B4E-BD6C-2916-E885-832A4F4AAAA8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673A6E5-189F-88C4-F785-98B47AD25834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4AEB84F-054D-8A10-6D2B-B184D681C925}"/>
                      </a:ext>
                    </a:extLst>
                  </p:cNvPr>
                  <p:cNvSpPr/>
                  <p:nvPr/>
                </p:nvSpPr>
                <p:spPr>
                  <a:xfrm>
                    <a:off x="6864246" y="3244729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CDA5985-1430-791D-BEB2-B767D8A737D0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63C73E5-488E-82D3-3EDD-B774EA9C6086}"/>
                      </a:ext>
                    </a:extLst>
                  </p:cNvPr>
                  <p:cNvSpPr/>
                  <p:nvPr/>
                </p:nvSpPr>
                <p:spPr>
                  <a:xfrm>
                    <a:off x="9927236" y="26382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24D5A0-A5E4-9F65-ABA8-95923DB3CB0B}"/>
                      </a:ext>
                    </a:extLst>
                  </p:cNvPr>
                  <p:cNvSpPr/>
                  <p:nvPr/>
                </p:nvSpPr>
                <p:spPr>
                  <a:xfrm>
                    <a:off x="8446957" y="410294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1F9F9E5-1EF7-2B0B-2E17-B1B216DA687C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905B07E-EBC4-F4CE-6A48-CF51318F281A}"/>
                      </a:ext>
                    </a:extLst>
                  </p:cNvPr>
                  <p:cNvSpPr/>
                  <p:nvPr/>
                </p:nvSpPr>
                <p:spPr>
                  <a:xfrm>
                    <a:off x="9953469" y="442310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EDA3696-5234-A77F-AE3C-BDBF208B01B6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DC80CE-3237-F529-0E83-0184DE8AA9CD}"/>
                  </a:ext>
                </a:extLst>
              </p:cNvPr>
              <p:cNvCxnSpPr/>
              <p:nvPr/>
            </p:nvCxnSpPr>
            <p:spPr>
              <a:xfrm flipV="1">
                <a:off x="1962710" y="2544966"/>
                <a:ext cx="697363" cy="125716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A735-120F-30C8-5913-198BEAC6B190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829374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attractions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B55CC7-61F9-E106-3FA2-48731DFE1540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4445615" y="2448568"/>
              <a:ext cx="347424" cy="33300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149A31-1319-5A9D-B6CD-0CFC90D4A8EF}"/>
                </a:ext>
              </a:extLst>
            </p:cNvPr>
            <p:cNvCxnSpPr>
              <a:cxnSpLocks/>
            </p:cNvCxnSpPr>
            <p:nvPr/>
          </p:nvCxnSpPr>
          <p:spPr>
            <a:xfrm>
              <a:off x="4915565" y="2994143"/>
              <a:ext cx="127733" cy="43485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9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AC21B-B665-ADBE-4D63-C0F77075BBE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U goes up with increasing volume at a given temperature (for a real/vdw gas)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45A02-0D5B-2864-29EF-D815CDBAED98}"/>
              </a:ext>
            </a:extLst>
          </p:cNvPr>
          <p:cNvGrpSpPr/>
          <p:nvPr/>
        </p:nvGrpSpPr>
        <p:grpSpPr>
          <a:xfrm>
            <a:off x="1886262" y="858889"/>
            <a:ext cx="8583617" cy="5667641"/>
            <a:chOff x="1886262" y="858889"/>
            <a:chExt cx="8583617" cy="56676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900762-3401-716F-0CB4-C0D4FF4251F4}"/>
                </a:ext>
              </a:extLst>
            </p:cNvPr>
            <p:cNvGrpSpPr/>
            <p:nvPr/>
          </p:nvGrpSpPr>
          <p:grpSpPr>
            <a:xfrm>
              <a:off x="1886262" y="858889"/>
              <a:ext cx="8583617" cy="5667641"/>
              <a:chOff x="-461523" y="1017430"/>
              <a:chExt cx="6509782" cy="46881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61CF3F-8AF9-14A9-1007-404E08E89ACE}"/>
                  </a:ext>
                </a:extLst>
              </p:cNvPr>
              <p:cNvGrpSpPr/>
              <p:nvPr/>
            </p:nvGrpSpPr>
            <p:grpSpPr>
              <a:xfrm>
                <a:off x="-461523" y="1017430"/>
                <a:ext cx="6509782" cy="4688125"/>
                <a:chOff x="3599892" y="555542"/>
                <a:chExt cx="10576987" cy="6545558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53EC4C-DB1B-40C3-EA8F-BD303A09DB15}"/>
                    </a:ext>
                  </a:extLst>
                </p:cNvPr>
                <p:cNvSpPr/>
                <p:nvPr/>
              </p:nvSpPr>
              <p:spPr>
                <a:xfrm>
                  <a:off x="3599892" y="555542"/>
                  <a:ext cx="10576987" cy="6545558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85DF941-660C-B880-323E-E2CBBC7CEEB9}"/>
                    </a:ext>
                  </a:extLst>
                </p:cNvPr>
                <p:cNvGrpSpPr/>
                <p:nvPr/>
              </p:nvGrpSpPr>
              <p:grpSpPr>
                <a:xfrm>
                  <a:off x="5114653" y="1827897"/>
                  <a:ext cx="6790281" cy="4508968"/>
                  <a:chOff x="5114653" y="1827897"/>
                  <a:chExt cx="6790281" cy="4508968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7C58290-0059-951E-80C5-403AC610539E}"/>
                      </a:ext>
                    </a:extLst>
                  </p:cNvPr>
                  <p:cNvSpPr/>
                  <p:nvPr/>
                </p:nvSpPr>
                <p:spPr>
                  <a:xfrm>
                    <a:off x="5372143" y="182789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8D0381A-FD0D-6C82-4679-B43CE52D7347}"/>
                      </a:ext>
                    </a:extLst>
                  </p:cNvPr>
                  <p:cNvSpPr/>
                  <p:nvPr/>
                </p:nvSpPr>
                <p:spPr>
                  <a:xfrm>
                    <a:off x="5114653" y="618696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59DABC-79FD-F7A1-1ED1-EBFF1017AC8A}"/>
                      </a:ext>
                    </a:extLst>
                  </p:cNvPr>
                  <p:cNvSpPr/>
                  <p:nvPr/>
                </p:nvSpPr>
                <p:spPr>
                  <a:xfrm>
                    <a:off x="8276781" y="3338501"/>
                    <a:ext cx="149903" cy="149903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F17E7D2-CE02-315A-DE54-FB8A35DA03A6}"/>
                      </a:ext>
                    </a:extLst>
                  </p:cNvPr>
                  <p:cNvSpPr/>
                  <p:nvPr/>
                </p:nvSpPr>
                <p:spPr>
                  <a:xfrm>
                    <a:off x="7490085" y="4167882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20D16C2-21AB-3991-FE16-F94234E7CD0A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6C4BE5D-EF4F-B12E-5AE2-53937292E645}"/>
                      </a:ext>
                    </a:extLst>
                  </p:cNvPr>
                  <p:cNvSpPr/>
                  <p:nvPr/>
                </p:nvSpPr>
                <p:spPr>
                  <a:xfrm>
                    <a:off x="10481340" y="183282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89D2EA0-6E9B-A357-40BB-89ABCFFA4EF6}"/>
                      </a:ext>
                    </a:extLst>
                  </p:cNvPr>
                  <p:cNvSpPr/>
                  <p:nvPr/>
                </p:nvSpPr>
                <p:spPr>
                  <a:xfrm>
                    <a:off x="8799066" y="498557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401C885-4610-1560-3129-A564FC311EA1}"/>
                      </a:ext>
                    </a:extLst>
                  </p:cNvPr>
                  <p:cNvSpPr/>
                  <p:nvPr/>
                </p:nvSpPr>
                <p:spPr>
                  <a:xfrm>
                    <a:off x="5114653" y="44487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3851CB7-314A-7C77-37B5-B88994A43F6E}"/>
                      </a:ext>
                    </a:extLst>
                  </p:cNvPr>
                  <p:cNvSpPr/>
                  <p:nvPr/>
                </p:nvSpPr>
                <p:spPr>
                  <a:xfrm>
                    <a:off x="11755032" y="5602133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35E8551-3E5E-563D-8460-0FCE827C27A4}"/>
                      </a:ext>
                    </a:extLst>
                  </p:cNvPr>
                  <p:cNvSpPr/>
                  <p:nvPr/>
                </p:nvSpPr>
                <p:spPr>
                  <a:xfrm>
                    <a:off x="7062527" y="601054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D8AA949-16B9-403D-89E5-65CDD43C5E4A}"/>
                    </a:ext>
                  </a:extLst>
                </p:cNvPr>
                <p:cNvGrpSpPr/>
                <p:nvPr/>
              </p:nvGrpSpPr>
              <p:grpSpPr>
                <a:xfrm>
                  <a:off x="6141754" y="1073760"/>
                  <a:ext cx="5972239" cy="5033877"/>
                  <a:chOff x="5957437" y="1767246"/>
                  <a:chExt cx="4971041" cy="4287550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7B93D89-4141-3142-6857-30A81516A807}"/>
                      </a:ext>
                    </a:extLst>
                  </p:cNvPr>
                  <p:cNvSpPr/>
                  <p:nvPr/>
                </p:nvSpPr>
                <p:spPr>
                  <a:xfrm>
                    <a:off x="6992216" y="17672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54A5B4E-BD6C-2916-E885-832A4F4AAAA8}"/>
                      </a:ext>
                    </a:extLst>
                  </p:cNvPr>
                  <p:cNvSpPr/>
                  <p:nvPr/>
                </p:nvSpPr>
                <p:spPr>
                  <a:xfrm>
                    <a:off x="6502839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673A6E5-189F-88C4-F785-98B47AD25834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4AEB84F-054D-8A10-6D2B-B184D681C925}"/>
                      </a:ext>
                    </a:extLst>
                  </p:cNvPr>
                  <p:cNvSpPr/>
                  <p:nvPr/>
                </p:nvSpPr>
                <p:spPr>
                  <a:xfrm>
                    <a:off x="6307231" y="3318080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CDA5985-1430-791D-BEB2-B767D8A737D0}"/>
                      </a:ext>
                    </a:extLst>
                  </p:cNvPr>
                  <p:cNvSpPr/>
                  <p:nvPr/>
                </p:nvSpPr>
                <p:spPr>
                  <a:xfrm>
                    <a:off x="7792389" y="590489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63C73E5-488E-82D3-3EDD-B774EA9C6086}"/>
                      </a:ext>
                    </a:extLst>
                  </p:cNvPr>
                  <p:cNvSpPr/>
                  <p:nvPr/>
                </p:nvSpPr>
                <p:spPr>
                  <a:xfrm>
                    <a:off x="10587222" y="238213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24D5A0-A5E4-9F65-ABA8-95923DB3CB0B}"/>
                      </a:ext>
                    </a:extLst>
                  </p:cNvPr>
                  <p:cNvSpPr/>
                  <p:nvPr/>
                </p:nvSpPr>
                <p:spPr>
                  <a:xfrm>
                    <a:off x="8634529" y="4316569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1F9F9E5-1EF7-2B0B-2E17-B1B216DA687C}"/>
                      </a:ext>
                    </a:extLst>
                  </p:cNvPr>
                  <p:cNvSpPr/>
                  <p:nvPr/>
                </p:nvSpPr>
                <p:spPr>
                  <a:xfrm>
                    <a:off x="5957437" y="442310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905B07E-EBC4-F4CE-6A48-CF51318F281A}"/>
                      </a:ext>
                    </a:extLst>
                  </p:cNvPr>
                  <p:cNvSpPr/>
                  <p:nvPr/>
                </p:nvSpPr>
                <p:spPr>
                  <a:xfrm>
                    <a:off x="10778576" y="428975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DC80CE-3237-F529-0E83-0184DE8AA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0191" y="2544966"/>
                <a:ext cx="1122545" cy="210754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A735-120F-30C8-5913-198BEAC6B190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829374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attractions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4D7364-3769-E552-0791-6A67AC1E7FBD}"/>
                </a:ext>
              </a:extLst>
            </p:cNvPr>
            <p:cNvCxnSpPr>
              <a:cxnSpLocks/>
            </p:cNvCxnSpPr>
            <p:nvPr/>
          </p:nvCxnSpPr>
          <p:spPr>
            <a:xfrm>
              <a:off x="3446161" y="2120451"/>
              <a:ext cx="843960" cy="76372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08C87-ECBD-5BEF-92BF-2B6B5BE6D7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6273" y="3036564"/>
              <a:ext cx="607025" cy="86106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25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light molecules are more likely to have a larger T*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E3586-9CFD-5306-779D-D348F24B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" y="1627525"/>
            <a:ext cx="6140702" cy="38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ganic Chemistry Functional Groups Ir Spectra Diagram Quizlet">
            <a:hlinkClick r:id="rId3"/>
            <a:extLst>
              <a:ext uri="{FF2B5EF4-FFF2-40B4-BE49-F238E27FC236}">
                <a16:creationId xmlns:a16="http://schemas.microsoft.com/office/drawing/2014/main" id="{C5679313-6DA1-CA50-3702-5E9923BB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02" y="1477664"/>
            <a:ext cx="5516880" cy="41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4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Temperature is high enough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to vibrate, but not the others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AF4C406-D044-2ADE-CBF1-CD679A3DC2D0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B7CAA-30BD-F8E0-94BC-E4D57521C788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740D8-FED4-3083-CA49-55C17908895C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67C285-1D0B-CC06-7226-9D9AAA646D3F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4810551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728886" y="4649482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886" y="4649482"/>
                <a:ext cx="951470" cy="78380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4818616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4829174"/>
            <a:ext cx="494270" cy="461666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76BDFB-D13B-D018-1038-994852FB715F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DD925E-A48A-869E-F725-A434B3642E8A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C88936-96BD-04A4-ECCE-10793DDF6055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9A65274-556F-53B1-93EA-8AB3E2458C1E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4B2BD6-228D-6755-DF35-01F25EA4A22C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69B817-3CDE-4039-D687-CE6EA3D26CBD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C643C6-4611-4497-8EF3-1EED6D2F874A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19A0900-928D-AFE5-A853-763E99E5F448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70C5EC3-E74D-63BD-FABD-62F282977DD1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EE6999-FBF2-EE06-A72A-F4EC92CF9258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10D1B2-9D15-3F35-4F51-0D61C4B76F18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C6CC2B-889A-341D-674C-CA9F06312A44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A64C7F-6E28-E027-17AF-CF64584AAC7C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5CA356-C24B-4E48-722A-2D9E9DC0120D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3B8F5D-CEC4-F2FC-61A2-8627BD613615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7B409-1495-07EA-EBD7-BF7CE29D0D4E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83B56F-6423-55AA-C8FE-867F54161D39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E0416F-9EFE-048C-985E-EBC940A5B002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5861AB-929B-34D8-DA3B-D11C1699CD2C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7A3BD7-BF75-E279-FA85-E69D01969EF5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204B5D-94D0-34DD-1BDF-17EC5061F93F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46F707-4559-C109-0F7C-965FA806EEBE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581210-C258-C716-3E20-B08FED74675F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E9D4-4B11-4227-3A72-736623CDA32D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779188-A4DB-67ED-2B60-D5637F7005B5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DD53F4-4B07-C76A-3FC3-8973EA20D8D0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7FF6C3-9576-CE58-6C57-1B6497C64B70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7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Temperature is high enough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to vibrate,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AA6968-E9F9-AC42-894F-DA9659D3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93B0F22-B989-B0F7-0F63-3200ED2E728F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6B7CAA-30BD-F8E0-94BC-E4D57521C788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740D8-FED4-3083-CA49-55C17908895C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67C285-1D0B-CC06-7226-9D9AAA646D3F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3830600"/>
            <a:ext cx="494270" cy="1441617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827741" y="4220683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41" y="4220683"/>
                <a:ext cx="951470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3830600"/>
            <a:ext cx="494270" cy="1449682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3830600"/>
            <a:ext cx="494270" cy="1460240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EF9A81-D505-023F-AD9C-A97B73E6C6F5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E51DB65-198F-82E9-C616-48868D190F7B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7D4D64C-F7EA-8872-00C9-E498E8834F3C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3FD980-DB84-1E42-1B9A-48509EE30123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64C3C3-A284-69D5-E1CB-45098E245596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0B906-CE97-1258-CA55-6C87330C139A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90AB27-C58A-8083-C0D5-CF43B6D39223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876357-ED45-2C33-F004-11434A747E47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5827E3-7487-7B57-49AE-9BDB2617FA7A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602657-5CBF-1182-2B58-D93296AB6BE3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63EB84-6CE0-55D8-114F-EDC9DCE487DE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A0A0F4-C661-0B7A-16BC-2AC4B16A6991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4EC3B3-F1DD-6C2A-981B-43063BF58CE6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60BA53-A5F9-B53D-3072-6C34A35AF4F1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28B3F1-352D-72FF-572F-71E0F80E8EE8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4A47A2-C238-7775-15A2-57CB49897F22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A938C7-1387-3FDD-A92B-419F460B58FD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65EBD6-F6C8-569F-47C9-8FA3D2E8E301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744A53-8189-3618-17D5-8527F2D8B6CA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1B59C4-3B4F-5BE9-AD80-4E4A904EFFA2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5F8214-4EA8-01A5-82CC-604329A56C32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BE70C4-DF95-C25E-55BC-72E21E46CF64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5491CA5-ED12-6CFB-F5F1-99C21FE08752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31CB8A-5B96-C7F9-5F0D-0704BBFEB9DC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44C68E-D963-F273-07E1-81B6D265F70D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F5FCFC-6731-9535-93FA-0E47E482E1CD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7BB0B6-A980-FA2B-A645-5AF469BECA1A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62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 is high enough for all of them to vibrate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/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1C15-2128-95E1-7B10-B0F9D4E9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57" y="5733535"/>
                <a:ext cx="1791729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/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6F7A0A-4302-8C25-16A8-A22E7DB5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31" y="5704531"/>
                <a:ext cx="179172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/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A4B2C-8584-3672-1713-5E30280C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05" y="5667461"/>
                <a:ext cx="179172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Up Arrow 34">
            <a:extLst>
              <a:ext uri="{FF2B5EF4-FFF2-40B4-BE49-F238E27FC236}">
                <a16:creationId xmlns:a16="http://schemas.microsoft.com/office/drawing/2014/main" id="{115AC60A-8713-B77D-CA00-0D8B36DC1ACD}"/>
              </a:ext>
            </a:extLst>
          </p:cNvPr>
          <p:cNvSpPr/>
          <p:nvPr/>
        </p:nvSpPr>
        <p:spPr>
          <a:xfrm>
            <a:off x="5945660" y="931220"/>
            <a:ext cx="494270" cy="4340997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/>
              <p:nvPr/>
            </p:nvSpPr>
            <p:spPr>
              <a:xfrm>
                <a:off x="9777284" y="2616363"/>
                <a:ext cx="9514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368996-4A1A-1ED2-DB9C-F0125429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284" y="2616363"/>
                <a:ext cx="951470" cy="78380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 Arrow 38">
            <a:extLst>
              <a:ext uri="{FF2B5EF4-FFF2-40B4-BE49-F238E27FC236}">
                <a16:creationId xmlns:a16="http://schemas.microsoft.com/office/drawing/2014/main" id="{A72F7681-17A2-84C2-3CC2-66CF10288246}"/>
              </a:ext>
            </a:extLst>
          </p:cNvPr>
          <p:cNvSpPr/>
          <p:nvPr/>
        </p:nvSpPr>
        <p:spPr>
          <a:xfrm>
            <a:off x="9234616" y="931220"/>
            <a:ext cx="494270" cy="4349062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6AFE4695-64D0-8D97-91B9-0F0E212ACAB5}"/>
              </a:ext>
            </a:extLst>
          </p:cNvPr>
          <p:cNvSpPr/>
          <p:nvPr/>
        </p:nvSpPr>
        <p:spPr>
          <a:xfrm>
            <a:off x="2877065" y="931220"/>
            <a:ext cx="494270" cy="4359620"/>
          </a:xfrm>
          <a:prstGeom prst="up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AC9472-567C-66FD-A4D4-AFB1B424BFDD}"/>
              </a:ext>
            </a:extLst>
          </p:cNvPr>
          <p:cNvGrpSpPr/>
          <p:nvPr/>
        </p:nvGrpSpPr>
        <p:grpSpPr>
          <a:xfrm>
            <a:off x="1626972" y="951469"/>
            <a:ext cx="1011195" cy="4320748"/>
            <a:chOff x="1626972" y="951469"/>
            <a:chExt cx="1011195" cy="43207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44AF4A-26C1-175D-E46B-383895EC5358}"/>
                </a:ext>
              </a:extLst>
            </p:cNvPr>
            <p:cNvCxnSpPr/>
            <p:nvPr/>
          </p:nvCxnSpPr>
          <p:spPr>
            <a:xfrm>
              <a:off x="1626973" y="527221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77207FE-BE07-D63D-E101-0BAEC89EE5F3}"/>
                </a:ext>
              </a:extLst>
            </p:cNvPr>
            <p:cNvCxnSpPr/>
            <p:nvPr/>
          </p:nvCxnSpPr>
          <p:spPr>
            <a:xfrm>
              <a:off x="1626973" y="500448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0550927-E430-D657-B643-0529482FA0B3}"/>
                </a:ext>
              </a:extLst>
            </p:cNvPr>
            <p:cNvCxnSpPr/>
            <p:nvPr/>
          </p:nvCxnSpPr>
          <p:spPr>
            <a:xfrm>
              <a:off x="1626973" y="472028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37757C-1664-3CB6-6881-858842C10274}"/>
                </a:ext>
              </a:extLst>
            </p:cNvPr>
            <p:cNvCxnSpPr/>
            <p:nvPr/>
          </p:nvCxnSpPr>
          <p:spPr>
            <a:xfrm>
              <a:off x="1626973" y="445255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30EE19-4FF9-3AC5-6385-3EEE71F1403C}"/>
                </a:ext>
              </a:extLst>
            </p:cNvPr>
            <p:cNvCxnSpPr/>
            <p:nvPr/>
          </p:nvCxnSpPr>
          <p:spPr>
            <a:xfrm>
              <a:off x="1626972" y="41930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5D0609D-3EB7-5799-2EA4-C5FDC74E2297}"/>
                </a:ext>
              </a:extLst>
            </p:cNvPr>
            <p:cNvCxnSpPr/>
            <p:nvPr/>
          </p:nvCxnSpPr>
          <p:spPr>
            <a:xfrm>
              <a:off x="1626972" y="392533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482659-977A-8280-92DF-11B0A8E2250A}"/>
                </a:ext>
              </a:extLst>
            </p:cNvPr>
            <p:cNvCxnSpPr/>
            <p:nvPr/>
          </p:nvCxnSpPr>
          <p:spPr>
            <a:xfrm>
              <a:off x="1626972" y="364112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68E5EA-AB66-846F-4A53-75E731E367F8}"/>
                </a:ext>
              </a:extLst>
            </p:cNvPr>
            <p:cNvCxnSpPr/>
            <p:nvPr/>
          </p:nvCxnSpPr>
          <p:spPr>
            <a:xfrm>
              <a:off x="1626972" y="3373395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E9C6D2-6C17-5354-99DE-FA8B3CBBE7A1}"/>
                </a:ext>
              </a:extLst>
            </p:cNvPr>
            <p:cNvCxnSpPr/>
            <p:nvPr/>
          </p:nvCxnSpPr>
          <p:spPr>
            <a:xfrm>
              <a:off x="1626972" y="3126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F41842-D532-587E-919F-C4388D3919BB}"/>
                </a:ext>
              </a:extLst>
            </p:cNvPr>
            <p:cNvCxnSpPr/>
            <p:nvPr/>
          </p:nvCxnSpPr>
          <p:spPr>
            <a:xfrm>
              <a:off x="1626972" y="285852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F05D63-D2AF-8C9E-CB4E-5111E9E93810}"/>
                </a:ext>
              </a:extLst>
            </p:cNvPr>
            <p:cNvCxnSpPr/>
            <p:nvPr/>
          </p:nvCxnSpPr>
          <p:spPr>
            <a:xfrm>
              <a:off x="1626972" y="257432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C8C9F9-14BE-8D37-7F1B-9CB913ABB3F2}"/>
                </a:ext>
              </a:extLst>
            </p:cNvPr>
            <p:cNvCxnSpPr/>
            <p:nvPr/>
          </p:nvCxnSpPr>
          <p:spPr>
            <a:xfrm>
              <a:off x="1626972" y="230659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61C182-E4A3-AF59-56D8-E2FA4E4E4664}"/>
                </a:ext>
              </a:extLst>
            </p:cNvPr>
            <p:cNvCxnSpPr/>
            <p:nvPr/>
          </p:nvCxnSpPr>
          <p:spPr>
            <a:xfrm>
              <a:off x="1626972" y="202650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E51EC9A-76FE-2D77-3E40-F934D7071314}"/>
                </a:ext>
              </a:extLst>
            </p:cNvPr>
            <p:cNvCxnSpPr/>
            <p:nvPr/>
          </p:nvCxnSpPr>
          <p:spPr>
            <a:xfrm>
              <a:off x="1626972" y="17587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6CCAA0-61C2-DD22-1BA7-FE8EB1349CC5}"/>
                </a:ext>
              </a:extLst>
            </p:cNvPr>
            <p:cNvCxnSpPr/>
            <p:nvPr/>
          </p:nvCxnSpPr>
          <p:spPr>
            <a:xfrm>
              <a:off x="1626972" y="147457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CA05A9-BE70-B363-360B-8D053D067C89}"/>
                </a:ext>
              </a:extLst>
            </p:cNvPr>
            <p:cNvCxnSpPr/>
            <p:nvPr/>
          </p:nvCxnSpPr>
          <p:spPr>
            <a:xfrm>
              <a:off x="1626972" y="120684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23F1A4-7FB0-86A7-0A74-5BE7534F58D7}"/>
                </a:ext>
              </a:extLst>
            </p:cNvPr>
            <p:cNvCxnSpPr/>
            <p:nvPr/>
          </p:nvCxnSpPr>
          <p:spPr>
            <a:xfrm>
              <a:off x="1626972" y="95146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E02858-7659-3EBF-22C1-7FDF2EEE55A1}"/>
              </a:ext>
            </a:extLst>
          </p:cNvPr>
          <p:cNvGrpSpPr/>
          <p:nvPr/>
        </p:nvGrpSpPr>
        <p:grpSpPr>
          <a:xfrm>
            <a:off x="4835611" y="889686"/>
            <a:ext cx="1011194" cy="4386650"/>
            <a:chOff x="4835611" y="889686"/>
            <a:chExt cx="1011194" cy="438665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054A58-C6FF-2197-8715-38DA2BBD4058}"/>
                </a:ext>
              </a:extLst>
            </p:cNvPr>
            <p:cNvCxnSpPr/>
            <p:nvPr/>
          </p:nvCxnSpPr>
          <p:spPr>
            <a:xfrm>
              <a:off x="4835611" y="527633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258448-2B7D-9301-3727-58FA43D2184F}"/>
                </a:ext>
              </a:extLst>
            </p:cNvPr>
            <p:cNvCxnSpPr/>
            <p:nvPr/>
          </p:nvCxnSpPr>
          <p:spPr>
            <a:xfrm>
              <a:off x="4835611" y="465025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05AF13-FDEC-E942-DE17-094AB20EA619}"/>
                </a:ext>
              </a:extLst>
            </p:cNvPr>
            <p:cNvCxnSpPr/>
            <p:nvPr/>
          </p:nvCxnSpPr>
          <p:spPr>
            <a:xfrm>
              <a:off x="4835611" y="4026244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CEE470-6F4A-445B-AC0C-D28386208CB3}"/>
                </a:ext>
              </a:extLst>
            </p:cNvPr>
            <p:cNvCxnSpPr/>
            <p:nvPr/>
          </p:nvCxnSpPr>
          <p:spPr>
            <a:xfrm>
              <a:off x="4835611" y="340016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BFC663-7FA9-CC41-F8B8-04BBD88A8EDD}"/>
                </a:ext>
              </a:extLst>
            </p:cNvPr>
            <p:cNvCxnSpPr/>
            <p:nvPr/>
          </p:nvCxnSpPr>
          <p:spPr>
            <a:xfrm>
              <a:off x="4835611" y="2759677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7A904B-D00C-3607-501C-CA8815EABFD8}"/>
                </a:ext>
              </a:extLst>
            </p:cNvPr>
            <p:cNvCxnSpPr/>
            <p:nvPr/>
          </p:nvCxnSpPr>
          <p:spPr>
            <a:xfrm>
              <a:off x="4835611" y="2133600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AFB5C7-5E71-A0BA-BCB0-41F1E1EB1F5F}"/>
                </a:ext>
              </a:extLst>
            </p:cNvPr>
            <p:cNvCxnSpPr/>
            <p:nvPr/>
          </p:nvCxnSpPr>
          <p:spPr>
            <a:xfrm>
              <a:off x="4835611" y="1515763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1BFBE2-F5F8-E507-C7F6-0A0429C46407}"/>
                </a:ext>
              </a:extLst>
            </p:cNvPr>
            <p:cNvCxnSpPr/>
            <p:nvPr/>
          </p:nvCxnSpPr>
          <p:spPr>
            <a:xfrm>
              <a:off x="4835611" y="889686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16279B9-F25F-1A43-877A-12961D2065FA}"/>
              </a:ext>
            </a:extLst>
          </p:cNvPr>
          <p:cNvGrpSpPr/>
          <p:nvPr/>
        </p:nvGrpSpPr>
        <p:grpSpPr>
          <a:xfrm>
            <a:off x="8175024" y="1145058"/>
            <a:ext cx="1029729" cy="4118921"/>
            <a:chOff x="8175024" y="1145058"/>
            <a:chExt cx="1029729" cy="411892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A05404-E50F-88A4-4BF3-B9CEFE732FF1}"/>
                </a:ext>
              </a:extLst>
            </p:cNvPr>
            <p:cNvCxnSpPr/>
            <p:nvPr/>
          </p:nvCxnSpPr>
          <p:spPr>
            <a:xfrm>
              <a:off x="8175024" y="5263979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D0A5FDC-51E7-742A-01CD-31CB398F30CF}"/>
                </a:ext>
              </a:extLst>
            </p:cNvPr>
            <p:cNvCxnSpPr/>
            <p:nvPr/>
          </p:nvCxnSpPr>
          <p:spPr>
            <a:xfrm>
              <a:off x="8193559" y="3192161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9CDEAA-F49E-DA93-2BBD-E157E6BFFEEB}"/>
                </a:ext>
              </a:extLst>
            </p:cNvPr>
            <p:cNvCxnSpPr/>
            <p:nvPr/>
          </p:nvCxnSpPr>
          <p:spPr>
            <a:xfrm>
              <a:off x="8175024" y="1145058"/>
              <a:ext cx="101119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9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C750B61-AEBC-9A20-9B14-5D55A8180B80}"/>
              </a:ext>
            </a:extLst>
          </p:cNvPr>
          <p:cNvGrpSpPr/>
          <p:nvPr/>
        </p:nvGrpSpPr>
        <p:grpSpPr>
          <a:xfrm>
            <a:off x="470399" y="168839"/>
            <a:ext cx="10045201" cy="5736515"/>
            <a:chOff x="223264" y="560742"/>
            <a:chExt cx="10045201" cy="57365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7B8008-CD70-E4C7-7EF9-CF115EE8E21E}"/>
                </a:ext>
              </a:extLst>
            </p:cNvPr>
            <p:cNvGrpSpPr/>
            <p:nvPr/>
          </p:nvGrpSpPr>
          <p:grpSpPr>
            <a:xfrm>
              <a:off x="223264" y="560742"/>
              <a:ext cx="8511011" cy="5736515"/>
              <a:chOff x="952313" y="634972"/>
              <a:chExt cx="8511011" cy="573651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1C477C-139C-D0C3-9A31-9092793CBE08}"/>
                  </a:ext>
                </a:extLst>
              </p:cNvPr>
              <p:cNvGrpSpPr/>
              <p:nvPr/>
            </p:nvGrpSpPr>
            <p:grpSpPr>
              <a:xfrm>
                <a:off x="952313" y="634972"/>
                <a:ext cx="8511011" cy="5736515"/>
                <a:chOff x="952313" y="634972"/>
                <a:chExt cx="8511011" cy="5736515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0823D9A-6BDC-8687-1AF4-251FE5A6F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4637" y="634972"/>
                  <a:ext cx="7648687" cy="5736515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11184E5-7701-EE0B-680B-832379A6D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313" y="3111327"/>
                      <a:ext cx="1317284" cy="7838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11184E5-7701-EE0B-680B-832379A6DC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313" y="3111327"/>
                      <a:ext cx="1317284" cy="78380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FC74110-77EF-567C-CE50-FEBB9BC2C4DA}"/>
                  </a:ext>
                </a:extLst>
              </p:cNvPr>
              <p:cNvSpPr/>
              <p:nvPr/>
            </p:nvSpPr>
            <p:spPr>
              <a:xfrm>
                <a:off x="3478299" y="2727689"/>
                <a:ext cx="5556739" cy="1688123"/>
              </a:xfrm>
              <a:custGeom>
                <a:avLst/>
                <a:gdLst>
                  <a:gd name="connsiteX0" fmla="*/ 5556739 w 5556739"/>
                  <a:gd name="connsiteY0" fmla="*/ 0 h 1688123"/>
                  <a:gd name="connsiteX1" fmla="*/ 5022166 w 5556739"/>
                  <a:gd name="connsiteY1" fmla="*/ 393895 h 1688123"/>
                  <a:gd name="connsiteX2" fmla="*/ 4600136 w 5556739"/>
                  <a:gd name="connsiteY2" fmla="*/ 703385 h 1688123"/>
                  <a:gd name="connsiteX3" fmla="*/ 4023360 w 5556739"/>
                  <a:gd name="connsiteY3" fmla="*/ 1012874 h 1688123"/>
                  <a:gd name="connsiteX4" fmla="*/ 3601329 w 5556739"/>
                  <a:gd name="connsiteY4" fmla="*/ 1209822 h 1688123"/>
                  <a:gd name="connsiteX5" fmla="*/ 2982351 w 5556739"/>
                  <a:gd name="connsiteY5" fmla="*/ 1350499 h 1688123"/>
                  <a:gd name="connsiteX6" fmla="*/ 2363373 w 5556739"/>
                  <a:gd name="connsiteY6" fmla="*/ 1420837 h 1688123"/>
                  <a:gd name="connsiteX7" fmla="*/ 1336431 w 5556739"/>
                  <a:gd name="connsiteY7" fmla="*/ 1448972 h 1688123"/>
                  <a:gd name="connsiteX8" fmla="*/ 1026942 w 5556739"/>
                  <a:gd name="connsiteY8" fmla="*/ 1448972 h 1688123"/>
                  <a:gd name="connsiteX9" fmla="*/ 759656 w 5556739"/>
                  <a:gd name="connsiteY9" fmla="*/ 1491175 h 1688123"/>
                  <a:gd name="connsiteX10" fmla="*/ 478302 w 5556739"/>
                  <a:gd name="connsiteY10" fmla="*/ 1547446 h 1688123"/>
                  <a:gd name="connsiteX11" fmla="*/ 196948 w 5556739"/>
                  <a:gd name="connsiteY11" fmla="*/ 1631852 h 1688123"/>
                  <a:gd name="connsiteX12" fmla="*/ 0 w 5556739"/>
                  <a:gd name="connsiteY12" fmla="*/ 1688123 h 168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56739" h="1688123">
                    <a:moveTo>
                      <a:pt x="5556739" y="0"/>
                    </a:moveTo>
                    <a:lnTo>
                      <a:pt x="5022166" y="393895"/>
                    </a:lnTo>
                    <a:cubicBezTo>
                      <a:pt x="4862732" y="511126"/>
                      <a:pt x="4766604" y="600222"/>
                      <a:pt x="4600136" y="703385"/>
                    </a:cubicBezTo>
                    <a:cubicBezTo>
                      <a:pt x="4433668" y="806548"/>
                      <a:pt x="4189828" y="928468"/>
                      <a:pt x="4023360" y="1012874"/>
                    </a:cubicBezTo>
                    <a:cubicBezTo>
                      <a:pt x="3856892" y="1097280"/>
                      <a:pt x="3774830" y="1153551"/>
                      <a:pt x="3601329" y="1209822"/>
                    </a:cubicBezTo>
                    <a:cubicBezTo>
                      <a:pt x="3427827" y="1266093"/>
                      <a:pt x="3188677" y="1315330"/>
                      <a:pt x="2982351" y="1350499"/>
                    </a:cubicBezTo>
                    <a:cubicBezTo>
                      <a:pt x="2776025" y="1385668"/>
                      <a:pt x="2637693" y="1404425"/>
                      <a:pt x="2363373" y="1420837"/>
                    </a:cubicBezTo>
                    <a:cubicBezTo>
                      <a:pt x="2089053" y="1437249"/>
                      <a:pt x="1559169" y="1444283"/>
                      <a:pt x="1336431" y="1448972"/>
                    </a:cubicBezTo>
                    <a:cubicBezTo>
                      <a:pt x="1113693" y="1453661"/>
                      <a:pt x="1123071" y="1441938"/>
                      <a:pt x="1026942" y="1448972"/>
                    </a:cubicBezTo>
                    <a:cubicBezTo>
                      <a:pt x="930813" y="1456006"/>
                      <a:pt x="851096" y="1474763"/>
                      <a:pt x="759656" y="1491175"/>
                    </a:cubicBezTo>
                    <a:cubicBezTo>
                      <a:pt x="668216" y="1507587"/>
                      <a:pt x="572087" y="1524000"/>
                      <a:pt x="478302" y="1547446"/>
                    </a:cubicBezTo>
                    <a:cubicBezTo>
                      <a:pt x="384517" y="1570892"/>
                      <a:pt x="196948" y="1631852"/>
                      <a:pt x="196948" y="1631852"/>
                    </a:cubicBezTo>
                    <a:lnTo>
                      <a:pt x="0" y="1688123"/>
                    </a:lnTo>
                  </a:path>
                </a:pathLst>
              </a:custGeom>
              <a:noFill/>
              <a:ln w="127000">
                <a:solidFill>
                  <a:schemeClr val="accent1">
                    <a:shade val="50000"/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636B641-1EEB-0011-F003-50B1528920C1}"/>
                </a:ext>
              </a:extLst>
            </p:cNvPr>
            <p:cNvSpPr/>
            <p:nvPr/>
          </p:nvSpPr>
          <p:spPr>
            <a:xfrm>
              <a:off x="8255639" y="1865140"/>
              <a:ext cx="2012826" cy="818445"/>
            </a:xfrm>
            <a:custGeom>
              <a:avLst/>
              <a:gdLst>
                <a:gd name="connsiteX0" fmla="*/ 0 w 1759527"/>
                <a:gd name="connsiteY0" fmla="*/ 818445 h 818445"/>
                <a:gd name="connsiteX1" fmla="*/ 415636 w 1759527"/>
                <a:gd name="connsiteY1" fmla="*/ 430517 h 818445"/>
                <a:gd name="connsiteX2" fmla="*/ 651163 w 1759527"/>
                <a:gd name="connsiteY2" fmla="*/ 236554 h 818445"/>
                <a:gd name="connsiteX3" fmla="*/ 858981 w 1759527"/>
                <a:gd name="connsiteY3" fmla="*/ 84154 h 818445"/>
                <a:gd name="connsiteX4" fmla="*/ 1052945 w 1759527"/>
                <a:gd name="connsiteY4" fmla="*/ 14881 h 818445"/>
                <a:gd name="connsiteX5" fmla="*/ 1302327 w 1759527"/>
                <a:gd name="connsiteY5" fmla="*/ 1026 h 818445"/>
                <a:gd name="connsiteX6" fmla="*/ 1662545 w 1759527"/>
                <a:gd name="connsiteY6" fmla="*/ 1026 h 818445"/>
                <a:gd name="connsiteX7" fmla="*/ 1759527 w 1759527"/>
                <a:gd name="connsiteY7" fmla="*/ 1026 h 81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9527" h="818445">
                  <a:moveTo>
                    <a:pt x="0" y="818445"/>
                  </a:moveTo>
                  <a:cubicBezTo>
                    <a:pt x="153554" y="672972"/>
                    <a:pt x="307109" y="527499"/>
                    <a:pt x="415636" y="430517"/>
                  </a:cubicBezTo>
                  <a:cubicBezTo>
                    <a:pt x="524163" y="333535"/>
                    <a:pt x="577272" y="294281"/>
                    <a:pt x="651163" y="236554"/>
                  </a:cubicBezTo>
                  <a:cubicBezTo>
                    <a:pt x="725054" y="178827"/>
                    <a:pt x="792017" y="121099"/>
                    <a:pt x="858981" y="84154"/>
                  </a:cubicBezTo>
                  <a:cubicBezTo>
                    <a:pt x="925945" y="47209"/>
                    <a:pt x="979054" y="28736"/>
                    <a:pt x="1052945" y="14881"/>
                  </a:cubicBezTo>
                  <a:cubicBezTo>
                    <a:pt x="1126836" y="1026"/>
                    <a:pt x="1200727" y="3335"/>
                    <a:pt x="1302327" y="1026"/>
                  </a:cubicBezTo>
                  <a:cubicBezTo>
                    <a:pt x="1403927" y="-1283"/>
                    <a:pt x="1662545" y="1026"/>
                    <a:pt x="1662545" y="1026"/>
                  </a:cubicBezTo>
                  <a:lnTo>
                    <a:pt x="1759527" y="1026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4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70042B-1580-857D-F56B-C4E11FDE285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 (H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1C03BA-DD5A-B173-2335-B8D91D442D2F}"/>
              </a:ext>
            </a:extLst>
          </p:cNvPr>
          <p:cNvCxnSpPr/>
          <p:nvPr/>
        </p:nvCxnSpPr>
        <p:spPr>
          <a:xfrm flipV="1">
            <a:off x="3864059" y="3949679"/>
            <a:ext cx="0" cy="1821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1AF2D-065B-A849-7122-CC7B32012C38}"/>
              </a:ext>
            </a:extLst>
          </p:cNvPr>
          <p:cNvSpPr/>
          <p:nvPr/>
        </p:nvSpPr>
        <p:spPr>
          <a:xfrm>
            <a:off x="1156290" y="5788203"/>
            <a:ext cx="923692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At temperatures below 300 K, H</a:t>
            </a:r>
            <a:r>
              <a:rPr lang="en-US" sz="2400" baseline="-25000" dirty="0"/>
              <a:t>2</a:t>
            </a:r>
            <a:r>
              <a:rPr lang="en-US" sz="2400" dirty="0"/>
              <a:t> seems to be losing access to rotational motions as well! (Also a quantum effect).</a:t>
            </a:r>
          </a:p>
        </p:txBody>
      </p: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1395019"/>
            <a:ext cx="616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CBF7B-2FEA-7648-B3E9-5572E72B7AD4}"/>
              </a:ext>
            </a:extLst>
          </p:cNvPr>
          <p:cNvSpPr/>
          <p:nvPr/>
        </p:nvSpPr>
        <p:spPr>
          <a:xfrm>
            <a:off x="0" y="-31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Polyatomic molecules actually have </a:t>
            </a:r>
            <a:r>
              <a:rPr lang="en-US" sz="2400" b="1" i="1" dirty="0"/>
              <a:t>multiple vibrational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1C680-7F8E-3ABF-FC9E-C2F30CE73C54}"/>
                  </a:ext>
                </a:extLst>
              </p:cNvPr>
              <p:cNvSpPr txBox="1"/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Molecules with more atoms have even more vibrational modes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high temperature, </a:t>
                </a:r>
                <a:r>
                  <a:rPr lang="en-US" sz="2400" b="1" dirty="0"/>
                  <a:t>all become active</a:t>
                </a:r>
                <a:r>
                  <a:rPr lang="en-US" sz="2400" dirty="0"/>
                  <a:t> (each with their own characteristic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1C680-7F8E-3ABF-FC9E-C2F30CE7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blipFill>
                <a:blip r:embed="rId3"/>
                <a:stretch>
                  <a:fillRect l="-78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1395019"/>
            <a:ext cx="616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3785AE-CEA0-1300-667C-5244E834F3EF}"/>
                  </a:ext>
                </a:extLst>
              </p:cNvPr>
              <p:cNvSpPr txBox="1"/>
              <p:nvPr/>
            </p:nvSpPr>
            <p:spPr>
              <a:xfrm>
                <a:off x="448000" y="3926948"/>
                <a:ext cx="112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Molecules with more atoms have even more vibrational modes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high temperature, </a:t>
                </a:r>
                <a:r>
                  <a:rPr lang="en-US" sz="2400" b="1" dirty="0"/>
                  <a:t>all become active</a:t>
                </a:r>
                <a:r>
                  <a:rPr lang="en-US" sz="2400" dirty="0"/>
                  <a:t> (each with their own characteristic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), although in practice these tend to overlap with each other so it looks like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3785AE-CEA0-1300-667C-5244E834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0" y="3926948"/>
                <a:ext cx="11296000" cy="1200329"/>
              </a:xfrm>
              <a:prstGeom prst="rect">
                <a:avLst/>
              </a:prstGeom>
              <a:blipFill>
                <a:blip r:embed="rId3"/>
                <a:stretch>
                  <a:fillRect l="-787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BF679FE-AE37-F251-B7AE-E67259CA5FE5}"/>
              </a:ext>
            </a:extLst>
          </p:cNvPr>
          <p:cNvSpPr/>
          <p:nvPr/>
        </p:nvSpPr>
        <p:spPr>
          <a:xfrm>
            <a:off x="0" y="-31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Polyatomic molecules actually have </a:t>
            </a:r>
            <a:r>
              <a:rPr lang="en-US" sz="2400" b="1" i="1" dirty="0"/>
              <a:t>multiple vibrational modes</a:t>
            </a:r>
          </a:p>
        </p:txBody>
      </p:sp>
    </p:spTree>
    <p:extLst>
      <p:ext uri="{BB962C8B-B14F-4D97-AF65-F5344CB8AC3E}">
        <p14:creationId xmlns:p14="http://schemas.microsoft.com/office/powerpoint/2010/main" val="14292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916</Words>
  <Application>Microsoft Macintosh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48</cp:revision>
  <dcterms:created xsi:type="dcterms:W3CDTF">2021-09-20T00:16:23Z</dcterms:created>
  <dcterms:modified xsi:type="dcterms:W3CDTF">2023-09-21T01:20:22Z</dcterms:modified>
</cp:coreProperties>
</file>