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5" r:id="rId2"/>
    <p:sldId id="736" r:id="rId3"/>
    <p:sldId id="729" r:id="rId4"/>
    <p:sldId id="735" r:id="rId5"/>
    <p:sldId id="734" r:id="rId6"/>
    <p:sldId id="701" r:id="rId7"/>
    <p:sldId id="708" r:id="rId8"/>
    <p:sldId id="710" r:id="rId9"/>
    <p:sldId id="709" r:id="rId10"/>
    <p:sldId id="711" r:id="rId11"/>
    <p:sldId id="712" r:id="rId12"/>
    <p:sldId id="713" r:id="rId13"/>
    <p:sldId id="739" r:id="rId14"/>
    <p:sldId id="714" r:id="rId15"/>
    <p:sldId id="716" r:id="rId16"/>
    <p:sldId id="311" r:id="rId17"/>
    <p:sldId id="369" r:id="rId18"/>
    <p:sldId id="731" r:id="rId19"/>
    <p:sldId id="730" r:id="rId20"/>
    <p:sldId id="348" r:id="rId21"/>
    <p:sldId id="720" r:id="rId22"/>
    <p:sldId id="7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8E28-05EB-634D-B6E7-E4FC0275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0512-CC4B-754A-9E36-E42860C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7F6B-79E2-C443-89E6-27BC195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0440-E6DD-654C-90A7-FDCBDA6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3D4F-FF1C-8E40-A5A7-5077DB0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12E-D443-1B43-82C5-2D21436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7098-BF71-934D-A385-A1B4F99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8283-BAD0-7646-A07B-6561B87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2D7-2A52-E74E-A31B-2803E8F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9D3D-7FA2-5A42-BEF5-ED1692F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20557-F9CF-544D-88F2-3F8758E6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A0D8-CDA9-A046-B642-F4D8893E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987-7800-4D43-B0BC-28E9EC9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C3FC-F910-8344-9D50-5E7F4D7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13F8-12B3-154F-95EA-3EC0229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30B-F095-BE4E-908B-6665DB1E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D960-8A50-D74E-996A-F9499775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99BB-0965-3B4A-9A83-3AE6057B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FF93-3EF1-FF40-A3D7-E7FA326A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78A3-CF0D-6841-B43D-7A6EADC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0E8-50BB-B84F-9DB1-BDAC1C7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396A4-FBC8-2F4A-86FC-F68B6A62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087-FBE8-7D48-91AC-5EF386C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FE11-9082-2F4D-A728-5912BA8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9AB8-774C-F64F-B1D3-9954A63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91D-6478-3044-8505-97D4C5D1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E39-FB5E-D142-BCCE-94B5021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9021-DFAE-654F-B334-0C9670BC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CFEAE-23AC-B046-9DA7-F49E2662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7C5D2-148E-8F41-8C24-0166D55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4854-2F10-754F-A8E3-9F41F0F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92C-45BE-A644-9DF7-F043F06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3514-DFE6-1A49-9B30-74AEDAE0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BCB6-6D51-CC43-B3F7-7B7FF77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C671-DD98-154C-A495-F6D97598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4BB7-5236-464A-B2A4-9891E8F3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6FAE9-EA9B-C94D-89CF-49FE1D8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3898-DE8E-004F-91FD-E39EC14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3A5-20AE-4E4E-B737-A21FD86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E8D-B5AC-184C-8595-9691516A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01C5-8463-1D48-8AE4-158785AF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942E-4457-814D-968A-2620594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6BFC-229B-3D41-B157-74F4D8E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C1E7A-6659-E04A-801D-05B63C2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59FE-A0A5-8347-B17D-59BAD96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DA1F-54B4-F246-A749-97C3F007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835-32FC-2446-9BBD-514AE23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158-8421-F84E-A42E-6DE40ABB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AF95-4B54-944F-B3AC-2FEDB13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AF4B-6443-5E4B-B43A-15F4B86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05FD-4479-7A4A-8661-E325EF6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3680-2F00-8E46-9200-2CD256E9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7D4-760E-A144-9A68-832F0968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6AD51-2AF9-B640-A98D-EFB3AEF3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7674-CEC5-0A40-AA8B-C78E94CA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DE8F-57EA-644E-8C17-BE5B99A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19E4-643F-CB45-A637-889CFB3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CE42-0164-F74B-8E31-02DE8365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BB82-71B0-5E47-B43F-E62C88B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7179-3ED3-7B4C-8F64-58326099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3E0D-6A47-2741-8080-3B37A5D9A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0722-873C-0E49-BC0B-6841F0ED0D60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3F50-5B98-724C-A7C3-60F1C78C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EE31-7789-1D45-A0D7-FBB6A3E3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272799" y="591671"/>
                <a:ext cx="96571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E-format convention (link to Python: user = student 1, password=s1)</a:t>
                </a:r>
              </a:p>
              <a:p>
                <a:r>
                  <a:rPr lang="en-US" sz="2400" dirty="0"/>
                  <a:t>Define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=8.314×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using the E-format convention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9" y="591671"/>
                <a:ext cx="9657176" cy="830997"/>
              </a:xfrm>
              <a:prstGeom prst="rect">
                <a:avLst/>
              </a:prstGeom>
              <a:blipFill>
                <a:blip r:embed="rId2"/>
                <a:stretch>
                  <a:fillRect l="-1051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1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12859" y="739902"/>
                <a:ext cx="11178406" cy="168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partial derivatives</a:t>
                </a:r>
                <a:endParaRPr lang="en-US" sz="2400" dirty="0"/>
              </a:p>
              <a:p>
                <a:r>
                  <a:rPr lang="en-US" sz="2400" b="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𝑛𝑏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. Find the algebraic expression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(your choice).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9" y="739902"/>
                <a:ext cx="11178406" cy="1688283"/>
              </a:xfrm>
              <a:prstGeom prst="rect">
                <a:avLst/>
              </a:prstGeom>
              <a:blipFill>
                <a:blip r:embed="rId2"/>
                <a:stretch>
                  <a:fillRect l="-909" t="-2985" r="-682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9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FF6A11-034C-C84D-BA89-044A91736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9" b="12399"/>
          <a:stretch/>
        </p:blipFill>
        <p:spPr>
          <a:xfrm>
            <a:off x="3255264" y="0"/>
            <a:ext cx="8936736" cy="260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156264" y="591671"/>
            <a:ext cx="5939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kinetic-molecular theory of gases </a:t>
            </a:r>
          </a:p>
          <a:p>
            <a:r>
              <a:rPr lang="en-US" sz="2400" dirty="0"/>
              <a:t>Describe a few key assumptions of the kinetic-molecular theory of gases and/or the theory behind the ideal gas law.</a:t>
            </a:r>
          </a:p>
        </p:txBody>
      </p:sp>
    </p:spTree>
    <p:extLst>
      <p:ext uri="{BB962C8B-B14F-4D97-AF65-F5344CB8AC3E}">
        <p14:creationId xmlns:p14="http://schemas.microsoft.com/office/powerpoint/2010/main" val="131596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7ACD12-2A6D-4C4B-833A-3F909AC9BB7D}"/>
              </a:ext>
            </a:extLst>
          </p:cNvPr>
          <p:cNvGrpSpPr/>
          <p:nvPr/>
        </p:nvGrpSpPr>
        <p:grpSpPr>
          <a:xfrm>
            <a:off x="691660" y="591671"/>
            <a:ext cx="7814792" cy="6109839"/>
            <a:chOff x="6531419" y="3429000"/>
            <a:chExt cx="4281264" cy="31331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C3A9BD-A0A9-0740-8AD2-1927629B1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31" t="22895"/>
            <a:stretch/>
          </p:blipFill>
          <p:spPr>
            <a:xfrm>
              <a:off x="6531419" y="3918250"/>
              <a:ext cx="4281264" cy="26439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A4B2E1-D52C-CF4E-9EF2-0B0922A3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220" y="3429000"/>
              <a:ext cx="1066800" cy="55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FA010B-8DE2-1142-8E60-0C708E64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630" y="5024120"/>
              <a:ext cx="1066800" cy="5588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60762" y="591671"/>
                <a:ext cx="115875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Probability densities, part 1</a:t>
                </a:r>
              </a:p>
              <a:p>
                <a:r>
                  <a:rPr lang="en-US" sz="2400" dirty="0"/>
                  <a:t>What are the units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2" y="591671"/>
                <a:ext cx="11587542" cy="830997"/>
              </a:xfrm>
              <a:prstGeom prst="rect">
                <a:avLst/>
              </a:prstGeom>
              <a:blipFill>
                <a:blip r:embed="rId4"/>
                <a:stretch>
                  <a:fillRect l="-76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FE871-878D-0144-BFF8-50CB16FB4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678"/>
          <a:stretch/>
        </p:blipFill>
        <p:spPr>
          <a:xfrm>
            <a:off x="883566" y="1958140"/>
            <a:ext cx="3404655" cy="839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EDC97-B1B3-4043-BE59-4FDCC7C60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132" y="3174013"/>
            <a:ext cx="1856541" cy="19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8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7ACD12-2A6D-4C4B-833A-3F909AC9BB7D}"/>
              </a:ext>
            </a:extLst>
          </p:cNvPr>
          <p:cNvGrpSpPr/>
          <p:nvPr/>
        </p:nvGrpSpPr>
        <p:grpSpPr>
          <a:xfrm>
            <a:off x="772160" y="1631480"/>
            <a:ext cx="6121761" cy="4730607"/>
            <a:chOff x="6531419" y="3429000"/>
            <a:chExt cx="4281264" cy="31331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C3A9BD-A0A9-0740-8AD2-1927629B1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31" t="22895"/>
            <a:stretch/>
          </p:blipFill>
          <p:spPr>
            <a:xfrm>
              <a:off x="6531419" y="3918250"/>
              <a:ext cx="4281264" cy="26439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A4B2E1-D52C-CF4E-9EF2-0B0922A3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220" y="3429000"/>
              <a:ext cx="1066800" cy="55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FA010B-8DE2-1142-8E60-0C708E64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630" y="5024120"/>
              <a:ext cx="1066800" cy="5588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160762" y="591671"/>
            <a:ext cx="1158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 densities, part 2</a:t>
            </a:r>
          </a:p>
          <a:p>
            <a:r>
              <a:rPr lang="en-US" sz="2400" dirty="0"/>
              <a:t>Which graph below corresponds to the </a:t>
            </a:r>
            <a:r>
              <a:rPr lang="en-US" sz="2400" b="1" dirty="0"/>
              <a:t>heavier</a:t>
            </a:r>
            <a:r>
              <a:rPr lang="en-US" sz="2400" dirty="0"/>
              <a:t> molecule?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FE871-878D-0144-BFF8-50CB16FB4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678"/>
          <a:stretch/>
        </p:blipFill>
        <p:spPr>
          <a:xfrm>
            <a:off x="4528347" y="2834947"/>
            <a:ext cx="3886448" cy="95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EDC97-B1B3-4043-BE59-4FDCC7C60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132" y="3174013"/>
            <a:ext cx="1856541" cy="19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5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115747" y="591671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Probabilities from probability densities</a:t>
            </a:r>
          </a:p>
          <a:p>
            <a:r>
              <a:rPr lang="en-US" sz="2400" dirty="0"/>
              <a:t>What’s the probability (as a </a:t>
            </a:r>
            <a:r>
              <a:rPr lang="en-US" sz="2400" b="1" dirty="0"/>
              <a:t>fraction</a:t>
            </a:r>
            <a:r>
              <a:rPr lang="en-US" sz="2400" dirty="0"/>
              <a:t>, and also </a:t>
            </a:r>
            <a:r>
              <a:rPr lang="en-US" sz="2400" b="1" dirty="0"/>
              <a:t>in %</a:t>
            </a:r>
            <a:r>
              <a:rPr lang="en-US" sz="2400" dirty="0"/>
              <a:t>) of finding an H</a:t>
            </a:r>
            <a:r>
              <a:rPr lang="en-US" sz="2400" baseline="-25000" dirty="0"/>
              <a:t>2</a:t>
            </a:r>
            <a:r>
              <a:rPr lang="en-US" sz="2400" dirty="0"/>
              <a:t> molecule with speed between 390 m/s and 400 m/s, if its temperature is 100 K?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2E3F1E-E7FA-9647-9124-0EFCC3F543E5}"/>
              </a:ext>
            </a:extLst>
          </p:cNvPr>
          <p:cNvGrpSpPr/>
          <p:nvPr/>
        </p:nvGrpSpPr>
        <p:grpSpPr>
          <a:xfrm>
            <a:off x="1522762" y="2687936"/>
            <a:ext cx="8612151" cy="3868530"/>
            <a:chOff x="3534442" y="2687936"/>
            <a:chExt cx="8612151" cy="38685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18CD9B-22AB-BF4C-91D6-67633DC45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0" t="11679"/>
            <a:stretch/>
          </p:blipFill>
          <p:spPr>
            <a:xfrm>
              <a:off x="5198219" y="2687936"/>
              <a:ext cx="6948374" cy="38685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E5421AF-BF0A-0042-B5B3-56916AC3D9C8}"/>
                    </a:ext>
                  </a:extLst>
                </p:cNvPr>
                <p:cNvSpPr/>
                <p:nvPr/>
              </p:nvSpPr>
              <p:spPr>
                <a:xfrm>
                  <a:off x="3534442" y="3880684"/>
                  <a:ext cx="1549335" cy="584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E5421AF-BF0A-0042-B5B3-56916AC3D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42" y="3880684"/>
                  <a:ext cx="1549335" cy="584904"/>
                </a:xfrm>
                <a:prstGeom prst="rect">
                  <a:avLst/>
                </a:prstGeom>
                <a:blipFill>
                  <a:blip r:embed="rId3"/>
                  <a:stretch>
                    <a:fillRect l="-4098" r="-2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94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62781" y="653986"/>
                <a:ext cx="73363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moments of the speed</a:t>
                </a:r>
              </a:p>
              <a:p>
                <a:r>
                  <a:rPr lang="en-US" sz="2400" dirty="0"/>
                  <a:t>Which formula below would you use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1" y="653986"/>
                <a:ext cx="7336318" cy="830997"/>
              </a:xfrm>
              <a:prstGeom prst="rect">
                <a:avLst/>
              </a:prstGeom>
              <a:blipFill>
                <a:blip r:embed="rId2"/>
                <a:stretch>
                  <a:fillRect l="-1209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D18CD9B-22AB-BF4C-91D6-67633DC4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0" y="2851090"/>
            <a:ext cx="4019550" cy="2365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4E9C2-2558-534A-95F5-7112BFDDB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0" t="11406" r="21348" b="64728"/>
          <a:stretch/>
        </p:blipFill>
        <p:spPr>
          <a:xfrm>
            <a:off x="162781" y="1641318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/>
              <p:nvPr/>
            </p:nvSpPr>
            <p:spPr>
              <a:xfrm>
                <a:off x="8572227" y="1857427"/>
                <a:ext cx="292400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27" y="1857427"/>
                <a:ext cx="2924006" cy="439736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1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4E6855-6609-0341-842E-71E36BE9927A}"/>
              </a:ext>
            </a:extLst>
          </p:cNvPr>
          <p:cNvSpPr txBox="1"/>
          <p:nvPr/>
        </p:nvSpPr>
        <p:spPr>
          <a:xfrm>
            <a:off x="133050" y="821344"/>
            <a:ext cx="1030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Equipartition</a:t>
            </a:r>
          </a:p>
          <a:p>
            <a:r>
              <a:rPr lang="en-US" sz="2400" dirty="0"/>
              <a:t>Describe what the equipartition theorem is about, with an example.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E69049-E833-8848-8456-53F29EB193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0B8D4D-5FC8-78B2-987D-7678D0179AEF}"/>
              </a:ext>
            </a:extLst>
          </p:cNvPr>
          <p:cNvGrpSpPr>
            <a:grpSpLocks noChangeAspect="1"/>
          </p:cNvGrpSpPr>
          <p:nvPr/>
        </p:nvGrpSpPr>
        <p:grpSpPr>
          <a:xfrm>
            <a:off x="124791" y="4997510"/>
            <a:ext cx="5908632" cy="508478"/>
            <a:chOff x="1236705" y="5667461"/>
            <a:chExt cx="8339781" cy="717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/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/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/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DC3C5D-1415-EA2A-5926-E6FD86C38908}"/>
              </a:ext>
            </a:extLst>
          </p:cNvPr>
          <p:cNvGrpSpPr>
            <a:grpSpLocks noChangeAspect="1"/>
          </p:cNvGrpSpPr>
          <p:nvPr/>
        </p:nvGrpSpPr>
        <p:grpSpPr>
          <a:xfrm>
            <a:off x="515803" y="1682016"/>
            <a:ext cx="6157785" cy="2961173"/>
            <a:chOff x="1626972" y="889686"/>
            <a:chExt cx="9152239" cy="440115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93B0F22-B989-B0F7-0F63-3200ED2E728F}"/>
                </a:ext>
              </a:extLst>
            </p:cNvPr>
            <p:cNvGrpSpPr/>
            <p:nvPr/>
          </p:nvGrpSpPr>
          <p:grpSpPr>
            <a:xfrm>
              <a:off x="8175024" y="1145058"/>
              <a:ext cx="1029729" cy="4118921"/>
              <a:chOff x="8175024" y="1145058"/>
              <a:chExt cx="1029729" cy="411892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6B7CAA-30BD-F8E0-94BC-E4D57521C788}"/>
                  </a:ext>
                </a:extLst>
              </p:cNvPr>
              <p:cNvCxnSpPr/>
              <p:nvPr/>
            </p:nvCxnSpPr>
            <p:spPr>
              <a:xfrm>
                <a:off x="8175024" y="52639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F740D8-FED4-3083-CA49-55C17908895C}"/>
                  </a:ext>
                </a:extLst>
              </p:cNvPr>
              <p:cNvCxnSpPr/>
              <p:nvPr/>
            </p:nvCxnSpPr>
            <p:spPr>
              <a:xfrm>
                <a:off x="8193559" y="31921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67C285-1D0B-CC06-7226-9D9AAA646D3F}"/>
                  </a:ext>
                </a:extLst>
              </p:cNvPr>
              <p:cNvCxnSpPr/>
              <p:nvPr/>
            </p:nvCxnSpPr>
            <p:spPr>
              <a:xfrm>
                <a:off x="8175024" y="1145058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115AC60A-8713-B77D-CA00-0D8B36DC1ACD}"/>
                </a:ext>
              </a:extLst>
            </p:cNvPr>
            <p:cNvSpPr/>
            <p:nvPr/>
          </p:nvSpPr>
          <p:spPr>
            <a:xfrm>
              <a:off x="5945660" y="3830600"/>
              <a:ext cx="494270" cy="1441617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/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blipFill>
                  <a:blip r:embed="rId5"/>
                  <a:stretch>
                    <a:fillRect l="-1961" r="-23529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A72F7681-17A2-84C2-3CC2-66CF10288246}"/>
                </a:ext>
              </a:extLst>
            </p:cNvPr>
            <p:cNvSpPr/>
            <p:nvPr/>
          </p:nvSpPr>
          <p:spPr>
            <a:xfrm>
              <a:off x="9234616" y="3830600"/>
              <a:ext cx="494270" cy="1449682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Up Arrow 39">
              <a:extLst>
                <a:ext uri="{FF2B5EF4-FFF2-40B4-BE49-F238E27FC236}">
                  <a16:creationId xmlns:a16="http://schemas.microsoft.com/office/drawing/2014/main" id="{6AFE4695-64D0-8D97-91B9-0F0E212ACAB5}"/>
                </a:ext>
              </a:extLst>
            </p:cNvPr>
            <p:cNvSpPr/>
            <p:nvPr/>
          </p:nvSpPr>
          <p:spPr>
            <a:xfrm>
              <a:off x="2877065" y="3830600"/>
              <a:ext cx="494270" cy="1460240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EF9A81-D505-023F-AD9C-A97B73E6C6F5}"/>
                </a:ext>
              </a:extLst>
            </p:cNvPr>
            <p:cNvGrpSpPr/>
            <p:nvPr/>
          </p:nvGrpSpPr>
          <p:grpSpPr>
            <a:xfrm>
              <a:off x="4835611" y="889686"/>
              <a:ext cx="1011194" cy="4386650"/>
              <a:chOff x="4835611" y="889686"/>
              <a:chExt cx="1011194" cy="438665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51DB65-198F-82E9-C616-48868D190F7B}"/>
                  </a:ext>
                </a:extLst>
              </p:cNvPr>
              <p:cNvCxnSpPr/>
              <p:nvPr/>
            </p:nvCxnSpPr>
            <p:spPr>
              <a:xfrm>
                <a:off x="4835611" y="527633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7D4D64C-F7EA-8872-00C9-E498E8834F3C}"/>
                  </a:ext>
                </a:extLst>
              </p:cNvPr>
              <p:cNvCxnSpPr/>
              <p:nvPr/>
            </p:nvCxnSpPr>
            <p:spPr>
              <a:xfrm>
                <a:off x="4835611" y="4650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E3FD980-DB84-1E42-1B9A-48509EE30123}"/>
                  </a:ext>
                </a:extLst>
              </p:cNvPr>
              <p:cNvCxnSpPr/>
              <p:nvPr/>
            </p:nvCxnSpPr>
            <p:spPr>
              <a:xfrm>
                <a:off x="4835611" y="4026244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4C3C3-A284-69D5-E1CB-45098E245596}"/>
                  </a:ext>
                </a:extLst>
              </p:cNvPr>
              <p:cNvCxnSpPr/>
              <p:nvPr/>
            </p:nvCxnSpPr>
            <p:spPr>
              <a:xfrm>
                <a:off x="4835611" y="340016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30B906-CE97-1258-CA55-6C87330C139A}"/>
                  </a:ext>
                </a:extLst>
              </p:cNvPr>
              <p:cNvCxnSpPr/>
              <p:nvPr/>
            </p:nvCxnSpPr>
            <p:spPr>
              <a:xfrm>
                <a:off x="4835611" y="275967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90AB27-C58A-8083-C0D5-CF43B6D39223}"/>
                  </a:ext>
                </a:extLst>
              </p:cNvPr>
              <p:cNvCxnSpPr/>
              <p:nvPr/>
            </p:nvCxnSpPr>
            <p:spPr>
              <a:xfrm>
                <a:off x="4835611" y="2133600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8876357-ED45-2C33-F004-11434A747E47}"/>
                  </a:ext>
                </a:extLst>
              </p:cNvPr>
              <p:cNvCxnSpPr/>
              <p:nvPr/>
            </p:nvCxnSpPr>
            <p:spPr>
              <a:xfrm>
                <a:off x="4835611" y="151576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05827E3-7487-7B57-49AE-9BDB2617FA7A}"/>
                  </a:ext>
                </a:extLst>
              </p:cNvPr>
              <p:cNvCxnSpPr/>
              <p:nvPr/>
            </p:nvCxnSpPr>
            <p:spPr>
              <a:xfrm>
                <a:off x="4835611" y="88968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5602657-5CBF-1182-2B58-D93296AB6BE3}"/>
                </a:ext>
              </a:extLst>
            </p:cNvPr>
            <p:cNvGrpSpPr/>
            <p:nvPr/>
          </p:nvGrpSpPr>
          <p:grpSpPr>
            <a:xfrm>
              <a:off x="1626972" y="951469"/>
              <a:ext cx="1011195" cy="4320748"/>
              <a:chOff x="1626972" y="951469"/>
              <a:chExt cx="1011195" cy="432074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D63EB84-6CE0-55D8-114F-EDC9DCE487DE}"/>
                  </a:ext>
                </a:extLst>
              </p:cNvPr>
              <p:cNvCxnSpPr/>
              <p:nvPr/>
            </p:nvCxnSpPr>
            <p:spPr>
              <a:xfrm>
                <a:off x="1626973" y="527221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5A0A0F4-C661-0B7A-16BC-2AC4B16A6991}"/>
                  </a:ext>
                </a:extLst>
              </p:cNvPr>
              <p:cNvCxnSpPr/>
              <p:nvPr/>
            </p:nvCxnSpPr>
            <p:spPr>
              <a:xfrm>
                <a:off x="1626973" y="500448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4EC3B3-F1DD-6C2A-981B-43063BF58CE6}"/>
                  </a:ext>
                </a:extLst>
              </p:cNvPr>
              <p:cNvCxnSpPr/>
              <p:nvPr/>
            </p:nvCxnSpPr>
            <p:spPr>
              <a:xfrm>
                <a:off x="1626973" y="472028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60BA53-A5F9-B53D-3072-6C34A35AF4F1}"/>
                  </a:ext>
                </a:extLst>
              </p:cNvPr>
              <p:cNvCxnSpPr/>
              <p:nvPr/>
            </p:nvCxnSpPr>
            <p:spPr>
              <a:xfrm>
                <a:off x="1626973" y="445255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628B3F1-352D-72FF-572F-71E0F80E8EE8}"/>
                  </a:ext>
                </a:extLst>
              </p:cNvPr>
              <p:cNvCxnSpPr/>
              <p:nvPr/>
            </p:nvCxnSpPr>
            <p:spPr>
              <a:xfrm>
                <a:off x="1626972" y="41930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4A47A2-C238-7775-15A2-57CB49897F22}"/>
                  </a:ext>
                </a:extLst>
              </p:cNvPr>
              <p:cNvCxnSpPr/>
              <p:nvPr/>
            </p:nvCxnSpPr>
            <p:spPr>
              <a:xfrm>
                <a:off x="1626972" y="392533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A938C7-1387-3FDD-A92B-419F460B58FD}"/>
                  </a:ext>
                </a:extLst>
              </p:cNvPr>
              <p:cNvCxnSpPr/>
              <p:nvPr/>
            </p:nvCxnSpPr>
            <p:spPr>
              <a:xfrm>
                <a:off x="1626972" y="364112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65EBD6-F6C8-569F-47C9-8FA3D2E8E301}"/>
                  </a:ext>
                </a:extLst>
              </p:cNvPr>
              <p:cNvCxnSpPr/>
              <p:nvPr/>
            </p:nvCxnSpPr>
            <p:spPr>
              <a:xfrm>
                <a:off x="1626972" y="337339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744A53-8189-3618-17D5-8527F2D8B6CA}"/>
                  </a:ext>
                </a:extLst>
              </p:cNvPr>
              <p:cNvCxnSpPr/>
              <p:nvPr/>
            </p:nvCxnSpPr>
            <p:spPr>
              <a:xfrm>
                <a:off x="1626972" y="3126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1B59C4-3B4F-5BE9-AD80-4E4A904EFFA2}"/>
                  </a:ext>
                </a:extLst>
              </p:cNvPr>
              <p:cNvCxnSpPr/>
              <p:nvPr/>
            </p:nvCxnSpPr>
            <p:spPr>
              <a:xfrm>
                <a:off x="1626972" y="285852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55F8214-4EA8-01A5-82CC-604329A56C32}"/>
                  </a:ext>
                </a:extLst>
              </p:cNvPr>
              <p:cNvCxnSpPr/>
              <p:nvPr/>
            </p:nvCxnSpPr>
            <p:spPr>
              <a:xfrm>
                <a:off x="1626972" y="257432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2BE70C4-DF95-C25E-55BC-72E21E46CF64}"/>
                  </a:ext>
                </a:extLst>
              </p:cNvPr>
              <p:cNvCxnSpPr/>
              <p:nvPr/>
            </p:nvCxnSpPr>
            <p:spPr>
              <a:xfrm>
                <a:off x="1626972" y="230659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491CA5-ED12-6CFB-F5F1-99C21FE08752}"/>
                  </a:ext>
                </a:extLst>
              </p:cNvPr>
              <p:cNvCxnSpPr/>
              <p:nvPr/>
            </p:nvCxnSpPr>
            <p:spPr>
              <a:xfrm>
                <a:off x="1626972" y="202650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F31CB8A-5B96-C7F9-5F0D-0704BBFEB9DC}"/>
                  </a:ext>
                </a:extLst>
              </p:cNvPr>
              <p:cNvCxnSpPr/>
              <p:nvPr/>
            </p:nvCxnSpPr>
            <p:spPr>
              <a:xfrm>
                <a:off x="1626972" y="17587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744C68E-D963-F273-07E1-81B6D265F70D}"/>
                  </a:ext>
                </a:extLst>
              </p:cNvPr>
              <p:cNvCxnSpPr/>
              <p:nvPr/>
            </p:nvCxnSpPr>
            <p:spPr>
              <a:xfrm>
                <a:off x="1626972" y="147457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F5FCFC-6731-9535-93FA-0E47E482E1CD}"/>
                  </a:ext>
                </a:extLst>
              </p:cNvPr>
              <p:cNvCxnSpPr/>
              <p:nvPr/>
            </p:nvCxnSpPr>
            <p:spPr>
              <a:xfrm>
                <a:off x="1626972" y="120684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7BB0B6-A980-FA2B-A645-5AF469BECA1A}"/>
                  </a:ext>
                </a:extLst>
              </p:cNvPr>
              <p:cNvCxnSpPr/>
              <p:nvPr/>
            </p:nvCxnSpPr>
            <p:spPr>
              <a:xfrm>
                <a:off x="1626972" y="95146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D8B512A-9061-E79B-FAC8-B8278863F2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A5A66-B169-6E45-8773-25AEA98111A6}"/>
                  </a:ext>
                </a:extLst>
              </p:cNvPr>
              <p:cNvSpPr txBox="1"/>
              <p:nvPr/>
            </p:nvSpPr>
            <p:spPr>
              <a:xfrm>
                <a:off x="7189391" y="2274838"/>
                <a:ext cx="50026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It’s probably the case that the atomic masses are such that</a:t>
                </a:r>
              </a:p>
              <a:p>
                <a:endParaRPr lang="en-US" sz="2400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heaviest,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is lightest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lightest,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is heaviest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A5A66-B169-6E45-8773-25AEA981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391" y="2274838"/>
                <a:ext cx="5002609" cy="2308324"/>
              </a:xfrm>
              <a:prstGeom prst="rect">
                <a:avLst/>
              </a:prstGeom>
              <a:blipFill>
                <a:blip r:embed="rId6"/>
                <a:stretch>
                  <a:fillRect l="-1768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9CEC48-EFE6-F280-97B5-12198F6ABE47}"/>
              </a:ext>
            </a:extLst>
          </p:cNvPr>
          <p:cNvSpPr txBox="1"/>
          <p:nvPr/>
        </p:nvSpPr>
        <p:spPr>
          <a:xfrm>
            <a:off x="133050" y="821344"/>
            <a:ext cx="10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 capacities, part 1</a:t>
            </a:r>
          </a:p>
        </p:txBody>
      </p:sp>
    </p:spTree>
    <p:extLst>
      <p:ext uri="{BB962C8B-B14F-4D97-AF65-F5344CB8AC3E}">
        <p14:creationId xmlns:p14="http://schemas.microsoft.com/office/powerpoint/2010/main" val="232562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0B8D4D-5FC8-78B2-987D-7678D0179AEF}"/>
              </a:ext>
            </a:extLst>
          </p:cNvPr>
          <p:cNvGrpSpPr>
            <a:grpSpLocks noChangeAspect="1"/>
          </p:cNvGrpSpPr>
          <p:nvPr/>
        </p:nvGrpSpPr>
        <p:grpSpPr>
          <a:xfrm>
            <a:off x="124791" y="4997510"/>
            <a:ext cx="5908632" cy="508478"/>
            <a:chOff x="1236705" y="5667461"/>
            <a:chExt cx="8339781" cy="717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/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/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/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DC3C5D-1415-EA2A-5926-E6FD86C38908}"/>
              </a:ext>
            </a:extLst>
          </p:cNvPr>
          <p:cNvGrpSpPr>
            <a:grpSpLocks noChangeAspect="1"/>
          </p:cNvGrpSpPr>
          <p:nvPr/>
        </p:nvGrpSpPr>
        <p:grpSpPr>
          <a:xfrm>
            <a:off x="515803" y="1682016"/>
            <a:ext cx="6157785" cy="2961173"/>
            <a:chOff x="1626972" y="889686"/>
            <a:chExt cx="9152239" cy="440115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93B0F22-B989-B0F7-0F63-3200ED2E728F}"/>
                </a:ext>
              </a:extLst>
            </p:cNvPr>
            <p:cNvGrpSpPr/>
            <p:nvPr/>
          </p:nvGrpSpPr>
          <p:grpSpPr>
            <a:xfrm>
              <a:off x="8175024" y="1145058"/>
              <a:ext cx="1029729" cy="4118921"/>
              <a:chOff x="8175024" y="1145058"/>
              <a:chExt cx="1029729" cy="411892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6B7CAA-30BD-F8E0-94BC-E4D57521C788}"/>
                  </a:ext>
                </a:extLst>
              </p:cNvPr>
              <p:cNvCxnSpPr/>
              <p:nvPr/>
            </p:nvCxnSpPr>
            <p:spPr>
              <a:xfrm>
                <a:off x="8175024" y="52639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F740D8-FED4-3083-CA49-55C17908895C}"/>
                  </a:ext>
                </a:extLst>
              </p:cNvPr>
              <p:cNvCxnSpPr/>
              <p:nvPr/>
            </p:nvCxnSpPr>
            <p:spPr>
              <a:xfrm>
                <a:off x="8193559" y="31921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67C285-1D0B-CC06-7226-9D9AAA646D3F}"/>
                  </a:ext>
                </a:extLst>
              </p:cNvPr>
              <p:cNvCxnSpPr/>
              <p:nvPr/>
            </p:nvCxnSpPr>
            <p:spPr>
              <a:xfrm>
                <a:off x="8175024" y="1145058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115AC60A-8713-B77D-CA00-0D8B36DC1ACD}"/>
                </a:ext>
              </a:extLst>
            </p:cNvPr>
            <p:cNvSpPr/>
            <p:nvPr/>
          </p:nvSpPr>
          <p:spPr>
            <a:xfrm>
              <a:off x="5945660" y="3830600"/>
              <a:ext cx="494270" cy="1441617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/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blipFill>
                  <a:blip r:embed="rId5"/>
                  <a:stretch>
                    <a:fillRect l="-1961" r="-23529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A72F7681-17A2-84C2-3CC2-66CF10288246}"/>
                </a:ext>
              </a:extLst>
            </p:cNvPr>
            <p:cNvSpPr/>
            <p:nvPr/>
          </p:nvSpPr>
          <p:spPr>
            <a:xfrm>
              <a:off x="9234616" y="3830600"/>
              <a:ext cx="494270" cy="1449682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Up Arrow 39">
              <a:extLst>
                <a:ext uri="{FF2B5EF4-FFF2-40B4-BE49-F238E27FC236}">
                  <a16:creationId xmlns:a16="http://schemas.microsoft.com/office/drawing/2014/main" id="{6AFE4695-64D0-8D97-91B9-0F0E212ACAB5}"/>
                </a:ext>
              </a:extLst>
            </p:cNvPr>
            <p:cNvSpPr/>
            <p:nvPr/>
          </p:nvSpPr>
          <p:spPr>
            <a:xfrm>
              <a:off x="2877065" y="3830600"/>
              <a:ext cx="494270" cy="1460240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EF9A81-D505-023F-AD9C-A97B73E6C6F5}"/>
                </a:ext>
              </a:extLst>
            </p:cNvPr>
            <p:cNvGrpSpPr/>
            <p:nvPr/>
          </p:nvGrpSpPr>
          <p:grpSpPr>
            <a:xfrm>
              <a:off x="4835611" y="889686"/>
              <a:ext cx="1011194" cy="4386650"/>
              <a:chOff x="4835611" y="889686"/>
              <a:chExt cx="1011194" cy="438665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51DB65-198F-82E9-C616-48868D190F7B}"/>
                  </a:ext>
                </a:extLst>
              </p:cNvPr>
              <p:cNvCxnSpPr/>
              <p:nvPr/>
            </p:nvCxnSpPr>
            <p:spPr>
              <a:xfrm>
                <a:off x="4835611" y="527633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7D4D64C-F7EA-8872-00C9-E498E8834F3C}"/>
                  </a:ext>
                </a:extLst>
              </p:cNvPr>
              <p:cNvCxnSpPr/>
              <p:nvPr/>
            </p:nvCxnSpPr>
            <p:spPr>
              <a:xfrm>
                <a:off x="4835611" y="4650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E3FD980-DB84-1E42-1B9A-48509EE30123}"/>
                  </a:ext>
                </a:extLst>
              </p:cNvPr>
              <p:cNvCxnSpPr/>
              <p:nvPr/>
            </p:nvCxnSpPr>
            <p:spPr>
              <a:xfrm>
                <a:off x="4835611" y="4026244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4C3C3-A284-69D5-E1CB-45098E245596}"/>
                  </a:ext>
                </a:extLst>
              </p:cNvPr>
              <p:cNvCxnSpPr/>
              <p:nvPr/>
            </p:nvCxnSpPr>
            <p:spPr>
              <a:xfrm>
                <a:off x="4835611" y="340016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30B906-CE97-1258-CA55-6C87330C139A}"/>
                  </a:ext>
                </a:extLst>
              </p:cNvPr>
              <p:cNvCxnSpPr/>
              <p:nvPr/>
            </p:nvCxnSpPr>
            <p:spPr>
              <a:xfrm>
                <a:off x="4835611" y="275967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90AB27-C58A-8083-C0D5-CF43B6D39223}"/>
                  </a:ext>
                </a:extLst>
              </p:cNvPr>
              <p:cNvCxnSpPr/>
              <p:nvPr/>
            </p:nvCxnSpPr>
            <p:spPr>
              <a:xfrm>
                <a:off x="4835611" y="2133600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8876357-ED45-2C33-F004-11434A747E47}"/>
                  </a:ext>
                </a:extLst>
              </p:cNvPr>
              <p:cNvCxnSpPr/>
              <p:nvPr/>
            </p:nvCxnSpPr>
            <p:spPr>
              <a:xfrm>
                <a:off x="4835611" y="151576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05827E3-7487-7B57-49AE-9BDB2617FA7A}"/>
                  </a:ext>
                </a:extLst>
              </p:cNvPr>
              <p:cNvCxnSpPr/>
              <p:nvPr/>
            </p:nvCxnSpPr>
            <p:spPr>
              <a:xfrm>
                <a:off x="4835611" y="88968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5602657-5CBF-1182-2B58-D93296AB6BE3}"/>
                </a:ext>
              </a:extLst>
            </p:cNvPr>
            <p:cNvGrpSpPr/>
            <p:nvPr/>
          </p:nvGrpSpPr>
          <p:grpSpPr>
            <a:xfrm>
              <a:off x="1626972" y="951469"/>
              <a:ext cx="1011195" cy="4320748"/>
              <a:chOff x="1626972" y="951469"/>
              <a:chExt cx="1011195" cy="432074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D63EB84-6CE0-55D8-114F-EDC9DCE487DE}"/>
                  </a:ext>
                </a:extLst>
              </p:cNvPr>
              <p:cNvCxnSpPr/>
              <p:nvPr/>
            </p:nvCxnSpPr>
            <p:spPr>
              <a:xfrm>
                <a:off x="1626973" y="527221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5A0A0F4-C661-0B7A-16BC-2AC4B16A6991}"/>
                  </a:ext>
                </a:extLst>
              </p:cNvPr>
              <p:cNvCxnSpPr/>
              <p:nvPr/>
            </p:nvCxnSpPr>
            <p:spPr>
              <a:xfrm>
                <a:off x="1626973" y="500448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4EC3B3-F1DD-6C2A-981B-43063BF58CE6}"/>
                  </a:ext>
                </a:extLst>
              </p:cNvPr>
              <p:cNvCxnSpPr/>
              <p:nvPr/>
            </p:nvCxnSpPr>
            <p:spPr>
              <a:xfrm>
                <a:off x="1626973" y="472028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60BA53-A5F9-B53D-3072-6C34A35AF4F1}"/>
                  </a:ext>
                </a:extLst>
              </p:cNvPr>
              <p:cNvCxnSpPr/>
              <p:nvPr/>
            </p:nvCxnSpPr>
            <p:spPr>
              <a:xfrm>
                <a:off x="1626973" y="445255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628B3F1-352D-72FF-572F-71E0F80E8EE8}"/>
                  </a:ext>
                </a:extLst>
              </p:cNvPr>
              <p:cNvCxnSpPr/>
              <p:nvPr/>
            </p:nvCxnSpPr>
            <p:spPr>
              <a:xfrm>
                <a:off x="1626972" y="41930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4A47A2-C238-7775-15A2-57CB49897F22}"/>
                  </a:ext>
                </a:extLst>
              </p:cNvPr>
              <p:cNvCxnSpPr/>
              <p:nvPr/>
            </p:nvCxnSpPr>
            <p:spPr>
              <a:xfrm>
                <a:off x="1626972" y="392533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A938C7-1387-3FDD-A92B-419F460B58FD}"/>
                  </a:ext>
                </a:extLst>
              </p:cNvPr>
              <p:cNvCxnSpPr/>
              <p:nvPr/>
            </p:nvCxnSpPr>
            <p:spPr>
              <a:xfrm>
                <a:off x="1626972" y="364112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65EBD6-F6C8-569F-47C9-8FA3D2E8E301}"/>
                  </a:ext>
                </a:extLst>
              </p:cNvPr>
              <p:cNvCxnSpPr/>
              <p:nvPr/>
            </p:nvCxnSpPr>
            <p:spPr>
              <a:xfrm>
                <a:off x="1626972" y="337339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744A53-8189-3618-17D5-8527F2D8B6CA}"/>
                  </a:ext>
                </a:extLst>
              </p:cNvPr>
              <p:cNvCxnSpPr/>
              <p:nvPr/>
            </p:nvCxnSpPr>
            <p:spPr>
              <a:xfrm>
                <a:off x="1626972" y="3126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1B59C4-3B4F-5BE9-AD80-4E4A904EFFA2}"/>
                  </a:ext>
                </a:extLst>
              </p:cNvPr>
              <p:cNvCxnSpPr/>
              <p:nvPr/>
            </p:nvCxnSpPr>
            <p:spPr>
              <a:xfrm>
                <a:off x="1626972" y="285852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55F8214-4EA8-01A5-82CC-604329A56C32}"/>
                  </a:ext>
                </a:extLst>
              </p:cNvPr>
              <p:cNvCxnSpPr/>
              <p:nvPr/>
            </p:nvCxnSpPr>
            <p:spPr>
              <a:xfrm>
                <a:off x="1626972" y="257432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2BE70C4-DF95-C25E-55BC-72E21E46CF64}"/>
                  </a:ext>
                </a:extLst>
              </p:cNvPr>
              <p:cNvCxnSpPr/>
              <p:nvPr/>
            </p:nvCxnSpPr>
            <p:spPr>
              <a:xfrm>
                <a:off x="1626972" y="230659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491CA5-ED12-6CFB-F5F1-99C21FE08752}"/>
                  </a:ext>
                </a:extLst>
              </p:cNvPr>
              <p:cNvCxnSpPr/>
              <p:nvPr/>
            </p:nvCxnSpPr>
            <p:spPr>
              <a:xfrm>
                <a:off x="1626972" y="202650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F31CB8A-5B96-C7F9-5F0D-0704BBFEB9DC}"/>
                  </a:ext>
                </a:extLst>
              </p:cNvPr>
              <p:cNvCxnSpPr/>
              <p:nvPr/>
            </p:nvCxnSpPr>
            <p:spPr>
              <a:xfrm>
                <a:off x="1626972" y="17587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744C68E-D963-F273-07E1-81B6D265F70D}"/>
                  </a:ext>
                </a:extLst>
              </p:cNvPr>
              <p:cNvCxnSpPr/>
              <p:nvPr/>
            </p:nvCxnSpPr>
            <p:spPr>
              <a:xfrm>
                <a:off x="1626972" y="147457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F5FCFC-6731-9535-93FA-0E47E482E1CD}"/>
                  </a:ext>
                </a:extLst>
              </p:cNvPr>
              <p:cNvCxnSpPr/>
              <p:nvPr/>
            </p:nvCxnSpPr>
            <p:spPr>
              <a:xfrm>
                <a:off x="1626972" y="120684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7BB0B6-A980-FA2B-A645-5AF469BECA1A}"/>
                  </a:ext>
                </a:extLst>
              </p:cNvPr>
              <p:cNvCxnSpPr/>
              <p:nvPr/>
            </p:nvCxnSpPr>
            <p:spPr>
              <a:xfrm>
                <a:off x="1626972" y="95146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D8B512A-9061-E79B-FAC8-B8278863F2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A5A66-B169-6E45-8773-25AEA98111A6}"/>
                  </a:ext>
                </a:extLst>
              </p:cNvPr>
              <p:cNvSpPr txBox="1"/>
              <p:nvPr/>
            </p:nvSpPr>
            <p:spPr>
              <a:xfrm>
                <a:off x="7189391" y="2176019"/>
                <a:ext cx="5002609" cy="98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molecule(s) have a heat capacity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at this temperature?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A5A66-B169-6E45-8773-25AEA981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391" y="2176019"/>
                <a:ext cx="5002609" cy="981872"/>
              </a:xfrm>
              <a:prstGeom prst="rect">
                <a:avLst/>
              </a:prstGeom>
              <a:blipFill>
                <a:blip r:embed="rId6"/>
                <a:stretch>
                  <a:fillRect l="-1768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89DBC41-5F9E-B27A-277E-6DBC1049C864}"/>
              </a:ext>
            </a:extLst>
          </p:cNvPr>
          <p:cNvSpPr txBox="1"/>
          <p:nvPr/>
        </p:nvSpPr>
        <p:spPr>
          <a:xfrm>
            <a:off x="133050" y="821344"/>
            <a:ext cx="10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 capacities, part 2</a:t>
            </a:r>
          </a:p>
        </p:txBody>
      </p:sp>
    </p:spTree>
    <p:extLst>
      <p:ext uri="{BB962C8B-B14F-4D97-AF65-F5344CB8AC3E}">
        <p14:creationId xmlns:p14="http://schemas.microsoft.com/office/powerpoint/2010/main" val="100770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0B8D4D-5FC8-78B2-987D-7678D0179AEF}"/>
              </a:ext>
            </a:extLst>
          </p:cNvPr>
          <p:cNvGrpSpPr>
            <a:grpSpLocks noChangeAspect="1"/>
          </p:cNvGrpSpPr>
          <p:nvPr/>
        </p:nvGrpSpPr>
        <p:grpSpPr>
          <a:xfrm>
            <a:off x="124791" y="4997510"/>
            <a:ext cx="5908632" cy="508478"/>
            <a:chOff x="1236705" y="5667461"/>
            <a:chExt cx="8339781" cy="717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/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E471C15-2128-95E1-7B10-B0F9D4E90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757" y="5733535"/>
                  <a:ext cx="1791729" cy="651620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/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6F7A0A-4302-8C25-16A8-A22E7DB5E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731" y="5704531"/>
                  <a:ext cx="1791729" cy="6516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/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4A4B2C-8584-3672-1713-5E30280C2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705" y="5667461"/>
                  <a:ext cx="1791729" cy="6516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DC3C5D-1415-EA2A-5926-E6FD86C38908}"/>
              </a:ext>
            </a:extLst>
          </p:cNvPr>
          <p:cNvGrpSpPr>
            <a:grpSpLocks noChangeAspect="1"/>
          </p:cNvGrpSpPr>
          <p:nvPr/>
        </p:nvGrpSpPr>
        <p:grpSpPr>
          <a:xfrm>
            <a:off x="515803" y="1682016"/>
            <a:ext cx="6157785" cy="2961173"/>
            <a:chOff x="1626972" y="889686"/>
            <a:chExt cx="9152239" cy="440115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93B0F22-B989-B0F7-0F63-3200ED2E728F}"/>
                </a:ext>
              </a:extLst>
            </p:cNvPr>
            <p:cNvGrpSpPr/>
            <p:nvPr/>
          </p:nvGrpSpPr>
          <p:grpSpPr>
            <a:xfrm>
              <a:off x="8175024" y="1145058"/>
              <a:ext cx="1029729" cy="4118921"/>
              <a:chOff x="8175024" y="1145058"/>
              <a:chExt cx="1029729" cy="411892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6B7CAA-30BD-F8E0-94BC-E4D57521C788}"/>
                  </a:ext>
                </a:extLst>
              </p:cNvPr>
              <p:cNvCxnSpPr/>
              <p:nvPr/>
            </p:nvCxnSpPr>
            <p:spPr>
              <a:xfrm>
                <a:off x="8175024" y="52639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F740D8-FED4-3083-CA49-55C17908895C}"/>
                  </a:ext>
                </a:extLst>
              </p:cNvPr>
              <p:cNvCxnSpPr/>
              <p:nvPr/>
            </p:nvCxnSpPr>
            <p:spPr>
              <a:xfrm>
                <a:off x="8193559" y="31921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367C285-1D0B-CC06-7226-9D9AAA646D3F}"/>
                  </a:ext>
                </a:extLst>
              </p:cNvPr>
              <p:cNvCxnSpPr/>
              <p:nvPr/>
            </p:nvCxnSpPr>
            <p:spPr>
              <a:xfrm>
                <a:off x="8175024" y="1145058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115AC60A-8713-B77D-CA00-0D8B36DC1ACD}"/>
                </a:ext>
              </a:extLst>
            </p:cNvPr>
            <p:cNvSpPr/>
            <p:nvPr/>
          </p:nvSpPr>
          <p:spPr>
            <a:xfrm>
              <a:off x="5945660" y="3830600"/>
              <a:ext cx="494270" cy="1441617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/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3368996-4A1A-1ED2-DB9C-F01254297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41" y="4220683"/>
                  <a:ext cx="951470" cy="783804"/>
                </a:xfrm>
                <a:prstGeom prst="rect">
                  <a:avLst/>
                </a:prstGeom>
                <a:blipFill>
                  <a:blip r:embed="rId5"/>
                  <a:stretch>
                    <a:fillRect l="-1961" r="-23529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A72F7681-17A2-84C2-3CC2-66CF10288246}"/>
                </a:ext>
              </a:extLst>
            </p:cNvPr>
            <p:cNvSpPr/>
            <p:nvPr/>
          </p:nvSpPr>
          <p:spPr>
            <a:xfrm>
              <a:off x="9234616" y="3830600"/>
              <a:ext cx="494270" cy="1449682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Up Arrow 39">
              <a:extLst>
                <a:ext uri="{FF2B5EF4-FFF2-40B4-BE49-F238E27FC236}">
                  <a16:creationId xmlns:a16="http://schemas.microsoft.com/office/drawing/2014/main" id="{6AFE4695-64D0-8D97-91B9-0F0E212ACAB5}"/>
                </a:ext>
              </a:extLst>
            </p:cNvPr>
            <p:cNvSpPr/>
            <p:nvPr/>
          </p:nvSpPr>
          <p:spPr>
            <a:xfrm>
              <a:off x="2877065" y="3830600"/>
              <a:ext cx="494270" cy="1460240"/>
            </a:xfrm>
            <a:prstGeom prst="up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EF9A81-D505-023F-AD9C-A97B73E6C6F5}"/>
                </a:ext>
              </a:extLst>
            </p:cNvPr>
            <p:cNvGrpSpPr/>
            <p:nvPr/>
          </p:nvGrpSpPr>
          <p:grpSpPr>
            <a:xfrm>
              <a:off x="4835611" y="889686"/>
              <a:ext cx="1011194" cy="4386650"/>
              <a:chOff x="4835611" y="889686"/>
              <a:chExt cx="1011194" cy="438665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51DB65-198F-82E9-C616-48868D190F7B}"/>
                  </a:ext>
                </a:extLst>
              </p:cNvPr>
              <p:cNvCxnSpPr/>
              <p:nvPr/>
            </p:nvCxnSpPr>
            <p:spPr>
              <a:xfrm>
                <a:off x="4835611" y="527633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7D4D64C-F7EA-8872-00C9-E498E8834F3C}"/>
                  </a:ext>
                </a:extLst>
              </p:cNvPr>
              <p:cNvCxnSpPr/>
              <p:nvPr/>
            </p:nvCxnSpPr>
            <p:spPr>
              <a:xfrm>
                <a:off x="4835611" y="4650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E3FD980-DB84-1E42-1B9A-48509EE30123}"/>
                  </a:ext>
                </a:extLst>
              </p:cNvPr>
              <p:cNvCxnSpPr/>
              <p:nvPr/>
            </p:nvCxnSpPr>
            <p:spPr>
              <a:xfrm>
                <a:off x="4835611" y="4026244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4C3C3-A284-69D5-E1CB-45098E245596}"/>
                  </a:ext>
                </a:extLst>
              </p:cNvPr>
              <p:cNvCxnSpPr/>
              <p:nvPr/>
            </p:nvCxnSpPr>
            <p:spPr>
              <a:xfrm>
                <a:off x="4835611" y="340016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30B906-CE97-1258-CA55-6C87330C139A}"/>
                  </a:ext>
                </a:extLst>
              </p:cNvPr>
              <p:cNvCxnSpPr/>
              <p:nvPr/>
            </p:nvCxnSpPr>
            <p:spPr>
              <a:xfrm>
                <a:off x="4835611" y="275967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90AB27-C58A-8083-C0D5-CF43B6D39223}"/>
                  </a:ext>
                </a:extLst>
              </p:cNvPr>
              <p:cNvCxnSpPr/>
              <p:nvPr/>
            </p:nvCxnSpPr>
            <p:spPr>
              <a:xfrm>
                <a:off x="4835611" y="2133600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8876357-ED45-2C33-F004-11434A747E47}"/>
                  </a:ext>
                </a:extLst>
              </p:cNvPr>
              <p:cNvCxnSpPr/>
              <p:nvPr/>
            </p:nvCxnSpPr>
            <p:spPr>
              <a:xfrm>
                <a:off x="4835611" y="151576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05827E3-7487-7B57-49AE-9BDB2617FA7A}"/>
                  </a:ext>
                </a:extLst>
              </p:cNvPr>
              <p:cNvCxnSpPr/>
              <p:nvPr/>
            </p:nvCxnSpPr>
            <p:spPr>
              <a:xfrm>
                <a:off x="4835611" y="889686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5602657-5CBF-1182-2B58-D93296AB6BE3}"/>
                </a:ext>
              </a:extLst>
            </p:cNvPr>
            <p:cNvGrpSpPr/>
            <p:nvPr/>
          </p:nvGrpSpPr>
          <p:grpSpPr>
            <a:xfrm>
              <a:off x="1626972" y="951469"/>
              <a:ext cx="1011195" cy="4320748"/>
              <a:chOff x="1626972" y="951469"/>
              <a:chExt cx="1011195" cy="432074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D63EB84-6CE0-55D8-114F-EDC9DCE487DE}"/>
                  </a:ext>
                </a:extLst>
              </p:cNvPr>
              <p:cNvCxnSpPr/>
              <p:nvPr/>
            </p:nvCxnSpPr>
            <p:spPr>
              <a:xfrm>
                <a:off x="1626973" y="527221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5A0A0F4-C661-0B7A-16BC-2AC4B16A6991}"/>
                  </a:ext>
                </a:extLst>
              </p:cNvPr>
              <p:cNvCxnSpPr/>
              <p:nvPr/>
            </p:nvCxnSpPr>
            <p:spPr>
              <a:xfrm>
                <a:off x="1626973" y="5004487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4EC3B3-F1DD-6C2A-981B-43063BF58CE6}"/>
                  </a:ext>
                </a:extLst>
              </p:cNvPr>
              <p:cNvCxnSpPr/>
              <p:nvPr/>
            </p:nvCxnSpPr>
            <p:spPr>
              <a:xfrm>
                <a:off x="1626973" y="472028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60BA53-A5F9-B53D-3072-6C34A35AF4F1}"/>
                  </a:ext>
                </a:extLst>
              </p:cNvPr>
              <p:cNvCxnSpPr/>
              <p:nvPr/>
            </p:nvCxnSpPr>
            <p:spPr>
              <a:xfrm>
                <a:off x="1626973" y="445255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628B3F1-352D-72FF-572F-71E0F80E8EE8}"/>
                  </a:ext>
                </a:extLst>
              </p:cNvPr>
              <p:cNvCxnSpPr/>
              <p:nvPr/>
            </p:nvCxnSpPr>
            <p:spPr>
              <a:xfrm>
                <a:off x="1626972" y="419306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84A47A2-C238-7775-15A2-57CB49897F22}"/>
                  </a:ext>
                </a:extLst>
              </p:cNvPr>
              <p:cNvCxnSpPr/>
              <p:nvPr/>
            </p:nvCxnSpPr>
            <p:spPr>
              <a:xfrm>
                <a:off x="1626972" y="3925331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A938C7-1387-3FDD-A92B-419F460B58FD}"/>
                  </a:ext>
                </a:extLst>
              </p:cNvPr>
              <p:cNvCxnSpPr/>
              <p:nvPr/>
            </p:nvCxnSpPr>
            <p:spPr>
              <a:xfrm>
                <a:off x="1626972" y="364112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365EBD6-F6C8-569F-47C9-8FA3D2E8E301}"/>
                  </a:ext>
                </a:extLst>
              </p:cNvPr>
              <p:cNvCxnSpPr/>
              <p:nvPr/>
            </p:nvCxnSpPr>
            <p:spPr>
              <a:xfrm>
                <a:off x="1626972" y="3373395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744A53-8189-3618-17D5-8527F2D8B6CA}"/>
                  </a:ext>
                </a:extLst>
              </p:cNvPr>
              <p:cNvCxnSpPr/>
              <p:nvPr/>
            </p:nvCxnSpPr>
            <p:spPr>
              <a:xfrm>
                <a:off x="1626972" y="312625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1B59C4-3B4F-5BE9-AD80-4E4A904EFFA2}"/>
                  </a:ext>
                </a:extLst>
              </p:cNvPr>
              <p:cNvCxnSpPr/>
              <p:nvPr/>
            </p:nvCxnSpPr>
            <p:spPr>
              <a:xfrm>
                <a:off x="1626972" y="285852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55F8214-4EA8-01A5-82CC-604329A56C32}"/>
                  </a:ext>
                </a:extLst>
              </p:cNvPr>
              <p:cNvCxnSpPr/>
              <p:nvPr/>
            </p:nvCxnSpPr>
            <p:spPr>
              <a:xfrm>
                <a:off x="1626972" y="257432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2BE70C4-DF95-C25E-55BC-72E21E46CF64}"/>
                  </a:ext>
                </a:extLst>
              </p:cNvPr>
              <p:cNvCxnSpPr/>
              <p:nvPr/>
            </p:nvCxnSpPr>
            <p:spPr>
              <a:xfrm>
                <a:off x="1626972" y="230659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491CA5-ED12-6CFB-F5F1-99C21FE08752}"/>
                  </a:ext>
                </a:extLst>
              </p:cNvPr>
              <p:cNvCxnSpPr/>
              <p:nvPr/>
            </p:nvCxnSpPr>
            <p:spPr>
              <a:xfrm>
                <a:off x="1626972" y="202650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F31CB8A-5B96-C7F9-5F0D-0704BBFEB9DC}"/>
                  </a:ext>
                </a:extLst>
              </p:cNvPr>
              <p:cNvCxnSpPr/>
              <p:nvPr/>
            </p:nvCxnSpPr>
            <p:spPr>
              <a:xfrm>
                <a:off x="1626972" y="175877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744C68E-D963-F273-07E1-81B6D265F70D}"/>
                  </a:ext>
                </a:extLst>
              </p:cNvPr>
              <p:cNvCxnSpPr/>
              <p:nvPr/>
            </p:nvCxnSpPr>
            <p:spPr>
              <a:xfrm>
                <a:off x="1626972" y="147457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3F5FCFC-6731-9535-93FA-0E47E482E1CD}"/>
                  </a:ext>
                </a:extLst>
              </p:cNvPr>
              <p:cNvCxnSpPr/>
              <p:nvPr/>
            </p:nvCxnSpPr>
            <p:spPr>
              <a:xfrm>
                <a:off x="1626972" y="1206843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67BB0B6-A980-FA2B-A645-5AF469BECA1A}"/>
                  </a:ext>
                </a:extLst>
              </p:cNvPr>
              <p:cNvCxnSpPr/>
              <p:nvPr/>
            </p:nvCxnSpPr>
            <p:spPr>
              <a:xfrm>
                <a:off x="1626972" y="951469"/>
                <a:ext cx="101119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D8B512A-9061-E79B-FAC8-B8278863F2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A5A66-B169-6E45-8773-25AEA98111A6}"/>
              </a:ext>
            </a:extLst>
          </p:cNvPr>
          <p:cNvSpPr txBox="1"/>
          <p:nvPr/>
        </p:nvSpPr>
        <p:spPr>
          <a:xfrm>
            <a:off x="7222602" y="2187266"/>
            <a:ext cx="4772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 the heat capacity of the third molecule at this temperature?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DC716-C10C-EDC8-48EA-FB6E6F28735C}"/>
              </a:ext>
            </a:extLst>
          </p:cNvPr>
          <p:cNvSpPr txBox="1"/>
          <p:nvPr/>
        </p:nvSpPr>
        <p:spPr>
          <a:xfrm>
            <a:off x="133050" y="821344"/>
            <a:ext cx="10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 capacities, part 3</a:t>
            </a:r>
          </a:p>
        </p:txBody>
      </p:sp>
    </p:spTree>
    <p:extLst>
      <p:ext uri="{BB962C8B-B14F-4D97-AF65-F5344CB8AC3E}">
        <p14:creationId xmlns:p14="http://schemas.microsoft.com/office/powerpoint/2010/main" val="351681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62781" y="653986"/>
                <a:ext cx="11365604" cy="9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Variables with units (link to Python: user = student 1, password=s1))</a:t>
                </a:r>
              </a:p>
              <a:p>
                <a:r>
                  <a:rPr lang="en-US" sz="2400" dirty="0"/>
                  <a:t>Use </a:t>
                </a:r>
                <a:r>
                  <a:rPr lang="en-US" sz="2400" dirty="0" err="1"/>
                  <a:t>AssignQuantity</a:t>
                </a:r>
                <a:r>
                  <a:rPr lang="en-US" sz="2400" dirty="0"/>
                  <a:t> to define the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=8.314×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1" y="653986"/>
                <a:ext cx="11365604" cy="986167"/>
              </a:xfrm>
              <a:prstGeom prst="rect">
                <a:avLst/>
              </a:prstGeom>
              <a:blipFill>
                <a:blip r:embed="rId2"/>
                <a:stretch>
                  <a:fillRect l="-781" t="-5063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2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6" y="90721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6015990" y="1757499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responsible for the </a:t>
            </a:r>
            <a:r>
              <a:rPr lang="en-US" sz="2400" b="1" dirty="0"/>
              <a:t>curvature</a:t>
            </a:r>
            <a:r>
              <a:rPr lang="en-US" sz="2400" dirty="0"/>
              <a:t> of the red and green gases (in the temperature direction)?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gas(es) could be </a:t>
            </a:r>
            <a:r>
              <a:rPr lang="en-US" sz="2400" b="1" dirty="0"/>
              <a:t>ideal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is probably a </a:t>
            </a:r>
            <a:r>
              <a:rPr lang="en-US" sz="2400" b="1" dirty="0"/>
              <a:t>monatomic gas</a:t>
            </a:r>
            <a:r>
              <a:rPr lang="en-US" sz="24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Week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BC95A-3E4F-5569-8316-4F12991830FC}"/>
              </a:ext>
            </a:extLst>
          </p:cNvPr>
          <p:cNvSpPr txBox="1"/>
          <p:nvPr/>
        </p:nvSpPr>
        <p:spPr>
          <a:xfrm>
            <a:off x="161896" y="71743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277792" y="774626"/>
                <a:ext cx="11552964" cy="316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0" dirty="0"/>
                  <a:t>Starting with this general-purpose </a:t>
                </a:r>
                <a:r>
                  <a:rPr lang="en-US" sz="2400" dirty="0"/>
                  <a:t>mathematical representation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vib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intermol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of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400" b="1">
                            <a:solidFill>
                              <a:srgbClr val="7030A0"/>
                            </a:solidFill>
                          </a:rPr>
                          <m:t>intermol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𝑽𝑻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(this is a </a:t>
                </a:r>
                <a:r>
                  <a:rPr lang="en-US" sz="2400" b="1" dirty="0"/>
                  <a:t>Berthelot</a:t>
                </a:r>
                <a:r>
                  <a:rPr lang="en-US" sz="2400" dirty="0"/>
                  <a:t> gas as opposed to a </a:t>
                </a:r>
                <a:r>
                  <a:rPr lang="en-US" sz="2400" b="1" dirty="0"/>
                  <a:t>van der Waals </a:t>
                </a:r>
                <a:r>
                  <a:rPr lang="en-US" sz="2400" dirty="0"/>
                  <a:t>gas)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774626"/>
                <a:ext cx="11552964" cy="3162982"/>
              </a:xfrm>
              <a:prstGeom prst="rect">
                <a:avLst/>
              </a:prstGeom>
              <a:blipFill>
                <a:blip r:embed="rId2"/>
                <a:stretch>
                  <a:fillRect l="-879" t="-797" b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53CA85A-06AB-E744-91AE-1D11BC0CC9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32619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98025" y="752049"/>
                <a:ext cx="11879484" cy="5096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dirty="0"/>
                  <a:t>It’s sometimes useful to think about what are called “2-dimensional gases”, i.e., gases that are confined to move in a plane instead of in three dimensions. The probability density as a function of the speed of molecules comprising such gases takes the form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𝐷𝑣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are constants for a given gas and temperature (as usual).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Suppose we want to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the kinetic energy of a mole of gas molecules.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do we do that?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5" y="752049"/>
                <a:ext cx="11879484" cy="5096523"/>
              </a:xfrm>
              <a:prstGeom prst="rect">
                <a:avLst/>
              </a:prstGeom>
              <a:blipFill>
                <a:blip r:embed="rId2"/>
                <a:stretch>
                  <a:fillRect l="-747" t="-746" r="-213" b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53CA85A-06AB-E744-91AE-1D11BC0CC9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311069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277792" y="786201"/>
            <a:ext cx="1191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Intermolecular bond strengths, </a:t>
            </a:r>
            <a:r>
              <a:rPr lang="en-US" sz="2400" b="1" dirty="0">
                <a:latin typeface="+mn-lt"/>
              </a:rPr>
              <a:t>part 1 (screenshare Spartan)</a:t>
            </a:r>
            <a:endParaRPr lang="en-US" sz="2400" b="1" dirty="0"/>
          </a:p>
          <a:p>
            <a:r>
              <a:rPr lang="en-US" sz="2400" dirty="0"/>
              <a:t>What information from Spartan is used to get an intermolecular bond strength?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B13244-6CE2-5306-9A7F-DEFA422D5D93}"/>
              </a:ext>
            </a:extLst>
          </p:cNvPr>
          <p:cNvGrpSpPr/>
          <p:nvPr/>
        </p:nvGrpSpPr>
        <p:grpSpPr>
          <a:xfrm>
            <a:off x="2178854" y="3110297"/>
            <a:ext cx="7517677" cy="2525368"/>
            <a:chOff x="2178854" y="3110297"/>
            <a:chExt cx="7517677" cy="25253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FCB90A-9A46-8630-AF17-DC15A94F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3165" y="3110297"/>
              <a:ext cx="3523366" cy="25253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3B547C-1D3F-067E-2FB9-EE999545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54" y="3386102"/>
              <a:ext cx="2821409" cy="2049427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B56D861-4AB8-6A50-F868-C7CB83C4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181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3BF922-EBC8-28F5-95E6-9EA0BDF9ED71}"/>
              </a:ext>
            </a:extLst>
          </p:cNvPr>
          <p:cNvGrpSpPr/>
          <p:nvPr/>
        </p:nvGrpSpPr>
        <p:grpSpPr>
          <a:xfrm>
            <a:off x="2178854" y="3110297"/>
            <a:ext cx="7517677" cy="2525368"/>
            <a:chOff x="2178854" y="3110297"/>
            <a:chExt cx="7517677" cy="25253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E17307-63C8-D16C-FBFD-3D11448B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3165" y="3110297"/>
              <a:ext cx="3523366" cy="25253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F9F29B-97C6-E2E1-F6E1-C180ABF54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8854" y="3386102"/>
              <a:ext cx="2821409" cy="2049427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F355C2C3-A94B-77DB-6E3C-2623B34C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88790-E08A-143C-366B-69E54A870C46}"/>
              </a:ext>
            </a:extLst>
          </p:cNvPr>
          <p:cNvSpPr txBox="1"/>
          <p:nvPr/>
        </p:nvSpPr>
        <p:spPr>
          <a:xfrm>
            <a:off x="277792" y="786201"/>
            <a:ext cx="11914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Intermolecular bond strengths, </a:t>
            </a:r>
            <a:r>
              <a:rPr lang="en-US" sz="2400" b="1" dirty="0">
                <a:latin typeface="+mn-lt"/>
              </a:rPr>
              <a:t>part 2 (screenshare Spartan)</a:t>
            </a:r>
            <a:endParaRPr lang="en-US" sz="2400" b="1" dirty="0"/>
          </a:p>
          <a:p>
            <a:r>
              <a:rPr lang="en-US" sz="2400" dirty="0"/>
              <a:t>What’s the meaning of the colors in these electrostatic potential maps?</a:t>
            </a:r>
          </a:p>
        </p:txBody>
      </p:sp>
    </p:spTree>
    <p:extLst>
      <p:ext uri="{BB962C8B-B14F-4D97-AF65-F5344CB8AC3E}">
        <p14:creationId xmlns:p14="http://schemas.microsoft.com/office/powerpoint/2010/main" val="25233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62781" y="653986"/>
                <a:ext cx="11365604" cy="3318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Order of operations</a:t>
                </a:r>
              </a:p>
              <a:p>
                <a:r>
                  <a:rPr lang="en-US" sz="2400" dirty="0"/>
                  <a:t>Given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, which formula below gives the correct result with a minimum number of parentheses?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(2*eps/M)**(1/2)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(2*eps/M)**1/2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2*eps/M**(1/2)</a:t>
                </a:r>
              </a:p>
              <a:p>
                <a:pPr marL="914400" lvl="1" indent="-457200">
                  <a:buFont typeface="+mj-lt"/>
                  <a:buAutoNum type="alphaUcPeriod"/>
                </a:pPr>
                <a:r>
                  <a:rPr lang="en-US" sz="2400" dirty="0"/>
                  <a:t>((2*eps/M)**(1/2))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1" y="653986"/>
                <a:ext cx="11365604" cy="3318216"/>
              </a:xfrm>
              <a:prstGeom prst="rect">
                <a:avLst/>
              </a:prstGeom>
              <a:blipFill>
                <a:blip r:embed="rId2"/>
                <a:stretch>
                  <a:fillRect l="-781" t="-1527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28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238074" y="680985"/>
                <a:ext cx="9657176" cy="140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Equations of state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Name this equation of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Describe the physical meaning behind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4" y="680985"/>
                <a:ext cx="9657176" cy="1407180"/>
              </a:xfrm>
              <a:prstGeom prst="rect">
                <a:avLst/>
              </a:prstGeom>
              <a:blipFill>
                <a:blip r:embed="rId2"/>
                <a:stretch>
                  <a:fillRect l="-919" t="-3571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A1605FC-1E11-B751-5113-6E717478AA04}"/>
              </a:ext>
            </a:extLst>
          </p:cNvPr>
          <p:cNvGrpSpPr/>
          <p:nvPr/>
        </p:nvGrpSpPr>
        <p:grpSpPr>
          <a:xfrm>
            <a:off x="3279201" y="2373306"/>
            <a:ext cx="4902525" cy="4296254"/>
            <a:chOff x="3551049" y="1533046"/>
            <a:chExt cx="4902525" cy="42962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BE8E97-0C73-EDC8-9549-B9F5499D561C}"/>
                </a:ext>
              </a:extLst>
            </p:cNvPr>
            <p:cNvGrpSpPr/>
            <p:nvPr/>
          </p:nvGrpSpPr>
          <p:grpSpPr>
            <a:xfrm>
              <a:off x="3551049" y="1533046"/>
              <a:ext cx="4902525" cy="4296254"/>
              <a:chOff x="801045" y="1575076"/>
              <a:chExt cx="3718056" cy="35537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4077BE1-3516-50BF-E8CD-06F2FBF4CDB6}"/>
                  </a:ext>
                </a:extLst>
              </p:cNvPr>
              <p:cNvGrpSpPr/>
              <p:nvPr/>
            </p:nvGrpSpPr>
            <p:grpSpPr>
              <a:xfrm>
                <a:off x="801045" y="1575076"/>
                <a:ext cx="3718056" cy="3553750"/>
                <a:chOff x="5651292" y="1334126"/>
                <a:chExt cx="6041036" cy="4961744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89BC6835-163E-B50F-893A-56C85E906E4F}"/>
                    </a:ext>
                  </a:extLst>
                </p:cNvPr>
                <p:cNvSpPr/>
                <p:nvPr/>
              </p:nvSpPr>
              <p:spPr>
                <a:xfrm>
                  <a:off x="5651292" y="1334126"/>
                  <a:ext cx="6041036" cy="4961744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1E1359F-612F-B50F-11B4-7F71675D625A}"/>
                    </a:ext>
                  </a:extLst>
                </p:cNvPr>
                <p:cNvGrpSpPr/>
                <p:nvPr/>
              </p:nvGrpSpPr>
              <p:grpSpPr>
                <a:xfrm>
                  <a:off x="6016053" y="2083631"/>
                  <a:ext cx="4994223" cy="3667594"/>
                  <a:chOff x="6016053" y="2083631"/>
                  <a:chExt cx="4994223" cy="3667594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94128DC4-4CA8-72E2-502F-282D63783CD4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D06D76B-1DBC-3FCA-2A08-0D004CEC5A0A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66F48BD-DB69-31DF-A1CD-4536215B412C}"/>
                      </a:ext>
                    </a:extLst>
                  </p:cNvPr>
                  <p:cNvSpPr/>
                  <p:nvPr/>
                </p:nvSpPr>
                <p:spPr>
                  <a:xfrm>
                    <a:off x="8276781" y="3259298"/>
                    <a:ext cx="149903" cy="149902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A5E2236-D85C-3501-57BF-EED91B492DB2}"/>
                      </a:ext>
                    </a:extLst>
                  </p:cNvPr>
                  <p:cNvSpPr/>
                  <p:nvPr/>
                </p:nvSpPr>
                <p:spPr>
                  <a:xfrm>
                    <a:off x="7490085" y="362948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5B8472A-B5AF-FCB1-1F3C-F242A12B8BD3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F2A52A4-B362-4C74-63FF-3AEE83F1D12A}"/>
                      </a:ext>
                    </a:extLst>
                  </p:cNvPr>
                  <p:cNvSpPr/>
                  <p:nvPr/>
                </p:nvSpPr>
                <p:spPr>
                  <a:xfrm>
                    <a:off x="10298243" y="208363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AECCF88-9DA8-273A-7AEE-B9163A536306}"/>
                      </a:ext>
                    </a:extLst>
                  </p:cNvPr>
                  <p:cNvSpPr/>
                  <p:nvPr/>
                </p:nvSpPr>
                <p:spPr>
                  <a:xfrm>
                    <a:off x="8446957" y="477436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07E8140-6325-418C-A210-FC9DED68C2AE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F562731-1FD0-D750-2539-73A7D9C441E4}"/>
                      </a:ext>
                    </a:extLst>
                  </p:cNvPr>
                  <p:cNvSpPr/>
                  <p:nvPr/>
                </p:nvSpPr>
                <p:spPr>
                  <a:xfrm>
                    <a:off x="10860374" y="46244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31F4D27-D791-745D-0C8B-CEE0E208A0F1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9B4419A-652E-20D6-479A-C560E61E236F}"/>
                    </a:ext>
                  </a:extLst>
                </p:cNvPr>
                <p:cNvGrpSpPr/>
                <p:nvPr/>
              </p:nvGrpSpPr>
              <p:grpSpPr>
                <a:xfrm>
                  <a:off x="6212174" y="1656413"/>
                  <a:ext cx="4910528" cy="4094812"/>
                  <a:chOff x="6016053" y="2263514"/>
                  <a:chExt cx="4087318" cy="3487711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E999C4-233D-CCE0-58DB-9FBEC7531969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514E4BF-BB65-1E24-4995-060CFC0BCF68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E4314C6F-CC3D-D83A-F1FA-6EFF75933DCF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6F5CFD7-7EE5-053C-E60A-61BAE57A3B1C}"/>
                      </a:ext>
                    </a:extLst>
                  </p:cNvPr>
                  <p:cNvSpPr/>
                  <p:nvPr/>
                </p:nvSpPr>
                <p:spPr>
                  <a:xfrm>
                    <a:off x="6864246" y="3244729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057072B-56D3-DDEA-1304-201E6A3ED5B9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2F407FE-4EC4-CD3B-0CD5-8DBF7F98B7F2}"/>
                      </a:ext>
                    </a:extLst>
                  </p:cNvPr>
                  <p:cNvSpPr/>
                  <p:nvPr/>
                </p:nvSpPr>
                <p:spPr>
                  <a:xfrm>
                    <a:off x="9927236" y="26382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DCA8EA-EF83-E53F-5951-671AC19B41DE}"/>
                      </a:ext>
                    </a:extLst>
                  </p:cNvPr>
                  <p:cNvSpPr/>
                  <p:nvPr/>
                </p:nvSpPr>
                <p:spPr>
                  <a:xfrm>
                    <a:off x="8446957" y="410294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74A60A9-B10D-F0D7-2E85-404A5A9B163F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09EB56A-F233-C8C3-D7A5-A1A38C7C388A}"/>
                      </a:ext>
                    </a:extLst>
                  </p:cNvPr>
                  <p:cNvSpPr/>
                  <p:nvPr/>
                </p:nvSpPr>
                <p:spPr>
                  <a:xfrm>
                    <a:off x="9953469" y="442310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418A355-0686-CDE1-1FAD-C01A4AC7E1D5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85A6C06-EC2C-7EB2-7BDA-1F21667A0550}"/>
                  </a:ext>
                </a:extLst>
              </p:cNvPr>
              <p:cNvCxnSpPr/>
              <p:nvPr/>
            </p:nvCxnSpPr>
            <p:spPr>
              <a:xfrm flipV="1">
                <a:off x="1962710" y="2544966"/>
                <a:ext cx="697363" cy="125716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3B476-10EE-398F-6D43-0D588445EDF8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299792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forces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FE1512-DD50-174A-FF0E-A86CB8B57D9A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4445615" y="2448568"/>
              <a:ext cx="347424" cy="33300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C0C845-42AD-0B0F-2C8A-F32B89370D2D}"/>
                </a:ext>
              </a:extLst>
            </p:cNvPr>
            <p:cNvCxnSpPr>
              <a:cxnSpLocks/>
            </p:cNvCxnSpPr>
            <p:nvPr/>
          </p:nvCxnSpPr>
          <p:spPr>
            <a:xfrm>
              <a:off x="4915565" y="2994143"/>
              <a:ext cx="127733" cy="43485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6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A87CB8-C1A6-7B42-8AEC-5EDFCC11B2C0}"/>
              </a:ext>
            </a:extLst>
          </p:cNvPr>
          <p:cNvGrpSpPr/>
          <p:nvPr/>
        </p:nvGrpSpPr>
        <p:grpSpPr>
          <a:xfrm>
            <a:off x="257476" y="2012649"/>
            <a:ext cx="8306602" cy="3899225"/>
            <a:chOff x="-701281" y="1088136"/>
            <a:chExt cx="11949153" cy="540991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25AC05-D866-E544-9AAE-C372CF28C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50242A4-7C1D-6840-960B-28F8206F49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79"/>
            <a:stretch/>
          </p:blipFill>
          <p:spPr bwMode="auto">
            <a:xfrm>
              <a:off x="5293157" y="1426464"/>
              <a:ext cx="5954715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207297" y="702835"/>
            <a:ext cx="10037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derivative thermodynamic surfaces, part 1</a:t>
            </a:r>
            <a:endParaRPr lang="en-US" sz="2400" dirty="0"/>
          </a:p>
          <a:p>
            <a:r>
              <a:rPr lang="en-US" sz="2400" dirty="0"/>
              <a:t>Which thermodynamic surface is the one on the right?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0C5D5-C022-924E-8657-AAD4B476518B}"/>
              </a:ext>
            </a:extLst>
          </p:cNvPr>
          <p:cNvGrpSpPr/>
          <p:nvPr/>
        </p:nvGrpSpPr>
        <p:grpSpPr>
          <a:xfrm>
            <a:off x="9459532" y="1899288"/>
            <a:ext cx="1327898" cy="3737613"/>
            <a:chOff x="10406573" y="1936855"/>
            <a:chExt cx="1327898" cy="373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/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  <a:blipFill>
                  <a:blip r:embed="rId4"/>
                  <a:stretch>
                    <a:fillRect l="-6667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/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2. 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  <a:blipFill>
                  <a:blip r:embed="rId5"/>
                  <a:stretch>
                    <a:fillRect l="-971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/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  <a:blipFill>
                  <a:blip r:embed="rId6"/>
                  <a:stretch>
                    <a:fillRect l="-980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/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  <a:blipFill>
                  <a:blip r:embed="rId7"/>
                  <a:stretch>
                    <a:fillRect l="-980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/>
              <p:nvPr/>
            </p:nvSpPr>
            <p:spPr>
              <a:xfrm>
                <a:off x="1944768" y="2712220"/>
                <a:ext cx="968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68" y="2712220"/>
                <a:ext cx="9685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08A252DC-BD10-B641-B8FD-8BEE5959AD7F}"/>
              </a:ext>
            </a:extLst>
          </p:cNvPr>
          <p:cNvSpPr/>
          <p:nvPr/>
        </p:nvSpPr>
        <p:spPr>
          <a:xfrm rot="16200000">
            <a:off x="4337742" y="1818201"/>
            <a:ext cx="525704" cy="1954243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72ABED-3FFD-8143-A49E-7A81BD851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 bwMode="auto">
          <a:xfrm>
            <a:off x="1822710" y="948897"/>
            <a:ext cx="6470390" cy="54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202565" y="698246"/>
            <a:ext cx="10037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derivative thermodynamic surfaces, part 2</a:t>
            </a:r>
            <a:endParaRPr lang="en-US" sz="2400" dirty="0"/>
          </a:p>
          <a:p>
            <a:r>
              <a:rPr lang="en-US" sz="2400" dirty="0"/>
              <a:t>Which surface could we be looking at now?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CB592B-BB55-94EB-ED96-9B9B6495307E}"/>
              </a:ext>
            </a:extLst>
          </p:cNvPr>
          <p:cNvGrpSpPr/>
          <p:nvPr/>
        </p:nvGrpSpPr>
        <p:grpSpPr>
          <a:xfrm>
            <a:off x="9459532" y="1899288"/>
            <a:ext cx="1327898" cy="3737613"/>
            <a:chOff x="10406573" y="1936855"/>
            <a:chExt cx="1327898" cy="373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5507E65-A692-5A5A-79C7-6431198F9FCF}"/>
                    </a:ext>
                  </a:extLst>
                </p:cNvPr>
                <p:cNvSpPr/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  <a:blipFill>
                  <a:blip r:embed="rId4"/>
                  <a:stretch>
                    <a:fillRect l="-6667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C154B2D-54A8-0674-4FA5-5D87FA4A79DC}"/>
                    </a:ext>
                  </a:extLst>
                </p:cNvPr>
                <p:cNvSpPr/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2. 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  <a:blipFill>
                  <a:blip r:embed="rId5"/>
                  <a:stretch>
                    <a:fillRect l="-971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88352CE-9FD8-38B8-5DD0-152BD80A793E}"/>
                    </a:ext>
                  </a:extLst>
                </p:cNvPr>
                <p:cNvSpPr/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  <a:blipFill>
                  <a:blip r:embed="rId6"/>
                  <a:stretch>
                    <a:fillRect l="-980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474F4CC-7BA2-8CD3-DAB8-7DC67AB14DE8}"/>
                    </a:ext>
                  </a:extLst>
                </p:cNvPr>
                <p:cNvSpPr/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  <a:blipFill>
                  <a:blip r:embed="rId7"/>
                  <a:stretch>
                    <a:fillRect l="-980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925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A25AC05-D866-E544-9AAE-C372CF28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1" y="2620806"/>
            <a:ext cx="4968794" cy="386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265105" y="732520"/>
            <a:ext cx="1147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Slicing</a:t>
            </a:r>
          </a:p>
          <a:p>
            <a:r>
              <a:rPr lang="en-US" sz="2400" dirty="0"/>
              <a:t>Assuming grids have been organized in the way we’ve been doing it, which might give you the curve shown on the right? (The number “3” is kind of arbitrary.)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/>
              <p:nvPr/>
            </p:nvSpPr>
            <p:spPr>
              <a:xfrm>
                <a:off x="2628253" y="3316852"/>
                <a:ext cx="968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53" y="3316852"/>
                <a:ext cx="96853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37CF4D1-8A87-0088-3FFE-68382DAF17BC}"/>
              </a:ext>
            </a:extLst>
          </p:cNvPr>
          <p:cNvSpPr/>
          <p:nvPr/>
        </p:nvSpPr>
        <p:spPr>
          <a:xfrm rot="16200000">
            <a:off x="5021227" y="2422833"/>
            <a:ext cx="525704" cy="1954243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AA4032-5D57-EE6D-7049-89C24957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58" y="2620806"/>
            <a:ext cx="4930385" cy="36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47A04A-B0F2-A4A0-6024-B8852920C50F}"/>
              </a:ext>
            </a:extLst>
          </p:cNvPr>
          <p:cNvSpPr/>
          <p:nvPr/>
        </p:nvSpPr>
        <p:spPr>
          <a:xfrm>
            <a:off x="8887905" y="3313849"/>
            <a:ext cx="18662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Pgrid</a:t>
            </a:r>
            <a:r>
              <a:rPr lang="en-US" sz="2400" dirty="0"/>
              <a:t>[:,3]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Pgrid</a:t>
            </a:r>
            <a:r>
              <a:rPr lang="en-US" sz="2400" dirty="0"/>
              <a:t>[3,:]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Pgrid</a:t>
            </a:r>
            <a:r>
              <a:rPr lang="en-US" sz="2400" dirty="0"/>
              <a:t>[3,3]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Pgrid</a:t>
            </a:r>
            <a:r>
              <a:rPr lang="en-US" sz="2400" dirty="0"/>
              <a:t>[:,:]</a:t>
            </a:r>
          </a:p>
        </p:txBody>
      </p:sp>
    </p:spTree>
    <p:extLst>
      <p:ext uri="{BB962C8B-B14F-4D97-AF65-F5344CB8AC3E}">
        <p14:creationId xmlns:p14="http://schemas.microsoft.com/office/powerpoint/2010/main" val="22900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804</Words>
  <Application>Microsoft Macintosh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Week 1</vt:lpstr>
      <vt:lpstr>Week 1</vt:lpstr>
      <vt:lpstr>Week 1</vt:lpstr>
      <vt:lpstr>Week 1</vt:lpstr>
      <vt:lpstr>Week 1</vt:lpstr>
      <vt:lpstr>Week 1</vt:lpstr>
      <vt:lpstr>Week 2</vt:lpstr>
      <vt:lpstr>Week 2</vt:lpstr>
      <vt:lpstr>Week 2</vt:lpstr>
      <vt:lpstr>Week 2</vt:lpstr>
      <vt:lpstr>Week 3</vt:lpstr>
      <vt:lpstr>Week 3</vt:lpstr>
      <vt:lpstr>Week 3</vt:lpstr>
      <vt:lpstr>Week 3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103</cp:revision>
  <dcterms:created xsi:type="dcterms:W3CDTF">2021-09-27T08:57:52Z</dcterms:created>
  <dcterms:modified xsi:type="dcterms:W3CDTF">2023-10-09T05:08:51Z</dcterms:modified>
</cp:coreProperties>
</file>