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1" r:id="rId3"/>
    <p:sldId id="283" r:id="rId4"/>
    <p:sldId id="285" r:id="rId5"/>
    <p:sldId id="286" r:id="rId6"/>
    <p:sldId id="282" r:id="rId7"/>
    <p:sldId id="287" r:id="rId8"/>
    <p:sldId id="288" r:id="rId9"/>
    <p:sldId id="289" r:id="rId10"/>
    <p:sldId id="307" r:id="rId11"/>
    <p:sldId id="320" r:id="rId12"/>
    <p:sldId id="290" r:id="rId13"/>
    <p:sldId id="291" r:id="rId14"/>
    <p:sldId id="296" r:id="rId15"/>
    <p:sldId id="294" r:id="rId16"/>
    <p:sldId id="295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 snapToObjects="1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0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1.png"/><Relationship Id="rId7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5388" y="-4294"/>
            <a:ext cx="471973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blipFill>
                <a:blip r:embed="rId3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3F3DC5-716B-B540-A448-DF9F47077149}"/>
              </a:ext>
            </a:extLst>
          </p:cNvPr>
          <p:cNvSpPr txBox="1"/>
          <p:nvPr/>
        </p:nvSpPr>
        <p:spPr>
          <a:xfrm>
            <a:off x="8625213" y="1202528"/>
            <a:ext cx="352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“Slope equals rise/run”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D07E02-7476-D045-A81F-DFEB2F247199}"/>
              </a:ext>
            </a:extLst>
          </p:cNvPr>
          <p:cNvCxnSpPr/>
          <p:nvPr/>
        </p:nvCxnSpPr>
        <p:spPr>
          <a:xfrm>
            <a:off x="9643623" y="1750228"/>
            <a:ext cx="0" cy="742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3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blipFill>
                <a:blip r:embed="rId3"/>
                <a:stretch>
                  <a:fillRect l="-274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ame 44">
            <a:extLst>
              <a:ext uri="{FF2B5EF4-FFF2-40B4-BE49-F238E27FC236}">
                <a16:creationId xmlns:a16="http://schemas.microsoft.com/office/drawing/2014/main" id="{47DB1E61-42C4-5545-B5C8-433D8B364E3E}"/>
              </a:ext>
            </a:extLst>
          </p:cNvPr>
          <p:cNvSpPr/>
          <p:nvPr/>
        </p:nvSpPr>
        <p:spPr>
          <a:xfrm>
            <a:off x="9204304" y="3391378"/>
            <a:ext cx="1934820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D98A15-48D5-4443-91F8-9C8F56C78C38}"/>
              </a:ext>
            </a:extLst>
          </p:cNvPr>
          <p:cNvGrpSpPr/>
          <p:nvPr/>
        </p:nvGrpSpPr>
        <p:grpSpPr>
          <a:xfrm>
            <a:off x="8668315" y="4135428"/>
            <a:ext cx="3523685" cy="1299620"/>
            <a:chOff x="8625213" y="101083"/>
            <a:chExt cx="3523685" cy="12996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3F3DC5-716B-B540-A448-DF9F47077149}"/>
                </a:ext>
              </a:extLst>
            </p:cNvPr>
            <p:cNvSpPr txBox="1"/>
            <p:nvPr/>
          </p:nvSpPr>
          <p:spPr>
            <a:xfrm>
              <a:off x="8625213" y="939038"/>
              <a:ext cx="3523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“Rise equals slope x run”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D07E02-7476-D045-A81F-DFEB2F24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85" y="101083"/>
              <a:ext cx="0" cy="60700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3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  <a:blipFill>
                <a:blip r:embed="rId3"/>
                <a:stretch>
                  <a:fillRect l="-11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C619C0E-929E-AC47-8B74-6ED802237E81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/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in the classical limit)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C5F4917-D0F9-054D-8A86-51F8E9646D51}"/>
              </a:ext>
            </a:extLst>
          </p:cNvPr>
          <p:cNvSpPr/>
          <p:nvPr/>
        </p:nvSpPr>
        <p:spPr>
          <a:xfrm rot="5400000">
            <a:off x="7454283" y="5556137"/>
            <a:ext cx="271049" cy="6583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874B17-A466-0B4D-BDD3-85CFEB94DA1D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697645"/>
                <a:ext cx="489840" cy="4639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  <a:blipFill>
                <a:blip r:embed="rId5"/>
                <a:stretch>
                  <a:fillRect l="-11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Because it’s an ideal gas and </a:t>
                </a:r>
                <a:r>
                  <a:rPr lang="en-US" sz="2400" dirty="0"/>
                  <a:t>the temperature is constant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228108-5FCB-CF44-9292-384809A555C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2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Because it’s an ideal gas and the temperature is constant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𝒅𝒘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=+1000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!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255FBA-A0D4-2842-83A4-F475EDD3956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 can even tell from this how much expansion! How? Because we have a formula for the energy (work) of expansion: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  <a:blipFill>
                <a:blip r:embed="rId5"/>
                <a:stretch>
                  <a:fillRect l="-17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9D0EF-EF4D-564B-9620-1CDFC4F81CFD}"/>
              </a:ext>
            </a:extLst>
          </p:cNvPr>
          <p:cNvGrpSpPr/>
          <p:nvPr/>
        </p:nvGrpSpPr>
        <p:grpSpPr>
          <a:xfrm>
            <a:off x="7751928" y="1315211"/>
            <a:ext cx="6521852" cy="5351949"/>
            <a:chOff x="5498293" y="-1205948"/>
            <a:chExt cx="8230960" cy="710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52006-8863-8C47-9952-3363BB20A6E6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A10B9B-1122-E540-8636-FF4E6EA77F3E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9E03E9-86A8-BA46-8E5F-71BCE1924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/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 dirty="0"/>
                    <a:t>Width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  <a:blipFill>
                  <a:blip r:embed="rId7"/>
                  <a:stretch>
                    <a:fillRect l="-6202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0F1FF73-973C-144E-BE50-05142E606EBD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CE958C-3CBB-EB4D-877C-56F7B17F4BE6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48DBAB-2953-FE48-A4A2-AB76A1F3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/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3" b="-5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EAFCF-2C30-734D-877A-D10C5AAFBF85}"/>
              </a:ext>
            </a:extLst>
          </p:cNvPr>
          <p:cNvSpPr txBox="1"/>
          <p:nvPr/>
        </p:nvSpPr>
        <p:spPr>
          <a:xfrm>
            <a:off x="-1" y="-5060"/>
            <a:ext cx="489472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Relating PV work, single step, to the change in volume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F3891-3423-1043-B45F-E06A543B319C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54753617-83C5-F547-B830-9446B7023736}"/>
              </a:ext>
            </a:extLst>
          </p:cNvPr>
          <p:cNvSpPr/>
          <p:nvPr/>
        </p:nvSpPr>
        <p:spPr>
          <a:xfrm>
            <a:off x="5083905" y="4586162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/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9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  <a:blipFill>
                <a:blip r:embed="rId10"/>
                <a:stretch>
                  <a:fillRect l="-1049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E41DE7-9E11-93D0-556D-96C22A18FCE9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63128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53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5388" y="-4294"/>
            <a:ext cx="471973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1B95B7-495B-CD41-7B77-CD0A29D2797D}"/>
              </a:ext>
            </a:extLst>
          </p:cNvPr>
          <p:cNvGrpSpPr/>
          <p:nvPr/>
        </p:nvGrpSpPr>
        <p:grpSpPr>
          <a:xfrm>
            <a:off x="5166243" y="156379"/>
            <a:ext cx="6028979" cy="6545242"/>
            <a:chOff x="5166243" y="156379"/>
            <a:chExt cx="6028979" cy="65452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EE65EF-72C9-C248-A8A6-060B4F0BF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33"/>
            <a:stretch/>
          </p:blipFill>
          <p:spPr>
            <a:xfrm>
              <a:off x="5166243" y="156379"/>
              <a:ext cx="6028979" cy="6545242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D1BA90D-AFD0-1615-E7EB-6B84C08FEA6A}"/>
                </a:ext>
              </a:extLst>
            </p:cNvPr>
            <p:cNvSpPr/>
            <p:nvPr/>
          </p:nvSpPr>
          <p:spPr>
            <a:xfrm>
              <a:off x="8674768" y="360947"/>
              <a:ext cx="1648327" cy="369255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76E06-4CB0-98DA-E9F6-00FD34C2B7B3}"/>
              </a:ext>
            </a:extLst>
          </p:cNvPr>
          <p:cNvGrpSpPr/>
          <p:nvPr/>
        </p:nvGrpSpPr>
        <p:grpSpPr>
          <a:xfrm>
            <a:off x="353251" y="3429000"/>
            <a:ext cx="3982452" cy="1938992"/>
            <a:chOff x="750186" y="1603197"/>
            <a:chExt cx="3982452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7A670B-F563-FE78-6B9E-4A3AB60C28B5}"/>
                    </a:ext>
                  </a:extLst>
                </p:cNvPr>
                <p:cNvSpPr txBox="1"/>
                <p:nvPr/>
              </p:nvSpPr>
              <p:spPr>
                <a:xfrm>
                  <a:off x="750186" y="1603197"/>
                  <a:ext cx="398245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There’s also the </a:t>
                  </a:r>
                  <a:r>
                    <a:rPr lang="en-US" sz="2400" b="1" dirty="0"/>
                    <a:t>differential equation of state </a:t>
                  </a:r>
                  <a:r>
                    <a:rPr lang="en-US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400" dirty="0"/>
                    <a:t>, which we’ll be using a lot too:</a:t>
                  </a:r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7A670B-F563-FE78-6B9E-4A3AB60C2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86" y="1603197"/>
                  <a:ext cx="3982452" cy="1938992"/>
                </a:xfrm>
                <a:prstGeom prst="rect">
                  <a:avLst/>
                </a:prstGeom>
                <a:blipFill>
                  <a:blip r:embed="rId3"/>
                  <a:stretch>
                    <a:fillRect l="-2222" t="-3268" r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B2D065D-A2EF-CA99-4BDF-463CA276DE0D}"/>
                </a:ext>
              </a:extLst>
            </p:cNvPr>
            <p:cNvSpPr/>
            <p:nvPr/>
          </p:nvSpPr>
          <p:spPr>
            <a:xfrm>
              <a:off x="1377992" y="3114118"/>
              <a:ext cx="2726839" cy="369255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7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blipFill>
                <a:blip r:embed="rId5"/>
                <a:stretch>
                  <a:fillRect l="-144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of the system and surroundings are different, energy is transferred as </a:t>
                </a:r>
                <a:r>
                  <a:rPr lang="en-US" sz="2400" b="1" dirty="0"/>
                  <a:t>heat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blipFill>
                <a:blip r:embed="rId5"/>
                <a:stretch>
                  <a:fillRect l="-1246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A8AD1B-BAF4-EC43-A834-7AF95279194F}"/>
              </a:ext>
            </a:extLst>
          </p:cNvPr>
          <p:cNvGrpSpPr/>
          <p:nvPr/>
        </p:nvGrpSpPr>
        <p:grpSpPr>
          <a:xfrm>
            <a:off x="5439923" y="2921167"/>
            <a:ext cx="5817449" cy="2960248"/>
            <a:chOff x="7122533" y="538562"/>
            <a:chExt cx="5817449" cy="2960248"/>
          </a:xfrm>
        </p:grpSpPr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C6F78DAA-C3A1-BA46-8BC4-717F824ED306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D5E87A-1F68-FF40-9ACD-99BF416EB8A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F99944-90BE-E640-A34C-2AFC0E2E0D71}"/>
                </a:ext>
              </a:extLst>
            </p:cNvPr>
            <p:cNvGrpSpPr/>
            <p:nvPr/>
          </p:nvGrpSpPr>
          <p:grpSpPr>
            <a:xfrm>
              <a:off x="10523096" y="538562"/>
              <a:ext cx="2416886" cy="1739943"/>
              <a:chOff x="10523096" y="538562"/>
              <a:chExt cx="2416886" cy="1739943"/>
            </a:xfrm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6241D11B-034F-B841-A046-819A1CEB62AE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/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rgbClr val="FF0000"/>
                        </a:solidFill>
                      </a:rPr>
                      <a:t>Heating occurs</a:t>
                    </a: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50" r="-2190" b="-85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BDA206-0EB4-7642-BB40-C699A0C52D36}"/>
                </a:ext>
              </a:extLst>
            </p:cNvPr>
            <p:cNvGrpSpPr/>
            <p:nvPr/>
          </p:nvGrpSpPr>
          <p:grpSpPr>
            <a:xfrm>
              <a:off x="7122533" y="595779"/>
              <a:ext cx="2776651" cy="1668733"/>
              <a:chOff x="8267804" y="687007"/>
              <a:chExt cx="2776651" cy="1668733"/>
            </a:xfrm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35D43784-2D4D-CF47-AA9A-10E0D469BD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090626" y="1781184"/>
                <a:ext cx="953829" cy="574556"/>
              </a:xfrm>
              <a:prstGeom prst="curvedConnector3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/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chemeClr val="accent1"/>
                        </a:solidFill>
                      </a:rPr>
                      <a:t>Cooling occurs</a:t>
                    </a: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31" r="-2985" b="-98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B8CC01-AD38-6BA2-EC8A-1756A735FFD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</p:spTree>
    <p:extLst>
      <p:ext uri="{BB962C8B-B14F-4D97-AF65-F5344CB8AC3E}">
        <p14:creationId xmlns:p14="http://schemas.microsoft.com/office/powerpoint/2010/main" val="4042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is different, as the system expands or contracts to adjust, energy is transferred as </a:t>
                </a:r>
                <a:r>
                  <a:rPr lang="en-US" sz="2400" b="1" dirty="0"/>
                  <a:t>work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1938992"/>
              </a:xfrm>
              <a:prstGeom prst="rect">
                <a:avLst/>
              </a:prstGeom>
              <a:blipFill>
                <a:blip r:embed="rId5"/>
                <a:stretch>
                  <a:fillRect l="-1446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3FE004-6EEF-C74E-A506-CF6528AA3E4D}"/>
              </a:ext>
            </a:extLst>
          </p:cNvPr>
          <p:cNvGrpSpPr/>
          <p:nvPr/>
        </p:nvGrpSpPr>
        <p:grpSpPr>
          <a:xfrm>
            <a:off x="5787036" y="4396182"/>
            <a:ext cx="2642904" cy="2331455"/>
            <a:chOff x="6917283" y="3244839"/>
            <a:chExt cx="2642904" cy="2331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3F206E-4F3B-8040-8CAF-4FDCE197D3C3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38" name="Donut 37">
                <a:extLst>
                  <a:ext uri="{FF2B5EF4-FFF2-40B4-BE49-F238E27FC236}">
                    <a16:creationId xmlns:a16="http://schemas.microsoft.com/office/drawing/2014/main" id="{9AA584EB-F4D2-E44C-9383-63A1B85B18F8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Donut 38">
                <a:extLst>
                  <a:ext uri="{FF2B5EF4-FFF2-40B4-BE49-F238E27FC236}">
                    <a16:creationId xmlns:a16="http://schemas.microsoft.com/office/drawing/2014/main" id="{F77226C3-0E54-C342-941A-5CD283BC6B94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D43C725-FB0F-BD48-8125-A2596BEEF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4BF5177-069D-9145-B7C8-CE27B271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5882" r="-588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/>
              <p:nvPr/>
            </p:nvSpPr>
            <p:spPr>
              <a:xfrm>
                <a:off x="8793406" y="2814917"/>
                <a:ext cx="292412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System contracts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“Surroundings do work on the system”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6" y="2814917"/>
                <a:ext cx="2924122" cy="1631216"/>
              </a:xfrm>
              <a:prstGeom prst="rect">
                <a:avLst/>
              </a:prstGeom>
              <a:blipFill>
                <a:blip r:embed="rId7"/>
                <a:stretch>
                  <a:fillRect l="-1299" r="-3463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/>
              <p:nvPr/>
            </p:nvSpPr>
            <p:spPr>
              <a:xfrm>
                <a:off x="5736005" y="2818093"/>
                <a:ext cx="292412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System expands</a:t>
                </a: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“System does work on the surroundings”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05" y="2818093"/>
                <a:ext cx="2924123" cy="1631216"/>
              </a:xfrm>
              <a:prstGeom prst="rect">
                <a:avLst/>
              </a:prstGeom>
              <a:blipFill>
                <a:blip r:embed="rId8"/>
                <a:stretch>
                  <a:fillRect l="-1293" r="-3017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6C01A29-2A98-1D4C-9077-FB0024D358C8}"/>
              </a:ext>
            </a:extLst>
          </p:cNvPr>
          <p:cNvGrpSpPr/>
          <p:nvPr/>
        </p:nvGrpSpPr>
        <p:grpSpPr>
          <a:xfrm>
            <a:off x="9443875" y="4916504"/>
            <a:ext cx="1870004" cy="1692333"/>
            <a:chOff x="7285933" y="3736039"/>
            <a:chExt cx="1870004" cy="169233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A3817E-4D6C-884A-BDAF-D2B27E12E799}"/>
                </a:ext>
              </a:extLst>
            </p:cNvPr>
            <p:cNvGrpSpPr/>
            <p:nvPr/>
          </p:nvGrpSpPr>
          <p:grpSpPr>
            <a:xfrm>
              <a:off x="7285933" y="3736039"/>
              <a:ext cx="1870004" cy="1692333"/>
              <a:chOff x="1606409" y="4479007"/>
              <a:chExt cx="2329488" cy="1958814"/>
            </a:xfrm>
          </p:grpSpPr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4E051B1E-D7DA-714E-985F-C170C674F16D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Donut 58">
                <a:extLst>
                  <a:ext uri="{FF2B5EF4-FFF2-40B4-BE49-F238E27FC236}">
                    <a16:creationId xmlns:a16="http://schemas.microsoft.com/office/drawing/2014/main" id="{816BF10E-D106-794E-86D1-0BC6A0D33311}"/>
                  </a:ext>
                </a:extLst>
              </p:cNvPr>
              <p:cNvSpPr/>
              <p:nvPr/>
            </p:nvSpPr>
            <p:spPr>
              <a:xfrm>
                <a:off x="1909998" y="4996606"/>
                <a:ext cx="1722310" cy="1034916"/>
              </a:xfrm>
              <a:prstGeom prst="donut">
                <a:avLst>
                  <a:gd name="adj" fmla="val 5811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BE761FF-350B-2A4D-B74B-7D14FD883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0415" y="5115911"/>
                <a:ext cx="283900" cy="17018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5FB9B58-7613-9141-BBEA-323BC47C5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876" y="4617497"/>
                <a:ext cx="137544" cy="37910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/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5882" r="-47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9B9ACE-333F-A9B3-1596-C08505534F2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</p:spTree>
    <p:extLst>
      <p:ext uri="{BB962C8B-B14F-4D97-AF65-F5344CB8AC3E}">
        <p14:creationId xmlns:p14="http://schemas.microsoft.com/office/powerpoint/2010/main" val="2640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law, infinitesimal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/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𝒅𝑼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we’ve been talking about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positive, the energy of the system goes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up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negative, the energy of the system goes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down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changes are large, we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blipFill>
                <a:blip r:embed="rId2"/>
                <a:stretch>
                  <a:fillRect l="-85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749989"/>
                <a:ext cx="1177719" cy="411595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35032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00198" y="2830276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2274508B-F9F5-7F4E-B021-74D6253448B1}"/>
              </a:ext>
            </a:extLst>
          </p:cNvPr>
          <p:cNvSpPr/>
          <p:nvPr/>
        </p:nvSpPr>
        <p:spPr>
          <a:xfrm>
            <a:off x="4226598" y="953040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BD232-F49D-5D48-8FA4-83DD20E7BB67}"/>
              </a:ext>
            </a:extLst>
          </p:cNvPr>
          <p:cNvSpPr/>
          <p:nvPr/>
        </p:nvSpPr>
        <p:spPr>
          <a:xfrm>
            <a:off x="3717895" y="2824082"/>
            <a:ext cx="7744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looks like </a:t>
            </a:r>
            <a:r>
              <a:rPr lang="en-US" sz="2400" b="1" dirty="0">
                <a:solidFill>
                  <a:schemeClr val="tx1"/>
                </a:solidFill>
              </a:rPr>
              <a:t>isochoric heating</a:t>
            </a:r>
          </a:p>
        </p:txBody>
      </p:sp>
    </p:spTree>
    <p:extLst>
      <p:ext uri="{BB962C8B-B14F-4D97-AF65-F5344CB8AC3E}">
        <p14:creationId xmlns:p14="http://schemas.microsoft.com/office/powerpoint/2010/main" val="2266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61A6C1-7E32-244C-B1C3-08750F360D43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80F702DC-B09D-EC4B-AA89-4FAB3E7A5280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A5AC75-2D8F-8945-B7B4-52938497A94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A1CB33-EC7F-CA49-8280-858FE6C3C973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31A48AEB-64DF-C944-B8FD-91E4A99269C0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  <a:blipFill>
                <a:blip r:embed="rId4"/>
                <a:stretch>
                  <a:fillRect l="-1146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4F2BA9B-DC4D-984A-BC94-244C9E3F4B62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C9D04-DF9D-6F47-B44E-1658D82726B5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  <a:blipFill>
                <a:blip r:embed="rId3"/>
                <a:stretch>
                  <a:fillRect l="-1146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0B93F4-CDB5-1D40-96BE-FAE0AFD5C928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1015</Words>
  <Application>Microsoft Macintosh PowerPoint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201</cp:revision>
  <dcterms:created xsi:type="dcterms:W3CDTF">2018-08-07T04:05:17Z</dcterms:created>
  <dcterms:modified xsi:type="dcterms:W3CDTF">2023-10-02T17:35:53Z</dcterms:modified>
</cp:coreProperties>
</file>