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8" r:id="rId2"/>
    <p:sldId id="299" r:id="rId3"/>
    <p:sldId id="300" r:id="rId4"/>
    <p:sldId id="366" r:id="rId5"/>
    <p:sldId id="315" r:id="rId6"/>
    <p:sldId id="352" r:id="rId7"/>
    <p:sldId id="303" r:id="rId8"/>
    <p:sldId id="317" r:id="rId9"/>
    <p:sldId id="279" r:id="rId10"/>
    <p:sldId id="305" r:id="rId11"/>
    <p:sldId id="306" r:id="rId12"/>
    <p:sldId id="310" r:id="rId13"/>
    <p:sldId id="311" r:id="rId14"/>
    <p:sldId id="329" r:id="rId15"/>
    <p:sldId id="312" r:id="rId16"/>
    <p:sldId id="321" r:id="rId17"/>
    <p:sldId id="358" r:id="rId18"/>
    <p:sldId id="332" r:id="rId19"/>
    <p:sldId id="337" r:id="rId20"/>
    <p:sldId id="338" r:id="rId21"/>
    <p:sldId id="339" r:id="rId22"/>
    <p:sldId id="340" r:id="rId23"/>
    <p:sldId id="353" r:id="rId24"/>
    <p:sldId id="354" r:id="rId25"/>
    <p:sldId id="359" r:id="rId26"/>
    <p:sldId id="316" r:id="rId27"/>
    <p:sldId id="367" r:id="rId28"/>
    <p:sldId id="368" r:id="rId29"/>
    <p:sldId id="369" r:id="rId30"/>
    <p:sldId id="36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68"/>
    <p:restoredTop sz="95940"/>
  </p:normalViewPr>
  <p:slideViewPr>
    <p:cSldViewPr snapToGrid="0" snapToObjects="1">
      <p:cViewPr varScale="1">
        <p:scale>
          <a:sx n="107" d="100"/>
          <a:sy n="107" d="100"/>
        </p:scale>
        <p:origin x="16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0315-9D8C-ED4A-BD68-1DA4F20DC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80FBA-56E2-B44D-A7E5-700E8F4A5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FC3ED-2D99-6943-9197-1F04A07A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80044-461C-1442-8DC3-2FF75EAE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B6C80-A320-064D-A99B-5579DF5C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1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DC0A-DC98-8949-8054-C964C83E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01F91-89CA-5246-9B17-5789961B1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BAD1C-983B-3546-A921-A2FA97B6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02A6F-237C-9F4D-996C-17AF78CE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63FC-EEFC-A440-9B2E-CE75AAB6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C21F3-4E37-2641-91B0-9B4EBEB1C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208E5-1BC3-8B42-8A8A-F9F3E7F4F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F0E41-BB13-FA42-9EC1-8F131A42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1AB12-BF8E-BC4B-BC9C-A5C35582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11ADC-9967-DF44-BB78-994C486F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9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C499-852F-754F-B266-AA27E879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3A8BF-B336-F448-B31B-C9702FB62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EBB61-CEDC-9347-8A42-629D533D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C62DB-006B-1E4D-92AA-4AAA94A1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53663-55DC-6F48-AF82-3303B798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5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F6A0-8449-1840-BC1E-CD80BEE25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70830-67CB-9D47-BE6D-4AFA8DDA0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32461-6328-D446-9C06-7B44BB98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511C9-0A44-8E45-92E5-CBCA3D4A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550A0-840C-C547-AF18-089CFA3C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2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D58E-84A8-254D-BE14-48AB620B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489E-26D5-4E4B-84CD-76C672690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1AC48-5EEF-6141-8035-414EF3E4A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2BAF8-2E37-A14F-A36B-FD121F2D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35FF5-1518-F94F-ACFE-A03AA868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BE086-42C8-AD4F-B091-007A6C71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4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1A6F-9843-6D48-AF3E-F0ADFEED4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61F9B-0E1B-B34A-8066-C48FEBB6A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643E6-87DA-C943-98BC-7C32F3647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CD9330-7D1D-4049-B726-78721573D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C7B5E-B0D0-9F40-938A-40C1E1753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E8120-EF8E-6C4E-B52F-67CABBFB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0E6C9-9B5B-9940-B9F1-B6010F2AC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C9D9E-DC5C-DF4E-89C9-8CC3E149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0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1305-6FE5-9B43-AB27-E4BE26C5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191C8-08EF-D94D-9B2F-269F4FCB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57804-2283-6840-8B0C-972BBE42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CA36E-338D-EA4A-97ED-27615943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4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09F046-D275-DA4D-AA41-789536C6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B91C1-BA87-1743-8011-D9F7E518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8EA24-EFBB-9C47-8F35-5F48B649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8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6A6C-9FCD-DE4E-B5E6-626A9EED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2EF01-365D-F04F-9DBD-3813D348C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52908-8098-8042-A12E-F9FA7BEC8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2BBD-05B6-2F47-A858-725D96A2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D4362-4870-2A40-8AC7-1CBCD4A4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00C44-ED95-014F-9F71-867C366D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2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EB84-9E17-6240-98E7-CBCEC4EED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39600-6898-EB4B-BC6A-25F09926A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2F62C-DC7C-DE40-87C7-DF0DB5362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03AE0-D679-8544-8932-CDF7DA3F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B7391-3DAF-044B-A6F6-6C2160D12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10894-1CB2-5140-95AB-7DEC4BE2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0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27226-44E6-034F-81A0-FD30EA4A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98D29-6A1F-D147-84F8-227DAE05E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DCC87-9F14-1546-8960-56EEF2410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DA450-A08E-964A-B33E-218690139A77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F0883-BC43-104E-BFF4-0142F89F6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1F892-157B-4D42-943C-B9523E08C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1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2.png"/><Relationship Id="rId7" Type="http://schemas.openxmlformats.org/officeDocument/2006/relationships/image" Target="../media/image1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53.png"/><Relationship Id="rId10" Type="http://schemas.openxmlformats.org/officeDocument/2006/relationships/image" Target="../media/image51.png"/><Relationship Id="rId4" Type="http://schemas.openxmlformats.org/officeDocument/2006/relationships/image" Target="../media/image331.png"/><Relationship Id="rId9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2.png"/><Relationship Id="rId7" Type="http://schemas.openxmlformats.org/officeDocument/2006/relationships/image" Target="../media/image47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53.png"/><Relationship Id="rId10" Type="http://schemas.openxmlformats.org/officeDocument/2006/relationships/image" Target="../media/image51.png"/><Relationship Id="rId4" Type="http://schemas.openxmlformats.org/officeDocument/2006/relationships/image" Target="../media/image331.png"/><Relationship Id="rId9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2.png"/><Relationship Id="rId7" Type="http://schemas.openxmlformats.org/officeDocument/2006/relationships/image" Target="../media/image47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3.png"/><Relationship Id="rId10" Type="http://schemas.openxmlformats.org/officeDocument/2006/relationships/image" Target="../media/image51.png"/><Relationship Id="rId4" Type="http://schemas.openxmlformats.org/officeDocument/2006/relationships/image" Target="../media/image331.png"/><Relationship Id="rId9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2.png"/><Relationship Id="rId7" Type="http://schemas.openxmlformats.org/officeDocument/2006/relationships/image" Target="../media/image47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3.png"/><Relationship Id="rId10" Type="http://schemas.openxmlformats.org/officeDocument/2006/relationships/image" Target="../media/image51.png"/><Relationship Id="rId4" Type="http://schemas.openxmlformats.org/officeDocument/2006/relationships/image" Target="../media/image331.png"/><Relationship Id="rId9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2.png"/><Relationship Id="rId7" Type="http://schemas.openxmlformats.org/officeDocument/2006/relationships/image" Target="../media/image47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openxmlformats.org/officeDocument/2006/relationships/image" Target="../media/image51.png"/><Relationship Id="rId4" Type="http://schemas.openxmlformats.org/officeDocument/2006/relationships/image" Target="../media/image331.png"/><Relationship Id="rId9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520.png"/><Relationship Id="rId7" Type="http://schemas.openxmlformats.org/officeDocument/2006/relationships/image" Target="../media/image47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530.png"/><Relationship Id="rId10" Type="http://schemas.openxmlformats.org/officeDocument/2006/relationships/image" Target="../media/image510.png"/><Relationship Id="rId4" Type="http://schemas.openxmlformats.org/officeDocument/2006/relationships/image" Target="../media/image330.png"/><Relationship Id="rId9" Type="http://schemas.openxmlformats.org/officeDocument/2006/relationships/image" Target="../media/image5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0.png"/><Relationship Id="rId7" Type="http://schemas.openxmlformats.org/officeDocument/2006/relationships/image" Target="../media/image8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21.png"/><Relationship Id="rId5" Type="http://schemas.openxmlformats.org/officeDocument/2006/relationships/image" Target="../media/image64.png"/><Relationship Id="rId10" Type="http://schemas.openxmlformats.org/officeDocument/2006/relationships/image" Target="../media/image110.png"/><Relationship Id="rId4" Type="http://schemas.openxmlformats.org/officeDocument/2006/relationships/image" Target="../media/image59.png"/><Relationship Id="rId9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1.png"/><Relationship Id="rId7" Type="http://schemas.openxmlformats.org/officeDocument/2006/relationships/image" Target="../media/image2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7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120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1.png"/><Relationship Id="rId7" Type="http://schemas.openxmlformats.org/officeDocument/2006/relationships/image" Target="../media/image2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8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120.png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1.png"/><Relationship Id="rId7" Type="http://schemas.openxmlformats.org/officeDocument/2006/relationships/image" Target="../media/image2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120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1.png"/><Relationship Id="rId7" Type="http://schemas.openxmlformats.org/officeDocument/2006/relationships/image" Target="../media/image22.png"/><Relationship Id="rId12" Type="http://schemas.openxmlformats.org/officeDocument/2006/relationships/image" Target="../media/image32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120.png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1.png"/><Relationship Id="rId7" Type="http://schemas.openxmlformats.org/officeDocument/2006/relationships/image" Target="../media/image22.png"/><Relationship Id="rId12" Type="http://schemas.openxmlformats.org/officeDocument/2006/relationships/image" Target="../media/image32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340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120.png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1.png"/><Relationship Id="rId7" Type="http://schemas.openxmlformats.org/officeDocument/2006/relationships/image" Target="../media/image22.png"/><Relationship Id="rId12" Type="http://schemas.openxmlformats.org/officeDocument/2006/relationships/image" Target="../media/image39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340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120.png"/><Relationship Id="rId9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1.png"/><Relationship Id="rId7" Type="http://schemas.openxmlformats.org/officeDocument/2006/relationships/image" Target="../media/image22.png"/><Relationship Id="rId12" Type="http://schemas.openxmlformats.org/officeDocument/2006/relationships/image" Target="../media/image42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410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120.png"/><Relationship Id="rId9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1.png"/><Relationship Id="rId7" Type="http://schemas.openxmlformats.org/officeDocument/2006/relationships/image" Target="../media/image22.png"/><Relationship Id="rId12" Type="http://schemas.openxmlformats.org/officeDocument/2006/relationships/image" Target="../media/image54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430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120.png"/><Relationship Id="rId9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1.png"/><Relationship Id="rId7" Type="http://schemas.openxmlformats.org/officeDocument/2006/relationships/image" Target="../media/image22.png"/><Relationship Id="rId12" Type="http://schemas.openxmlformats.org/officeDocument/2006/relationships/image" Target="../media/image1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55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120.png"/><Relationship Id="rId9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20.png"/><Relationship Id="rId7" Type="http://schemas.openxmlformats.org/officeDocument/2006/relationships/image" Target="../media/image60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0.png"/><Relationship Id="rId11" Type="http://schemas.openxmlformats.org/officeDocument/2006/relationships/image" Target="../media/image17.png"/><Relationship Id="rId5" Type="http://schemas.openxmlformats.org/officeDocument/2006/relationships/image" Target="../media/image530.png"/><Relationship Id="rId10" Type="http://schemas.openxmlformats.org/officeDocument/2006/relationships/image" Target="../media/image63.png"/><Relationship Id="rId4" Type="http://schemas.openxmlformats.org/officeDocument/2006/relationships/image" Target="../media/image330.png"/><Relationship Id="rId9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9.png"/><Relationship Id="rId7" Type="http://schemas.openxmlformats.org/officeDocument/2006/relationships/image" Target="../media/image6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68.png"/><Relationship Id="rId5" Type="http://schemas.openxmlformats.org/officeDocument/2006/relationships/image" Target="../media/image46.png"/><Relationship Id="rId10" Type="http://schemas.openxmlformats.org/officeDocument/2006/relationships/image" Target="../media/image67.png"/><Relationship Id="rId4" Type="http://schemas.openxmlformats.org/officeDocument/2006/relationships/image" Target="../media/image20.png"/><Relationship Id="rId9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9.png"/><Relationship Id="rId7" Type="http://schemas.openxmlformats.org/officeDocument/2006/relationships/image" Target="../media/image6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69.png"/><Relationship Id="rId5" Type="http://schemas.openxmlformats.org/officeDocument/2006/relationships/image" Target="../media/image46.png"/><Relationship Id="rId10" Type="http://schemas.openxmlformats.org/officeDocument/2006/relationships/image" Target="../media/image67.png"/><Relationship Id="rId4" Type="http://schemas.openxmlformats.org/officeDocument/2006/relationships/image" Target="../media/image20.png"/><Relationship Id="rId9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9.png"/><Relationship Id="rId7" Type="http://schemas.openxmlformats.org/officeDocument/2006/relationships/image" Target="../media/image6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71.png"/><Relationship Id="rId5" Type="http://schemas.openxmlformats.org/officeDocument/2006/relationships/image" Target="../media/image46.png"/><Relationship Id="rId10" Type="http://schemas.openxmlformats.org/officeDocument/2006/relationships/image" Target="../media/image67.png"/><Relationship Id="rId4" Type="http://schemas.openxmlformats.org/officeDocument/2006/relationships/image" Target="../media/image20.png"/><Relationship Id="rId9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43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360.png"/><Relationship Id="rId12" Type="http://schemas.openxmlformats.org/officeDocument/2006/relationships/image" Target="../media/image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0.png"/><Relationship Id="rId11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3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70.png"/><Relationship Id="rId7" Type="http://schemas.openxmlformats.org/officeDocument/2006/relationships/image" Target="../media/image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180.png"/><Relationship Id="rId10" Type="http://schemas.openxmlformats.org/officeDocument/2006/relationships/image" Target="../media/image51.png"/><Relationship Id="rId4" Type="http://schemas.openxmlformats.org/officeDocument/2006/relationships/image" Target="../media/image80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657631" y="1868557"/>
            <a:ext cx="2605920" cy="3295547"/>
            <a:chOff x="657631" y="1868557"/>
            <a:chExt cx="2605920" cy="329554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657631" y="1868557"/>
              <a:ext cx="2605920" cy="3295547"/>
              <a:chOff x="3260665" y="2252870"/>
              <a:chExt cx="3666827" cy="348532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3DEC74-FB16-9C42-AE8B-0D4E108FB17D}"/>
              </a:ext>
            </a:extLst>
          </p:cNvPr>
          <p:cNvGrpSpPr/>
          <p:nvPr/>
        </p:nvGrpSpPr>
        <p:grpSpPr>
          <a:xfrm>
            <a:off x="6001877" y="13253"/>
            <a:ext cx="8230960" cy="6872157"/>
            <a:chOff x="5498293" y="-1205948"/>
            <a:chExt cx="8230960" cy="6872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/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54E467-193F-F94C-A4DC-CE6D093D76A1}"/>
                </a:ext>
              </a:extLst>
            </p:cNvPr>
            <p:cNvCxnSpPr>
              <a:cxnSpLocks/>
            </p:cNvCxnSpPr>
            <p:nvPr/>
          </p:nvCxnSpPr>
          <p:spPr>
            <a:xfrm>
              <a:off x="6308035" y="2415475"/>
              <a:ext cx="0" cy="273279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092CFE-E316-0C4C-B9C6-FB307D96D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8035" y="5121763"/>
              <a:ext cx="3313043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/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/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2CD1A006-E385-B348-9E52-130BAEAD6649}"/>
                </a:ext>
              </a:extLst>
            </p:cNvPr>
            <p:cNvSpPr/>
            <p:nvPr/>
          </p:nvSpPr>
          <p:spPr>
            <a:xfrm>
              <a:off x="6559827" y="-1205948"/>
              <a:ext cx="7169426" cy="6056244"/>
            </a:xfrm>
            <a:prstGeom prst="arc">
              <a:avLst>
                <a:gd name="adj1" fmla="val 6171250"/>
                <a:gd name="adj2" fmla="val 1011737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830831-F260-8D40-A0AB-04B5B4E25464}"/>
                </a:ext>
              </a:extLst>
            </p:cNvPr>
            <p:cNvSpPr/>
            <p:nvPr/>
          </p:nvSpPr>
          <p:spPr>
            <a:xfrm>
              <a:off x="6745357" y="3151676"/>
              <a:ext cx="225287" cy="194358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16EA764-C3EE-BF40-8FC3-A28D67E78280}"/>
                </a:ext>
              </a:extLst>
            </p:cNvPr>
            <p:cNvSpPr/>
            <p:nvPr/>
          </p:nvSpPr>
          <p:spPr>
            <a:xfrm>
              <a:off x="6990521" y="3532372"/>
              <a:ext cx="218662" cy="155626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E707FDB-7C07-DC43-9D17-66801AFD749E}"/>
                </a:ext>
              </a:extLst>
            </p:cNvPr>
            <p:cNvSpPr/>
            <p:nvPr/>
          </p:nvSpPr>
          <p:spPr>
            <a:xfrm>
              <a:off x="7209183" y="3809796"/>
              <a:ext cx="238539" cy="1285468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30D84D2-E7CF-8E47-A8E0-CB02A048E9AC}"/>
                </a:ext>
              </a:extLst>
            </p:cNvPr>
            <p:cNvSpPr/>
            <p:nvPr/>
          </p:nvSpPr>
          <p:spPr>
            <a:xfrm>
              <a:off x="7466005" y="4030256"/>
              <a:ext cx="220255" cy="1058380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18F236-9ED7-7047-B18D-E5685DA48CC6}"/>
                </a:ext>
              </a:extLst>
            </p:cNvPr>
            <p:cNvSpPr/>
            <p:nvPr/>
          </p:nvSpPr>
          <p:spPr>
            <a:xfrm>
              <a:off x="7685382" y="4157400"/>
              <a:ext cx="239417" cy="931231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83BD629-36CE-A64D-B4FC-31278FF28C7D}"/>
                </a:ext>
              </a:extLst>
            </p:cNvPr>
            <p:cNvCxnSpPr>
              <a:cxnSpLocks/>
            </p:cNvCxnSpPr>
            <p:nvPr/>
          </p:nvCxnSpPr>
          <p:spPr>
            <a:xfrm>
              <a:off x="5986755" y="3151676"/>
              <a:ext cx="763043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/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𝐼𝑑𝑒𝑎𝑙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𝑛𝑅𝑇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427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734004" y="246733"/>
                <a:ext cx="8457995" cy="2538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Each step does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𝒅𝒘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𝒆𝒙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work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After each step let a little heat in to keep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constant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</a:t>
                </a:r>
                <a:r>
                  <a:rPr lang="en-US" sz="2400" dirty="0">
                    <a:solidFill>
                      <a:schemeClr val="tx1"/>
                    </a:solidFill>
                  </a:rPr>
                  <a:t>rop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 bit so the system expands a little more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𝑛𝑅𝑇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</m:nary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𝑛𝑅𝑇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004" y="246733"/>
                <a:ext cx="8457995" cy="2538259"/>
              </a:xfrm>
              <a:prstGeom prst="rect">
                <a:avLst/>
              </a:prstGeom>
              <a:blipFill>
                <a:blip r:embed="rId10"/>
                <a:stretch>
                  <a:fillRect l="-3898" t="-1493" b="-80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FEACEF98-26F5-9D4F-A930-189F916195D8}"/>
              </a:ext>
            </a:extLst>
          </p:cNvPr>
          <p:cNvSpPr txBox="1"/>
          <p:nvPr/>
        </p:nvSpPr>
        <p:spPr>
          <a:xfrm>
            <a:off x="0" y="-160"/>
            <a:ext cx="3525253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Last time: multistep isothermal expansion/contraction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2045334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898887-C165-264E-8254-196382BC8A59}"/>
              </a:ext>
            </a:extLst>
          </p:cNvPr>
          <p:cNvSpPr txBox="1"/>
          <p:nvPr/>
        </p:nvSpPr>
        <p:spPr>
          <a:xfrm>
            <a:off x="-27284" y="0"/>
            <a:ext cx="3840768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Single-step adiabatic expansion of an ideal gas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8817562-0438-1549-B892-59A14A669E64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0DA8EBF-4B16-4A40-8D09-892C1DADAA9F}"/>
                  </a:ext>
                </a:extLst>
              </p:cNvPr>
              <p:cNvSpPr/>
              <p:nvPr/>
            </p:nvSpPr>
            <p:spPr>
              <a:xfrm>
                <a:off x="3987249" y="446701"/>
                <a:ext cx="619128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For an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adiabatic expansion</a:t>
                </a:r>
                <a:r>
                  <a:rPr lang="en-US" sz="2400" dirty="0">
                    <a:solidFill>
                      <a:schemeClr val="tx1"/>
                    </a:solidFill>
                  </a:rPr>
                  <a:t>, we must have</a:t>
                </a: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b="0" dirty="0"/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S</a:t>
                </a:r>
                <a:r>
                  <a:rPr lang="en-US" sz="2400" dirty="0">
                    <a:solidFill>
                      <a:schemeClr val="tx1"/>
                    </a:solidFill>
                  </a:rPr>
                  <a:t>o 1</a:t>
                </a:r>
                <a:r>
                  <a:rPr lang="en-US" sz="2400" baseline="30000" dirty="0">
                    <a:solidFill>
                      <a:schemeClr val="tx1"/>
                    </a:solidFill>
                  </a:rPr>
                  <a:t>st</a:t>
                </a:r>
                <a:r>
                  <a:rPr lang="en-US" sz="2400" dirty="0">
                    <a:solidFill>
                      <a:schemeClr val="tx1"/>
                    </a:solidFill>
                  </a:rPr>
                  <a:t> Law says 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𝒅𝑼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𝒆𝒙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But our studies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say an ideal gas is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), so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𝒅𝑼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b="1" i="1" dirty="0">
                    <a:solidFill>
                      <a:schemeClr val="tx1"/>
                    </a:solidFill>
                  </a:rPr>
                  <a:t> π</a:t>
                </a:r>
                <a:r>
                  <a:rPr lang="en-US" sz="2400" b="1" i="1" baseline="-25000" dirty="0">
                    <a:solidFill>
                      <a:schemeClr val="tx1"/>
                    </a:solidFill>
                  </a:rPr>
                  <a:t>T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𝒅𝑽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𝒅𝑻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too!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0DA8EBF-4B16-4A40-8D09-892C1DADAA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249" y="446701"/>
                <a:ext cx="6191283" cy="3046988"/>
              </a:xfrm>
              <a:prstGeom prst="rect">
                <a:avLst/>
              </a:prstGeom>
              <a:blipFill>
                <a:blip r:embed="rId7"/>
                <a:stretch>
                  <a:fillRect l="-1431" t="-1660" b="-3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3F55B646-3504-B64B-93F7-548409A34A69}"/>
              </a:ext>
            </a:extLst>
          </p:cNvPr>
          <p:cNvGrpSpPr/>
          <p:nvPr/>
        </p:nvGrpSpPr>
        <p:grpSpPr>
          <a:xfrm>
            <a:off x="7370209" y="111636"/>
            <a:ext cx="8502449" cy="6738730"/>
            <a:chOff x="5803275" y="-86139"/>
            <a:chExt cx="8502449" cy="6738730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37EE868D-2C82-444E-957B-D5D6AD30053D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AC49134-E51C-7448-9525-746537675DF0}"/>
                </a:ext>
              </a:extLst>
            </p:cNvPr>
            <p:cNvGrpSpPr/>
            <p:nvPr/>
          </p:nvGrpSpPr>
          <p:grpSpPr>
            <a:xfrm>
              <a:off x="5803275" y="-13256"/>
              <a:ext cx="8429562" cy="6562076"/>
              <a:chOff x="5299691" y="-1219200"/>
              <a:chExt cx="8429562" cy="65620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8084C951-0D18-244B-89B8-ABB27C8E24B3}"/>
                      </a:ext>
                    </a:extLst>
                  </p:cNvPr>
                  <p:cNvSpPr txBox="1"/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8084C951-0D18-244B-89B8-ABB27C8E2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A88B9862-E147-F949-84AF-43DAC92EBA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8035" y="2388971"/>
                <a:ext cx="0" cy="2732792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28D3169-C6B9-2540-8910-9CF05BD65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08035" y="5121763"/>
                <a:ext cx="3313043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7355B33-1530-7F49-B4B2-152EDBE8FFA2}"/>
                      </a:ext>
                    </a:extLst>
                  </p:cNvPr>
                  <p:cNvSpPr/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7355B33-1530-7F49-B4B2-152EDBE8FFA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3F9E7476-EAFE-1E46-94DB-51BB0B06C0E4}"/>
                  </a:ext>
                </a:extLst>
              </p:cNvPr>
              <p:cNvSpPr/>
              <p:nvPr/>
            </p:nvSpPr>
            <p:spPr>
              <a:xfrm>
                <a:off x="6559827" y="-1219200"/>
                <a:ext cx="7169426" cy="6056244"/>
              </a:xfrm>
              <a:prstGeom prst="arc">
                <a:avLst>
                  <a:gd name="adj1" fmla="val 6171250"/>
                  <a:gd name="adj2" fmla="val 10117375"/>
                </a:avLst>
              </a:prstGeom>
              <a:ln w="63500">
                <a:solidFill>
                  <a:schemeClr val="tx1">
                    <a:alpha val="2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2044A0C-7300-204E-AC8F-F46007252288}"/>
                  </a:ext>
                </a:extLst>
              </p:cNvPr>
              <p:cNvSpPr/>
              <p:nvPr/>
            </p:nvSpPr>
            <p:spPr>
              <a:xfrm>
                <a:off x="6689556" y="3114503"/>
                <a:ext cx="141553" cy="1980758"/>
              </a:xfrm>
              <a:prstGeom prst="rect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14D4B99-6048-A043-93D5-A02FBF3E77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513" y="3119715"/>
                <a:ext cx="7630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21D05C2-B670-B142-A12F-01AEBA41DE9D}"/>
                  </a:ext>
                </a:extLst>
              </p:cNvPr>
              <p:cNvSpPr/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21D05C2-B670-B142-A12F-01AEBA41D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34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898887-C165-264E-8254-196382BC8A59}"/>
              </a:ext>
            </a:extLst>
          </p:cNvPr>
          <p:cNvSpPr txBox="1"/>
          <p:nvPr/>
        </p:nvSpPr>
        <p:spPr>
          <a:xfrm>
            <a:off x="-27284" y="0"/>
            <a:ext cx="3840768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Single-step adiabatic expansion of an ideal gas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987249" y="446701"/>
                <a:ext cx="5941098" cy="55826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For an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adiabatic expansion</a:t>
                </a:r>
                <a:r>
                  <a:rPr lang="en-US" sz="2400" dirty="0">
                    <a:solidFill>
                      <a:schemeClr val="tx1"/>
                    </a:solidFill>
                  </a:rPr>
                  <a:t>, we must have</a:t>
                </a: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b="0" dirty="0"/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S</a:t>
                </a:r>
                <a:r>
                  <a:rPr lang="en-US" sz="2400" dirty="0">
                    <a:solidFill>
                      <a:schemeClr val="tx1"/>
                    </a:solidFill>
                  </a:rPr>
                  <a:t>o 1</a:t>
                </a:r>
                <a:r>
                  <a:rPr lang="en-US" sz="2400" baseline="30000" dirty="0">
                    <a:solidFill>
                      <a:schemeClr val="tx1"/>
                    </a:solidFill>
                  </a:rPr>
                  <a:t>st</a:t>
                </a:r>
                <a:r>
                  <a:rPr lang="en-US" sz="2400" dirty="0">
                    <a:solidFill>
                      <a:schemeClr val="tx1"/>
                    </a:solidFill>
                  </a:rPr>
                  <a:t> Law says 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𝒅𝑼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𝒆𝒙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But our studies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say an ideal gas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), so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𝒅𝑼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𝒅𝑻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b="1" i="1" dirty="0"/>
                  <a:t> π</a:t>
                </a:r>
                <a:r>
                  <a:rPr lang="en-US" sz="2400" b="1" i="1" baseline="-25000" dirty="0"/>
                  <a:t>T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𝒅𝑽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𝒅𝑻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too!</a:t>
                </a:r>
                <a:endParaRPr lang="en-US" sz="2400" b="1" dirty="0">
                  <a:solidFill>
                    <a:srgbClr val="7030A0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Put them together!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𝒆𝒙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𝒅𝑽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𝒅𝑻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Call it an ideal gas!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𝑛𝑅𝑇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𝑑𝑇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249" y="446701"/>
                <a:ext cx="5941098" cy="5582682"/>
              </a:xfrm>
              <a:prstGeom prst="rect">
                <a:avLst/>
              </a:prstGeom>
              <a:blipFill>
                <a:blip r:embed="rId6"/>
                <a:stretch>
                  <a:fillRect l="-1493" t="-909" b="-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90A8E9A-3DFD-874A-9FE5-3DADBD6124AE}"/>
              </a:ext>
            </a:extLst>
          </p:cNvPr>
          <p:cNvGrpSpPr/>
          <p:nvPr/>
        </p:nvGrpSpPr>
        <p:grpSpPr>
          <a:xfrm>
            <a:off x="7370209" y="111636"/>
            <a:ext cx="8502449" cy="6738730"/>
            <a:chOff x="5803275" y="-86139"/>
            <a:chExt cx="8502449" cy="6738730"/>
          </a:xfrm>
        </p:grpSpPr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3304FA82-F751-384B-B590-E84CF4C2BCBE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07AB91D-2609-7844-9A70-3512FFB9F861}"/>
                </a:ext>
              </a:extLst>
            </p:cNvPr>
            <p:cNvGrpSpPr/>
            <p:nvPr/>
          </p:nvGrpSpPr>
          <p:grpSpPr>
            <a:xfrm>
              <a:off x="5803275" y="-13256"/>
              <a:ext cx="8429562" cy="6562076"/>
              <a:chOff x="5299691" y="-1219200"/>
              <a:chExt cx="8429562" cy="65620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2A295F6-BF8E-3C4F-85DB-48B69CA88B16}"/>
                      </a:ext>
                    </a:extLst>
                  </p:cNvPr>
                  <p:cNvSpPr txBox="1"/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2A295F6-BF8E-3C4F-85DB-48B69CA88B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0D235D3-AF7E-FF4A-A34B-6FD13951A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8035" y="2388971"/>
                <a:ext cx="0" cy="2732792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F2C9C69-9453-BB49-8B82-50E0C373CF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08035" y="5121763"/>
                <a:ext cx="3313043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328D32C-A8F7-B043-A847-6082BFD26144}"/>
                      </a:ext>
                    </a:extLst>
                  </p:cNvPr>
                  <p:cNvSpPr/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328D32C-A8F7-B043-A847-6082BFD261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E2DB5E78-B020-EA46-BE1E-D59565C26EC9}"/>
                  </a:ext>
                </a:extLst>
              </p:cNvPr>
              <p:cNvSpPr/>
              <p:nvPr/>
            </p:nvSpPr>
            <p:spPr>
              <a:xfrm>
                <a:off x="6559827" y="-1219200"/>
                <a:ext cx="7169426" cy="6056244"/>
              </a:xfrm>
              <a:prstGeom prst="arc">
                <a:avLst>
                  <a:gd name="adj1" fmla="val 6171250"/>
                  <a:gd name="adj2" fmla="val 10117375"/>
                </a:avLst>
              </a:prstGeom>
              <a:ln w="63500">
                <a:solidFill>
                  <a:schemeClr val="tx1">
                    <a:alpha val="2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E1268C2-6EA3-EE4B-A946-8071C067E72B}"/>
                  </a:ext>
                </a:extLst>
              </p:cNvPr>
              <p:cNvSpPr/>
              <p:nvPr/>
            </p:nvSpPr>
            <p:spPr>
              <a:xfrm>
                <a:off x="6689556" y="3114503"/>
                <a:ext cx="141553" cy="1980758"/>
              </a:xfrm>
              <a:prstGeom prst="rect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02B1885-3AF5-0F4F-B948-6657C724D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513" y="3119715"/>
                <a:ext cx="7630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B3746DF-737C-C946-A7DD-89EB7B707EDE}"/>
                  </a:ext>
                </a:extLst>
              </p:cNvPr>
              <p:cNvSpPr/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B3746DF-737C-C946-A7DD-89EB7B707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635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898887-C165-264E-8254-196382BC8A59}"/>
              </a:ext>
            </a:extLst>
          </p:cNvPr>
          <p:cNvSpPr txBox="1"/>
          <p:nvPr/>
        </p:nvSpPr>
        <p:spPr>
          <a:xfrm>
            <a:off x="-27284" y="0"/>
            <a:ext cx="3840768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Single-step adiabatic expansion of an ideal gas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987249" y="446701"/>
                <a:ext cx="3692615" cy="2631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Solve for this:</a:t>
                </a:r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249" y="446701"/>
                <a:ext cx="3692615" cy="2631554"/>
              </a:xfrm>
              <a:prstGeom prst="rect">
                <a:avLst/>
              </a:prstGeom>
              <a:blipFill>
                <a:blip r:embed="rId6"/>
                <a:stretch>
                  <a:fillRect l="-2397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90A8E9A-3DFD-874A-9FE5-3DADBD6124AE}"/>
              </a:ext>
            </a:extLst>
          </p:cNvPr>
          <p:cNvGrpSpPr/>
          <p:nvPr/>
        </p:nvGrpSpPr>
        <p:grpSpPr>
          <a:xfrm>
            <a:off x="7370209" y="111636"/>
            <a:ext cx="8502449" cy="6738730"/>
            <a:chOff x="5803275" y="-86139"/>
            <a:chExt cx="8502449" cy="6738730"/>
          </a:xfrm>
        </p:grpSpPr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3304FA82-F751-384B-B590-E84CF4C2BCBE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07AB91D-2609-7844-9A70-3512FFB9F861}"/>
                </a:ext>
              </a:extLst>
            </p:cNvPr>
            <p:cNvGrpSpPr/>
            <p:nvPr/>
          </p:nvGrpSpPr>
          <p:grpSpPr>
            <a:xfrm>
              <a:off x="5803275" y="-13256"/>
              <a:ext cx="8429562" cy="6562076"/>
              <a:chOff x="5299691" y="-1219200"/>
              <a:chExt cx="8429562" cy="65620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2A295F6-BF8E-3C4F-85DB-48B69CA88B16}"/>
                      </a:ext>
                    </a:extLst>
                  </p:cNvPr>
                  <p:cNvSpPr txBox="1"/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2A295F6-BF8E-3C4F-85DB-48B69CA88B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0D235D3-AF7E-FF4A-A34B-6FD13951A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8035" y="2388971"/>
                <a:ext cx="0" cy="2732792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F2C9C69-9453-BB49-8B82-50E0C373CF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08035" y="5121763"/>
                <a:ext cx="3313043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328D32C-A8F7-B043-A847-6082BFD26144}"/>
                      </a:ext>
                    </a:extLst>
                  </p:cNvPr>
                  <p:cNvSpPr/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328D32C-A8F7-B043-A847-6082BFD261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E2DB5E78-B020-EA46-BE1E-D59565C26EC9}"/>
                  </a:ext>
                </a:extLst>
              </p:cNvPr>
              <p:cNvSpPr/>
              <p:nvPr/>
            </p:nvSpPr>
            <p:spPr>
              <a:xfrm>
                <a:off x="6559827" y="-1219200"/>
                <a:ext cx="7169426" cy="6056244"/>
              </a:xfrm>
              <a:prstGeom prst="arc">
                <a:avLst>
                  <a:gd name="adj1" fmla="val 6171250"/>
                  <a:gd name="adj2" fmla="val 10117375"/>
                </a:avLst>
              </a:prstGeom>
              <a:ln w="63500">
                <a:solidFill>
                  <a:schemeClr val="tx1">
                    <a:alpha val="2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E1268C2-6EA3-EE4B-A946-8071C067E72B}"/>
                  </a:ext>
                </a:extLst>
              </p:cNvPr>
              <p:cNvSpPr/>
              <p:nvPr/>
            </p:nvSpPr>
            <p:spPr>
              <a:xfrm>
                <a:off x="6689556" y="3114503"/>
                <a:ext cx="141553" cy="1980758"/>
              </a:xfrm>
              <a:prstGeom prst="rect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02B1885-3AF5-0F4F-B948-6657C724D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513" y="3119715"/>
                <a:ext cx="7630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B3746DF-737C-C946-A7DD-89EB7B707EDE}"/>
                  </a:ext>
                </a:extLst>
              </p:cNvPr>
              <p:cNvSpPr/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B3746DF-737C-C946-A7DD-89EB7B707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21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898887-C165-264E-8254-196382BC8A59}"/>
              </a:ext>
            </a:extLst>
          </p:cNvPr>
          <p:cNvSpPr txBox="1"/>
          <p:nvPr/>
        </p:nvSpPr>
        <p:spPr>
          <a:xfrm>
            <a:off x="-27284" y="0"/>
            <a:ext cx="3840768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Single-step adiabatic expansion of an ideal gas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987250" y="446701"/>
                <a:ext cx="3524114" cy="15860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Solve for this:</a:t>
                </a:r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𝒏𝑹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𝒅𝑽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250" y="446701"/>
                <a:ext cx="3524114" cy="1586075"/>
              </a:xfrm>
              <a:prstGeom prst="rect">
                <a:avLst/>
              </a:prstGeom>
              <a:blipFill>
                <a:blip r:embed="rId6"/>
                <a:stretch>
                  <a:fillRect l="-2509" t="-3200" b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90A8E9A-3DFD-874A-9FE5-3DADBD6124AE}"/>
              </a:ext>
            </a:extLst>
          </p:cNvPr>
          <p:cNvGrpSpPr/>
          <p:nvPr/>
        </p:nvGrpSpPr>
        <p:grpSpPr>
          <a:xfrm>
            <a:off x="7370209" y="111636"/>
            <a:ext cx="8502449" cy="6738730"/>
            <a:chOff x="5803275" y="-86139"/>
            <a:chExt cx="8502449" cy="6738730"/>
          </a:xfrm>
        </p:grpSpPr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3304FA82-F751-384B-B590-E84CF4C2BCBE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07AB91D-2609-7844-9A70-3512FFB9F861}"/>
                </a:ext>
              </a:extLst>
            </p:cNvPr>
            <p:cNvGrpSpPr/>
            <p:nvPr/>
          </p:nvGrpSpPr>
          <p:grpSpPr>
            <a:xfrm>
              <a:off x="5803275" y="-13256"/>
              <a:ext cx="8429562" cy="6562076"/>
              <a:chOff x="5299691" y="-1219200"/>
              <a:chExt cx="8429562" cy="65620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2A295F6-BF8E-3C4F-85DB-48B69CA88B16}"/>
                      </a:ext>
                    </a:extLst>
                  </p:cNvPr>
                  <p:cNvSpPr txBox="1"/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2A295F6-BF8E-3C4F-85DB-48B69CA88B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0D235D3-AF7E-FF4A-A34B-6FD13951A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8035" y="2388971"/>
                <a:ext cx="0" cy="2732792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F2C9C69-9453-BB49-8B82-50E0C373CF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08035" y="5121763"/>
                <a:ext cx="3313043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328D32C-A8F7-B043-A847-6082BFD26144}"/>
                      </a:ext>
                    </a:extLst>
                  </p:cNvPr>
                  <p:cNvSpPr/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328D32C-A8F7-B043-A847-6082BFD261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E2DB5E78-B020-EA46-BE1E-D59565C26EC9}"/>
                  </a:ext>
                </a:extLst>
              </p:cNvPr>
              <p:cNvSpPr/>
              <p:nvPr/>
            </p:nvSpPr>
            <p:spPr>
              <a:xfrm>
                <a:off x="6559827" y="-1219200"/>
                <a:ext cx="7169426" cy="6056244"/>
              </a:xfrm>
              <a:prstGeom prst="arc">
                <a:avLst>
                  <a:gd name="adj1" fmla="val 6171250"/>
                  <a:gd name="adj2" fmla="val 10117375"/>
                </a:avLst>
              </a:prstGeom>
              <a:ln w="63500">
                <a:solidFill>
                  <a:schemeClr val="tx1">
                    <a:alpha val="2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E1268C2-6EA3-EE4B-A946-8071C067E72B}"/>
                  </a:ext>
                </a:extLst>
              </p:cNvPr>
              <p:cNvSpPr/>
              <p:nvPr/>
            </p:nvSpPr>
            <p:spPr>
              <a:xfrm>
                <a:off x="6689556" y="3114503"/>
                <a:ext cx="141553" cy="1980758"/>
              </a:xfrm>
              <a:prstGeom prst="rect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02B1885-3AF5-0F4F-B948-6657C724D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513" y="3119715"/>
                <a:ext cx="7630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B3746DF-737C-C946-A7DD-89EB7B707EDE}"/>
                  </a:ext>
                </a:extLst>
              </p:cNvPr>
              <p:cNvSpPr/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B3746DF-737C-C946-A7DD-89EB7B707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94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898887-C165-264E-8254-196382BC8A59}"/>
              </a:ext>
            </a:extLst>
          </p:cNvPr>
          <p:cNvSpPr txBox="1"/>
          <p:nvPr/>
        </p:nvSpPr>
        <p:spPr>
          <a:xfrm>
            <a:off x="-27284" y="0"/>
            <a:ext cx="3840768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Single-step adiabatic expansion of an ideal gas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987250" y="446701"/>
                <a:ext cx="3524114" cy="4541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Some interpretation …</a:t>
                </a:r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𝒏𝑹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𝒅𝑽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dirty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den>
                    </m:f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dirty="0"/>
                  <a:t> is the fractional change in volume. Multiply that by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𝒏𝑹</m:t>
                        </m:r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to get the fractional change in temperature! Works with % too.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250" y="446701"/>
                <a:ext cx="3524114" cy="4541564"/>
              </a:xfrm>
              <a:prstGeom prst="rect">
                <a:avLst/>
              </a:prstGeom>
              <a:blipFill>
                <a:blip r:embed="rId6"/>
                <a:stretch>
                  <a:fillRect l="-2509" t="-1117" b="-2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90A8E9A-3DFD-874A-9FE5-3DADBD6124AE}"/>
              </a:ext>
            </a:extLst>
          </p:cNvPr>
          <p:cNvGrpSpPr/>
          <p:nvPr/>
        </p:nvGrpSpPr>
        <p:grpSpPr>
          <a:xfrm>
            <a:off x="7370209" y="111636"/>
            <a:ext cx="8502449" cy="6738730"/>
            <a:chOff x="5803275" y="-86139"/>
            <a:chExt cx="8502449" cy="6738730"/>
          </a:xfrm>
        </p:grpSpPr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3304FA82-F751-384B-B590-E84CF4C2BCBE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07AB91D-2609-7844-9A70-3512FFB9F861}"/>
                </a:ext>
              </a:extLst>
            </p:cNvPr>
            <p:cNvGrpSpPr/>
            <p:nvPr/>
          </p:nvGrpSpPr>
          <p:grpSpPr>
            <a:xfrm>
              <a:off x="5803275" y="-13256"/>
              <a:ext cx="8429562" cy="6562076"/>
              <a:chOff x="5299691" y="-1219200"/>
              <a:chExt cx="8429562" cy="65620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2A295F6-BF8E-3C4F-85DB-48B69CA88B16}"/>
                      </a:ext>
                    </a:extLst>
                  </p:cNvPr>
                  <p:cNvSpPr txBox="1"/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2A295F6-BF8E-3C4F-85DB-48B69CA88B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0D235D3-AF7E-FF4A-A34B-6FD13951A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8035" y="2388971"/>
                <a:ext cx="0" cy="2732792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F2C9C69-9453-BB49-8B82-50E0C373CF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08035" y="5121763"/>
                <a:ext cx="3313043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328D32C-A8F7-B043-A847-6082BFD26144}"/>
                      </a:ext>
                    </a:extLst>
                  </p:cNvPr>
                  <p:cNvSpPr/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328D32C-A8F7-B043-A847-6082BFD261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E2DB5E78-B020-EA46-BE1E-D59565C26EC9}"/>
                  </a:ext>
                </a:extLst>
              </p:cNvPr>
              <p:cNvSpPr/>
              <p:nvPr/>
            </p:nvSpPr>
            <p:spPr>
              <a:xfrm>
                <a:off x="6559827" y="-1219200"/>
                <a:ext cx="7169426" cy="6056244"/>
              </a:xfrm>
              <a:prstGeom prst="arc">
                <a:avLst>
                  <a:gd name="adj1" fmla="val 6171250"/>
                  <a:gd name="adj2" fmla="val 10117375"/>
                </a:avLst>
              </a:prstGeom>
              <a:ln w="63500">
                <a:solidFill>
                  <a:schemeClr val="tx1">
                    <a:alpha val="2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E1268C2-6EA3-EE4B-A946-8071C067E72B}"/>
                  </a:ext>
                </a:extLst>
              </p:cNvPr>
              <p:cNvSpPr/>
              <p:nvPr/>
            </p:nvSpPr>
            <p:spPr>
              <a:xfrm>
                <a:off x="6689556" y="3114503"/>
                <a:ext cx="141553" cy="1980758"/>
              </a:xfrm>
              <a:prstGeom prst="rect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02B1885-3AF5-0F4F-B948-6657C724D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513" y="3119715"/>
                <a:ext cx="7630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B3746DF-737C-C946-A7DD-89EB7B707EDE}"/>
                  </a:ext>
                </a:extLst>
              </p:cNvPr>
              <p:cNvSpPr/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B3746DF-737C-C946-A7DD-89EB7B707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rame 66">
            <a:extLst>
              <a:ext uri="{FF2B5EF4-FFF2-40B4-BE49-F238E27FC236}">
                <a16:creationId xmlns:a16="http://schemas.microsoft.com/office/drawing/2014/main" id="{124C7E06-4D4D-7D43-904D-5C94135B7C53}"/>
              </a:ext>
            </a:extLst>
          </p:cNvPr>
          <p:cNvSpPr/>
          <p:nvPr/>
        </p:nvSpPr>
        <p:spPr>
          <a:xfrm>
            <a:off x="3824476" y="927505"/>
            <a:ext cx="2946432" cy="1274536"/>
          </a:xfrm>
          <a:prstGeom prst="frame">
            <a:avLst>
              <a:gd name="adj1" fmla="val 7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80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898887-C165-264E-8254-196382BC8A59}"/>
              </a:ext>
            </a:extLst>
          </p:cNvPr>
          <p:cNvSpPr txBox="1"/>
          <p:nvPr/>
        </p:nvSpPr>
        <p:spPr>
          <a:xfrm>
            <a:off x="-27284" y="0"/>
            <a:ext cx="3840768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Single-step adiabatic expansion of an ideal gas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979652" y="399201"/>
                <a:ext cx="4902471" cy="58744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Example: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Say V increases from 10 -&gt; 11 L</a:t>
                </a:r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10%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If an ideal diatomic gas,</a:t>
                </a:r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𝑛𝑅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4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den>
                    </m:f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𝒅𝑻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𝒏𝑹</m:t>
                        </m:r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</m:den>
                    </m:f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den>
                    </m:f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says </a:t>
                </a:r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10%=3%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Like 300 K -&gt; 291 K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652" y="399201"/>
                <a:ext cx="4902471" cy="5874429"/>
              </a:xfrm>
              <a:prstGeom prst="rect">
                <a:avLst/>
              </a:prstGeom>
              <a:blipFill>
                <a:blip r:embed="rId6"/>
                <a:stretch>
                  <a:fillRect l="-2067" t="-864" b="-1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90A8E9A-3DFD-874A-9FE5-3DADBD6124AE}"/>
              </a:ext>
            </a:extLst>
          </p:cNvPr>
          <p:cNvGrpSpPr/>
          <p:nvPr/>
        </p:nvGrpSpPr>
        <p:grpSpPr>
          <a:xfrm>
            <a:off x="7370209" y="111636"/>
            <a:ext cx="8502449" cy="6738730"/>
            <a:chOff x="5803275" y="-86139"/>
            <a:chExt cx="8502449" cy="6738730"/>
          </a:xfrm>
        </p:grpSpPr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3304FA82-F751-384B-B590-E84CF4C2BCBE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07AB91D-2609-7844-9A70-3512FFB9F861}"/>
                </a:ext>
              </a:extLst>
            </p:cNvPr>
            <p:cNvGrpSpPr/>
            <p:nvPr/>
          </p:nvGrpSpPr>
          <p:grpSpPr>
            <a:xfrm>
              <a:off x="5803275" y="-13256"/>
              <a:ext cx="8429562" cy="6562076"/>
              <a:chOff x="5299691" y="-1219200"/>
              <a:chExt cx="8429562" cy="65620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2A295F6-BF8E-3C4F-85DB-48B69CA88B16}"/>
                      </a:ext>
                    </a:extLst>
                  </p:cNvPr>
                  <p:cNvSpPr txBox="1"/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2A295F6-BF8E-3C4F-85DB-48B69CA88B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0D235D3-AF7E-FF4A-A34B-6FD13951A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8035" y="2388971"/>
                <a:ext cx="0" cy="2732792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F2C9C69-9453-BB49-8B82-50E0C373CF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08035" y="5121763"/>
                <a:ext cx="3313043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328D32C-A8F7-B043-A847-6082BFD26144}"/>
                      </a:ext>
                    </a:extLst>
                  </p:cNvPr>
                  <p:cNvSpPr/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328D32C-A8F7-B043-A847-6082BFD261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E2DB5E78-B020-EA46-BE1E-D59565C26EC9}"/>
                  </a:ext>
                </a:extLst>
              </p:cNvPr>
              <p:cNvSpPr/>
              <p:nvPr/>
            </p:nvSpPr>
            <p:spPr>
              <a:xfrm>
                <a:off x="6559827" y="-1219200"/>
                <a:ext cx="7169426" cy="6056244"/>
              </a:xfrm>
              <a:prstGeom prst="arc">
                <a:avLst>
                  <a:gd name="adj1" fmla="val 6171250"/>
                  <a:gd name="adj2" fmla="val 10117375"/>
                </a:avLst>
              </a:prstGeom>
              <a:ln w="63500">
                <a:solidFill>
                  <a:schemeClr val="tx1">
                    <a:alpha val="2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E1268C2-6EA3-EE4B-A946-8071C067E72B}"/>
                  </a:ext>
                </a:extLst>
              </p:cNvPr>
              <p:cNvSpPr/>
              <p:nvPr/>
            </p:nvSpPr>
            <p:spPr>
              <a:xfrm>
                <a:off x="6689556" y="3114503"/>
                <a:ext cx="141553" cy="1980758"/>
              </a:xfrm>
              <a:prstGeom prst="rect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02B1885-3AF5-0F4F-B948-6657C724D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513" y="3119715"/>
                <a:ext cx="7630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B3746DF-737C-C946-A7DD-89EB7B707EDE}"/>
                  </a:ext>
                </a:extLst>
              </p:cNvPr>
              <p:cNvSpPr/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B3746DF-737C-C946-A7DD-89EB7B707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844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517905" y="446701"/>
                <a:ext cx="5677000" cy="18013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Here’s our result for one step:</a:t>
                </a:r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=−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200" dirty="0">
                  <a:solidFill>
                    <a:srgbClr val="7030A0"/>
                  </a:solidFill>
                </a:endParaRPr>
              </a:p>
              <a:p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5" y="446701"/>
                <a:ext cx="5677000" cy="1801327"/>
              </a:xfrm>
              <a:prstGeom prst="rect">
                <a:avLst/>
              </a:prstGeom>
              <a:blipFill>
                <a:blip r:embed="rId11"/>
                <a:stretch>
                  <a:fillRect l="-1116" t="-2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3A5CB6-3F85-23EF-D377-1DFC7FAE2EBD}"/>
              </a:ext>
            </a:extLst>
          </p:cNvPr>
          <p:cNvSpPr txBox="1"/>
          <p:nvPr/>
        </p:nvSpPr>
        <p:spPr>
          <a:xfrm>
            <a:off x="-27284" y="0"/>
            <a:ext cx="3390081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adiabatic expansion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1589432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Here’s the result for a lot of steps:</a:t>
                </a:r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2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sz="2200" dirty="0">
                  <a:solidFill>
                    <a:srgbClr val="7030A0"/>
                  </a:solidFill>
                </a:endParaRPr>
              </a:p>
              <a:p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  <a:blipFill>
                <a:blip r:embed="rId11"/>
                <a:stretch>
                  <a:fillRect l="-19196" t="-35099" b="-8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3A5CB6-3F85-23EF-D377-1DFC7FAE2EBD}"/>
              </a:ext>
            </a:extLst>
          </p:cNvPr>
          <p:cNvSpPr txBox="1"/>
          <p:nvPr/>
        </p:nvSpPr>
        <p:spPr>
          <a:xfrm>
            <a:off x="-27284" y="0"/>
            <a:ext cx="3390081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adiabatic expansion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1010707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Assuming </a:t>
                </a:r>
                <a:r>
                  <a:rPr lang="en-US" sz="2200" dirty="0">
                    <a:solidFill>
                      <a:schemeClr val="tx1"/>
                    </a:solidFill>
                  </a:rPr>
                  <a:t>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, (and no leaks)</a:t>
                </a:r>
                <a:endParaRPr lang="en-US" sz="2200" i="1" dirty="0">
                  <a:solidFill>
                    <a:schemeClr val="tx1"/>
                  </a:solidFill>
                </a:endParaRP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2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sz="2200" dirty="0">
                  <a:solidFill>
                    <a:srgbClr val="7030A0"/>
                  </a:solidFill>
                </a:endParaRPr>
              </a:p>
              <a:p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  <a:blipFill>
                <a:blip r:embed="rId11"/>
                <a:stretch>
                  <a:fillRect l="-19196" t="-35099" b="-8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3A5CB6-3F85-23EF-D377-1DFC7FAE2EBD}"/>
              </a:ext>
            </a:extLst>
          </p:cNvPr>
          <p:cNvSpPr txBox="1"/>
          <p:nvPr/>
        </p:nvSpPr>
        <p:spPr>
          <a:xfrm>
            <a:off x="-27284" y="0"/>
            <a:ext cx="3390081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adiabatic expansion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1741132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Here’s some calculus …</a:t>
                </a:r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2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sz="2200" dirty="0">
                  <a:solidFill>
                    <a:srgbClr val="7030A0"/>
                  </a:solidFill>
                </a:endParaRPr>
              </a:p>
              <a:p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  <a:blipFill>
                <a:blip r:embed="rId11"/>
                <a:stretch>
                  <a:fillRect l="-19196" t="-35099" b="-8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3A5CB6-3F85-23EF-D377-1DFC7FAE2EBD}"/>
              </a:ext>
            </a:extLst>
          </p:cNvPr>
          <p:cNvSpPr txBox="1"/>
          <p:nvPr/>
        </p:nvSpPr>
        <p:spPr>
          <a:xfrm>
            <a:off x="-27284" y="0"/>
            <a:ext cx="3390081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adiabatic expansion of an ideal gas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82B99D-7CD6-A2A3-407F-D8B2CF17DF8A}"/>
              </a:ext>
            </a:extLst>
          </p:cNvPr>
          <p:cNvCxnSpPr/>
          <p:nvPr/>
        </p:nvCxnSpPr>
        <p:spPr>
          <a:xfrm>
            <a:off x="4251366" y="2082507"/>
            <a:ext cx="0" cy="9575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96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657631" y="1868557"/>
            <a:ext cx="2605920" cy="3295547"/>
            <a:chOff x="657631" y="1868557"/>
            <a:chExt cx="2605920" cy="329554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657631" y="1868557"/>
              <a:ext cx="2605920" cy="3295547"/>
              <a:chOff x="3260665" y="2252870"/>
              <a:chExt cx="3666827" cy="348532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3DEC74-FB16-9C42-AE8B-0D4E108FB17D}"/>
              </a:ext>
            </a:extLst>
          </p:cNvPr>
          <p:cNvGrpSpPr/>
          <p:nvPr/>
        </p:nvGrpSpPr>
        <p:grpSpPr>
          <a:xfrm>
            <a:off x="6001877" y="13253"/>
            <a:ext cx="8230960" cy="6872157"/>
            <a:chOff x="5498293" y="-1205948"/>
            <a:chExt cx="8230960" cy="6872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/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54E467-193F-F94C-A4DC-CE6D093D76A1}"/>
                </a:ext>
              </a:extLst>
            </p:cNvPr>
            <p:cNvCxnSpPr>
              <a:cxnSpLocks/>
            </p:cNvCxnSpPr>
            <p:nvPr/>
          </p:nvCxnSpPr>
          <p:spPr>
            <a:xfrm>
              <a:off x="6308035" y="2415475"/>
              <a:ext cx="0" cy="273279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092CFE-E316-0C4C-B9C6-FB307D96D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8035" y="5121763"/>
              <a:ext cx="3313043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/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/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2CD1A006-E385-B348-9E52-130BAEAD6649}"/>
                </a:ext>
              </a:extLst>
            </p:cNvPr>
            <p:cNvSpPr/>
            <p:nvPr/>
          </p:nvSpPr>
          <p:spPr>
            <a:xfrm>
              <a:off x="6559827" y="-1205948"/>
              <a:ext cx="7169426" cy="6056244"/>
            </a:xfrm>
            <a:prstGeom prst="arc">
              <a:avLst>
                <a:gd name="adj1" fmla="val 6171250"/>
                <a:gd name="adj2" fmla="val 1011737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830831-F260-8D40-A0AB-04B5B4E25464}"/>
                </a:ext>
              </a:extLst>
            </p:cNvPr>
            <p:cNvSpPr/>
            <p:nvPr/>
          </p:nvSpPr>
          <p:spPr>
            <a:xfrm>
              <a:off x="6745357" y="3151676"/>
              <a:ext cx="225287" cy="194358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16EA764-C3EE-BF40-8FC3-A28D67E78280}"/>
                </a:ext>
              </a:extLst>
            </p:cNvPr>
            <p:cNvSpPr/>
            <p:nvPr/>
          </p:nvSpPr>
          <p:spPr>
            <a:xfrm>
              <a:off x="6990521" y="3532372"/>
              <a:ext cx="218662" cy="155626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E707FDB-7C07-DC43-9D17-66801AFD749E}"/>
                </a:ext>
              </a:extLst>
            </p:cNvPr>
            <p:cNvSpPr/>
            <p:nvPr/>
          </p:nvSpPr>
          <p:spPr>
            <a:xfrm>
              <a:off x="7209183" y="3809796"/>
              <a:ext cx="238539" cy="1285468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30D84D2-E7CF-8E47-A8E0-CB02A048E9AC}"/>
                </a:ext>
              </a:extLst>
            </p:cNvPr>
            <p:cNvSpPr/>
            <p:nvPr/>
          </p:nvSpPr>
          <p:spPr>
            <a:xfrm>
              <a:off x="7466005" y="4030256"/>
              <a:ext cx="220255" cy="1058380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18F236-9ED7-7047-B18D-E5685DA48CC6}"/>
                </a:ext>
              </a:extLst>
            </p:cNvPr>
            <p:cNvSpPr/>
            <p:nvPr/>
          </p:nvSpPr>
          <p:spPr>
            <a:xfrm>
              <a:off x="7685382" y="4157400"/>
              <a:ext cx="239417" cy="931231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83BD629-36CE-A64D-B4FC-31278FF28C7D}"/>
                </a:ext>
              </a:extLst>
            </p:cNvPr>
            <p:cNvCxnSpPr>
              <a:cxnSpLocks/>
            </p:cNvCxnSpPr>
            <p:nvPr/>
          </p:nvCxnSpPr>
          <p:spPr>
            <a:xfrm>
              <a:off x="5986755" y="3151676"/>
              <a:ext cx="763043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/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𝐼𝑑𝑒𝑎𝑙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𝑛𝑅𝑇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427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734004" y="246733"/>
                <a:ext cx="8457995" cy="31139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Each step does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𝒅𝒘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𝒆𝒙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work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After each step let a little heat in to keep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constant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</a:t>
                </a:r>
                <a:r>
                  <a:rPr lang="en-US" sz="2400" dirty="0">
                    <a:solidFill>
                      <a:schemeClr val="tx1"/>
                    </a:solidFill>
                  </a:rPr>
                  <a:t>rop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 bit so the system expands a little more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𝑛𝑅𝑇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</m:nary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𝑛𝑅𝑇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𝒏𝑹𝑻𝒍𝒏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004" y="246733"/>
                <a:ext cx="8457995" cy="3113994"/>
              </a:xfrm>
              <a:prstGeom prst="rect">
                <a:avLst/>
              </a:prstGeom>
              <a:blipFill>
                <a:blip r:embed="rId10"/>
                <a:stretch>
                  <a:fillRect l="-3898" t="-1220" b="-47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DF094A0-1F0D-44DD-405A-C50A316E3EDD}"/>
              </a:ext>
            </a:extLst>
          </p:cNvPr>
          <p:cNvSpPr txBox="1"/>
          <p:nvPr/>
        </p:nvSpPr>
        <p:spPr>
          <a:xfrm>
            <a:off x="0" y="-160"/>
            <a:ext cx="3525253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Here’s what we get after applying calculus</a:t>
            </a:r>
          </a:p>
        </p:txBody>
      </p:sp>
    </p:spTree>
    <p:extLst>
      <p:ext uri="{BB962C8B-B14F-4D97-AF65-F5344CB8AC3E}">
        <p14:creationId xmlns:p14="http://schemas.microsoft.com/office/powerpoint/2010/main" val="3140934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Here’s some calculus …</a:t>
                </a:r>
                <a:endParaRPr lang="en-US" sz="2200" i="1" dirty="0">
                  <a:latin typeface="Cambria Math" panose="02040503050406030204" pitchFamily="18" charset="0"/>
                </a:endParaRP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2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sz="2200" dirty="0">
                  <a:solidFill>
                    <a:srgbClr val="7030A0"/>
                  </a:solidFill>
                </a:endParaRPr>
              </a:p>
              <a:p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  <a:blipFill>
                <a:blip r:embed="rId11"/>
                <a:stretch>
                  <a:fillRect l="-19196" t="-35099" b="-8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3A5CB6-3F85-23EF-D377-1DFC7FAE2EBD}"/>
              </a:ext>
            </a:extLst>
          </p:cNvPr>
          <p:cNvSpPr txBox="1"/>
          <p:nvPr/>
        </p:nvSpPr>
        <p:spPr>
          <a:xfrm>
            <a:off x="-27284" y="0"/>
            <a:ext cx="3390081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adiabatic expansion of an ideal gas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82B99D-7CD6-A2A3-407F-D8B2CF17DF8A}"/>
              </a:ext>
            </a:extLst>
          </p:cNvPr>
          <p:cNvCxnSpPr/>
          <p:nvPr/>
        </p:nvCxnSpPr>
        <p:spPr>
          <a:xfrm>
            <a:off x="4251366" y="2082507"/>
            <a:ext cx="0" cy="9575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11021A-3778-8DFA-ECDB-0E45AAEFD0CE}"/>
                  </a:ext>
                </a:extLst>
              </p:cNvPr>
              <p:cNvSpPr txBox="1"/>
              <p:nvPr/>
            </p:nvSpPr>
            <p:spPr>
              <a:xfrm>
                <a:off x="3791712" y="3187876"/>
                <a:ext cx="4182050" cy="1049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11021A-3778-8DFA-ECDB-0E45AAEFD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12" y="3187876"/>
                <a:ext cx="4182050" cy="1049005"/>
              </a:xfrm>
              <a:prstGeom prst="rect">
                <a:avLst/>
              </a:prstGeom>
              <a:blipFill>
                <a:blip r:embed="rId1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121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Here’s some more calculus …</a:t>
                </a:r>
                <a:endParaRPr lang="en-US" sz="2200" i="1" dirty="0">
                  <a:latin typeface="Cambria Math" panose="02040503050406030204" pitchFamily="18" charset="0"/>
                </a:endParaRP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2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sz="2200" dirty="0">
                  <a:solidFill>
                    <a:srgbClr val="7030A0"/>
                  </a:solidFill>
                </a:endParaRPr>
              </a:p>
              <a:p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  <a:blipFill>
                <a:blip r:embed="rId11"/>
                <a:stretch>
                  <a:fillRect l="-19196" t="-35099" b="-8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3A5CB6-3F85-23EF-D377-1DFC7FAE2EBD}"/>
              </a:ext>
            </a:extLst>
          </p:cNvPr>
          <p:cNvSpPr txBox="1"/>
          <p:nvPr/>
        </p:nvSpPr>
        <p:spPr>
          <a:xfrm>
            <a:off x="-27284" y="0"/>
            <a:ext cx="3390081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adiabatic expansion of an ideal gas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82B99D-7CD6-A2A3-407F-D8B2CF17DF8A}"/>
              </a:ext>
            </a:extLst>
          </p:cNvPr>
          <p:cNvCxnSpPr/>
          <p:nvPr/>
        </p:nvCxnSpPr>
        <p:spPr>
          <a:xfrm>
            <a:off x="4251366" y="2082507"/>
            <a:ext cx="0" cy="9575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11021A-3778-8DFA-ECDB-0E45AAEFD0CE}"/>
                  </a:ext>
                </a:extLst>
              </p:cNvPr>
              <p:cNvSpPr txBox="1"/>
              <p:nvPr/>
            </p:nvSpPr>
            <p:spPr>
              <a:xfrm>
                <a:off x="3791712" y="3187876"/>
                <a:ext cx="4182050" cy="1049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11021A-3778-8DFA-ECDB-0E45AAEFD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12" y="3187876"/>
                <a:ext cx="4182050" cy="1049005"/>
              </a:xfrm>
              <a:prstGeom prst="rect">
                <a:avLst/>
              </a:prstGeom>
              <a:blipFill>
                <a:blip r:embed="rId1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0D2480-5B14-B4FE-1810-B281FD0AB873}"/>
              </a:ext>
            </a:extLst>
          </p:cNvPr>
          <p:cNvCxnSpPr/>
          <p:nvPr/>
        </p:nvCxnSpPr>
        <p:spPr>
          <a:xfrm>
            <a:off x="5947558" y="2055790"/>
            <a:ext cx="0" cy="9575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330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Here’s some more calculus …</a:t>
                </a:r>
                <a:endParaRPr lang="en-US" sz="2200" i="1" dirty="0">
                  <a:latin typeface="Cambria Math" panose="02040503050406030204" pitchFamily="18" charset="0"/>
                </a:endParaRP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2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sz="2200" dirty="0">
                  <a:solidFill>
                    <a:srgbClr val="7030A0"/>
                  </a:solidFill>
                </a:endParaRPr>
              </a:p>
              <a:p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  <a:blipFill>
                <a:blip r:embed="rId11"/>
                <a:stretch>
                  <a:fillRect l="-19196" t="-35099" b="-8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3A5CB6-3F85-23EF-D377-1DFC7FAE2EBD}"/>
              </a:ext>
            </a:extLst>
          </p:cNvPr>
          <p:cNvSpPr txBox="1"/>
          <p:nvPr/>
        </p:nvSpPr>
        <p:spPr>
          <a:xfrm>
            <a:off x="-27284" y="0"/>
            <a:ext cx="3390081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adiabatic expansion of an ideal gas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82B99D-7CD6-A2A3-407F-D8B2CF17DF8A}"/>
              </a:ext>
            </a:extLst>
          </p:cNvPr>
          <p:cNvCxnSpPr/>
          <p:nvPr/>
        </p:nvCxnSpPr>
        <p:spPr>
          <a:xfrm>
            <a:off x="4251366" y="2082507"/>
            <a:ext cx="0" cy="9575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11021A-3778-8DFA-ECDB-0E45AAEFD0CE}"/>
                  </a:ext>
                </a:extLst>
              </p:cNvPr>
              <p:cNvSpPr txBox="1"/>
              <p:nvPr/>
            </p:nvSpPr>
            <p:spPr>
              <a:xfrm>
                <a:off x="3791712" y="3187876"/>
                <a:ext cx="4182050" cy="1051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𝑛𝑅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11021A-3778-8DFA-ECDB-0E45AAEFD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12" y="3187876"/>
                <a:ext cx="4182050" cy="1051057"/>
              </a:xfrm>
              <a:prstGeom prst="rect">
                <a:avLst/>
              </a:prstGeom>
              <a:blipFill>
                <a:blip r:embed="rId1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0D2480-5B14-B4FE-1810-B281FD0AB873}"/>
              </a:ext>
            </a:extLst>
          </p:cNvPr>
          <p:cNvCxnSpPr/>
          <p:nvPr/>
        </p:nvCxnSpPr>
        <p:spPr>
          <a:xfrm>
            <a:off x="5947558" y="2055790"/>
            <a:ext cx="0" cy="9575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683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Here’s a fancy log thing</a:t>
                </a:r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2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sz="2200" dirty="0">
                  <a:solidFill>
                    <a:srgbClr val="7030A0"/>
                  </a:solidFill>
                </a:endParaRPr>
              </a:p>
              <a:p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  <a:blipFill>
                <a:blip r:embed="rId11"/>
                <a:stretch>
                  <a:fillRect l="-19196" t="-35099" b="-8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3A5CB6-3F85-23EF-D377-1DFC7FAE2EBD}"/>
              </a:ext>
            </a:extLst>
          </p:cNvPr>
          <p:cNvSpPr txBox="1"/>
          <p:nvPr/>
        </p:nvSpPr>
        <p:spPr>
          <a:xfrm>
            <a:off x="-27284" y="0"/>
            <a:ext cx="3390081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adiabatic expansion of an ideal gas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11021A-3778-8DFA-ECDB-0E45AAEFD0CE}"/>
                  </a:ext>
                </a:extLst>
              </p:cNvPr>
              <p:cNvSpPr txBox="1"/>
              <p:nvPr/>
            </p:nvSpPr>
            <p:spPr>
              <a:xfrm>
                <a:off x="3791712" y="3187876"/>
                <a:ext cx="4182050" cy="21932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𝑛𝑅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𝑛𝑅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11021A-3778-8DFA-ECDB-0E45AAEFD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12" y="3187876"/>
                <a:ext cx="4182050" cy="2193229"/>
              </a:xfrm>
              <a:prstGeom prst="rect">
                <a:avLst/>
              </a:prstGeom>
              <a:blipFill>
                <a:blip r:embed="rId1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3BB54CBA-ADE0-D039-BB85-41527F6B73CE}"/>
              </a:ext>
            </a:extLst>
          </p:cNvPr>
          <p:cNvGrpSpPr/>
          <p:nvPr/>
        </p:nvGrpSpPr>
        <p:grpSpPr>
          <a:xfrm>
            <a:off x="4251366" y="2055790"/>
            <a:ext cx="1696192" cy="984293"/>
            <a:chOff x="4251366" y="2055790"/>
            <a:chExt cx="1696192" cy="98429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882B99D-7CD6-A2A3-407F-D8B2CF17DF8A}"/>
                </a:ext>
              </a:extLst>
            </p:cNvPr>
            <p:cNvCxnSpPr/>
            <p:nvPr/>
          </p:nvCxnSpPr>
          <p:spPr>
            <a:xfrm>
              <a:off x="4251366" y="2082507"/>
              <a:ext cx="0" cy="95757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30D2480-5B14-B4FE-1810-B281FD0AB873}"/>
                </a:ext>
              </a:extLst>
            </p:cNvPr>
            <p:cNvCxnSpPr/>
            <p:nvPr/>
          </p:nvCxnSpPr>
          <p:spPr>
            <a:xfrm>
              <a:off x="5947558" y="2055790"/>
              <a:ext cx="0" cy="95757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FC8DA4-E7BF-0158-5DA5-CFFA08EE1CCB}"/>
              </a:ext>
            </a:extLst>
          </p:cNvPr>
          <p:cNvGrpSpPr/>
          <p:nvPr/>
        </p:nvGrpSpPr>
        <p:grpSpPr>
          <a:xfrm>
            <a:off x="4249387" y="4009869"/>
            <a:ext cx="1696192" cy="548275"/>
            <a:chOff x="4251366" y="2055790"/>
            <a:chExt cx="1696192" cy="98429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A012D9D-B3E2-7DF0-B32F-723D6E6C315D}"/>
                </a:ext>
              </a:extLst>
            </p:cNvPr>
            <p:cNvCxnSpPr/>
            <p:nvPr/>
          </p:nvCxnSpPr>
          <p:spPr>
            <a:xfrm>
              <a:off x="4251366" y="2082507"/>
              <a:ext cx="0" cy="95757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AD34065-202E-6763-32E5-09F58EB9F2BE}"/>
                </a:ext>
              </a:extLst>
            </p:cNvPr>
            <p:cNvCxnSpPr/>
            <p:nvPr/>
          </p:nvCxnSpPr>
          <p:spPr>
            <a:xfrm>
              <a:off x="5947558" y="2055790"/>
              <a:ext cx="0" cy="95757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3382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Here’s some more algebra</a:t>
                </a:r>
                <a:endParaRPr lang="en-US" sz="22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2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sz="2200" dirty="0">
                  <a:solidFill>
                    <a:srgbClr val="7030A0"/>
                  </a:solidFill>
                </a:endParaRPr>
              </a:p>
              <a:p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  <a:blipFill>
                <a:blip r:embed="rId11"/>
                <a:stretch>
                  <a:fillRect l="-19196" t="-35099" b="-8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3A5CB6-3F85-23EF-D377-1DFC7FAE2EBD}"/>
              </a:ext>
            </a:extLst>
          </p:cNvPr>
          <p:cNvSpPr txBox="1"/>
          <p:nvPr/>
        </p:nvSpPr>
        <p:spPr>
          <a:xfrm>
            <a:off x="-27284" y="0"/>
            <a:ext cx="3390081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adiabatic expansion of an ideal gas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11021A-3778-8DFA-ECDB-0E45AAEFD0CE}"/>
                  </a:ext>
                </a:extLst>
              </p:cNvPr>
              <p:cNvSpPr txBox="1"/>
              <p:nvPr/>
            </p:nvSpPr>
            <p:spPr>
              <a:xfrm>
                <a:off x="3791712" y="3187876"/>
                <a:ext cx="4182050" cy="2966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𝑛𝑅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𝑛𝑅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>
                    <a:solidFill>
                      <a:srgbClr val="7030A0"/>
                    </a:solidFill>
                  </a:rPr>
                  <a:t>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𝑛𝑅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11021A-3778-8DFA-ECDB-0E45AAEFD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12" y="3187876"/>
                <a:ext cx="4182050" cy="2966068"/>
              </a:xfrm>
              <a:prstGeom prst="rect">
                <a:avLst/>
              </a:prstGeom>
              <a:blipFill>
                <a:blip r:embed="rId12"/>
                <a:stretch>
                  <a:fillRect l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3BB54CBA-ADE0-D039-BB85-41527F6B73CE}"/>
              </a:ext>
            </a:extLst>
          </p:cNvPr>
          <p:cNvGrpSpPr/>
          <p:nvPr/>
        </p:nvGrpSpPr>
        <p:grpSpPr>
          <a:xfrm>
            <a:off x="4251366" y="2055790"/>
            <a:ext cx="1696192" cy="984293"/>
            <a:chOff x="4251366" y="2055790"/>
            <a:chExt cx="1696192" cy="98429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882B99D-7CD6-A2A3-407F-D8B2CF17DF8A}"/>
                </a:ext>
              </a:extLst>
            </p:cNvPr>
            <p:cNvCxnSpPr/>
            <p:nvPr/>
          </p:nvCxnSpPr>
          <p:spPr>
            <a:xfrm>
              <a:off x="4251366" y="2082507"/>
              <a:ext cx="0" cy="95757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30D2480-5B14-B4FE-1810-B281FD0AB873}"/>
                </a:ext>
              </a:extLst>
            </p:cNvPr>
            <p:cNvCxnSpPr/>
            <p:nvPr/>
          </p:nvCxnSpPr>
          <p:spPr>
            <a:xfrm>
              <a:off x="5947558" y="2055790"/>
              <a:ext cx="0" cy="95757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FC8DA4-E7BF-0158-5DA5-CFFA08EE1CCB}"/>
              </a:ext>
            </a:extLst>
          </p:cNvPr>
          <p:cNvGrpSpPr/>
          <p:nvPr/>
        </p:nvGrpSpPr>
        <p:grpSpPr>
          <a:xfrm>
            <a:off x="4249387" y="4009869"/>
            <a:ext cx="1696192" cy="548275"/>
            <a:chOff x="4251366" y="2055790"/>
            <a:chExt cx="1696192" cy="98429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A012D9D-B3E2-7DF0-B32F-723D6E6C315D}"/>
                </a:ext>
              </a:extLst>
            </p:cNvPr>
            <p:cNvCxnSpPr/>
            <p:nvPr/>
          </p:nvCxnSpPr>
          <p:spPr>
            <a:xfrm>
              <a:off x="4251366" y="2082507"/>
              <a:ext cx="0" cy="95757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AD34065-202E-6763-32E5-09F58EB9F2BE}"/>
                </a:ext>
              </a:extLst>
            </p:cNvPr>
            <p:cNvCxnSpPr/>
            <p:nvPr/>
          </p:nvCxnSpPr>
          <p:spPr>
            <a:xfrm>
              <a:off x="5947558" y="2055790"/>
              <a:ext cx="0" cy="95757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9771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We are just so clever</a:t>
                </a:r>
                <a:endParaRPr lang="en-US" sz="22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2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sz="2200" dirty="0">
                  <a:solidFill>
                    <a:srgbClr val="7030A0"/>
                  </a:solidFill>
                </a:endParaRPr>
              </a:p>
              <a:p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  <a:blipFill>
                <a:blip r:embed="rId11"/>
                <a:stretch>
                  <a:fillRect l="-19196" t="-35099" b="-8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3A5CB6-3F85-23EF-D377-1DFC7FAE2EBD}"/>
              </a:ext>
            </a:extLst>
          </p:cNvPr>
          <p:cNvSpPr txBox="1"/>
          <p:nvPr/>
        </p:nvSpPr>
        <p:spPr>
          <a:xfrm>
            <a:off x="-27284" y="0"/>
            <a:ext cx="3390081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adiabatic expansion of an ideal gas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11021A-3778-8DFA-ECDB-0E45AAEFD0CE}"/>
                  </a:ext>
                </a:extLst>
              </p:cNvPr>
              <p:cNvSpPr txBox="1"/>
              <p:nvPr/>
            </p:nvSpPr>
            <p:spPr>
              <a:xfrm>
                <a:off x="3791712" y="3187876"/>
                <a:ext cx="4182050" cy="2966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𝑛𝑅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𝑛𝑅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>
                    <a:solidFill>
                      <a:srgbClr val="7030A0"/>
                    </a:solidFill>
                  </a:rPr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𝒏𝑹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11021A-3778-8DFA-ECDB-0E45AAEFD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12" y="3187876"/>
                <a:ext cx="4182050" cy="2966068"/>
              </a:xfrm>
              <a:prstGeom prst="rect">
                <a:avLst/>
              </a:prstGeom>
              <a:blipFill>
                <a:blip r:embed="rId12"/>
                <a:stretch>
                  <a:fillRect l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3BB54CBA-ADE0-D039-BB85-41527F6B73CE}"/>
              </a:ext>
            </a:extLst>
          </p:cNvPr>
          <p:cNvGrpSpPr/>
          <p:nvPr/>
        </p:nvGrpSpPr>
        <p:grpSpPr>
          <a:xfrm>
            <a:off x="4251366" y="2055790"/>
            <a:ext cx="1696192" cy="984293"/>
            <a:chOff x="4251366" y="2055790"/>
            <a:chExt cx="1696192" cy="98429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882B99D-7CD6-A2A3-407F-D8B2CF17DF8A}"/>
                </a:ext>
              </a:extLst>
            </p:cNvPr>
            <p:cNvCxnSpPr/>
            <p:nvPr/>
          </p:nvCxnSpPr>
          <p:spPr>
            <a:xfrm>
              <a:off x="4251366" y="2082507"/>
              <a:ext cx="0" cy="95757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30D2480-5B14-B4FE-1810-B281FD0AB873}"/>
                </a:ext>
              </a:extLst>
            </p:cNvPr>
            <p:cNvCxnSpPr/>
            <p:nvPr/>
          </p:nvCxnSpPr>
          <p:spPr>
            <a:xfrm>
              <a:off x="5947558" y="2055790"/>
              <a:ext cx="0" cy="95757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FC8DA4-E7BF-0158-5DA5-CFFA08EE1CCB}"/>
              </a:ext>
            </a:extLst>
          </p:cNvPr>
          <p:cNvGrpSpPr/>
          <p:nvPr/>
        </p:nvGrpSpPr>
        <p:grpSpPr>
          <a:xfrm>
            <a:off x="4249387" y="4009869"/>
            <a:ext cx="1696192" cy="548275"/>
            <a:chOff x="4251366" y="2055790"/>
            <a:chExt cx="1696192" cy="98429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A012D9D-B3E2-7DF0-B32F-723D6E6C315D}"/>
                </a:ext>
              </a:extLst>
            </p:cNvPr>
            <p:cNvCxnSpPr/>
            <p:nvPr/>
          </p:nvCxnSpPr>
          <p:spPr>
            <a:xfrm>
              <a:off x="4251366" y="2082507"/>
              <a:ext cx="0" cy="95757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AD34065-202E-6763-32E5-09F58EB9F2BE}"/>
                </a:ext>
              </a:extLst>
            </p:cNvPr>
            <p:cNvCxnSpPr/>
            <p:nvPr/>
          </p:nvCxnSpPr>
          <p:spPr>
            <a:xfrm>
              <a:off x="5947558" y="2055790"/>
              <a:ext cx="0" cy="95757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8876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577843" y="223022"/>
                <a:ext cx="4154332" cy="550471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Before, we said V increased from 10 -&gt; 11 L. That was small enough to justify the use of the pre-integrated form </a:t>
                </a:r>
              </a:p>
              <a:p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𝒏𝑹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sub>
                          </m:sSub>
                        </m:den>
                      </m:f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𝒅𝑽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Now, let’s say 10 -&gt; 20 L, which is too much of a change big to use the above. Instead we have to use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𝒏𝑹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843" y="223022"/>
                <a:ext cx="4154332" cy="5504712"/>
              </a:xfrm>
              <a:prstGeom prst="rect">
                <a:avLst/>
              </a:prstGeom>
              <a:blipFill>
                <a:blip r:embed="rId11"/>
                <a:stretch>
                  <a:fillRect l="-2128" t="-920" r="-152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302D4C5-99FF-1962-BEC8-F1480E0D1D60}"/>
              </a:ext>
            </a:extLst>
          </p:cNvPr>
          <p:cNvSpPr txBox="1"/>
          <p:nvPr/>
        </p:nvSpPr>
        <p:spPr>
          <a:xfrm>
            <a:off x="-27284" y="0"/>
            <a:ext cx="3390081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adiabatic expansion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2288243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912671" y="1034101"/>
                <a:ext cx="4411831" cy="28448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𝑛𝑅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671" y="1034101"/>
                <a:ext cx="4411831" cy="2844818"/>
              </a:xfrm>
              <a:prstGeom prst="rect">
                <a:avLst/>
              </a:prstGeom>
              <a:blipFill>
                <a:blip r:embed="rId11"/>
                <a:stretch>
                  <a:fillRect l="-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302D4C5-99FF-1962-BEC8-F1480E0D1D60}"/>
              </a:ext>
            </a:extLst>
          </p:cNvPr>
          <p:cNvSpPr txBox="1"/>
          <p:nvPr/>
        </p:nvSpPr>
        <p:spPr>
          <a:xfrm>
            <a:off x="-27284" y="0"/>
            <a:ext cx="3390081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adiabatic expansion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469477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912671" y="1034101"/>
                <a:ext cx="6105578" cy="28753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𝑛𝑅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=300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671" y="1034101"/>
                <a:ext cx="6105578" cy="2875339"/>
              </a:xfrm>
              <a:prstGeom prst="rect">
                <a:avLst/>
              </a:prstGeom>
              <a:blipFill>
                <a:blip r:embed="rId11"/>
                <a:stretch>
                  <a:fillRect l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302D4C5-99FF-1962-BEC8-F1480E0D1D60}"/>
              </a:ext>
            </a:extLst>
          </p:cNvPr>
          <p:cNvSpPr txBox="1"/>
          <p:nvPr/>
        </p:nvSpPr>
        <p:spPr>
          <a:xfrm>
            <a:off x="-27284" y="0"/>
            <a:ext cx="3390081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adiabatic expansion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3373374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912670" y="1034101"/>
                <a:ext cx="7833035" cy="28753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𝑛𝑅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=300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0.8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240 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670" y="1034101"/>
                <a:ext cx="7833035" cy="2875339"/>
              </a:xfrm>
              <a:prstGeom prst="rect">
                <a:avLst/>
              </a:prstGeom>
              <a:blipFill>
                <a:blip r:embed="rId11"/>
                <a:stretch>
                  <a:fillRect l="-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302D4C5-99FF-1962-BEC8-F1480E0D1D60}"/>
              </a:ext>
            </a:extLst>
          </p:cNvPr>
          <p:cNvSpPr txBox="1"/>
          <p:nvPr/>
        </p:nvSpPr>
        <p:spPr>
          <a:xfrm>
            <a:off x="-27284" y="0"/>
            <a:ext cx="3390081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adiabatic expansion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385650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657631" y="1868557"/>
            <a:ext cx="2605920" cy="3295547"/>
            <a:chOff x="657631" y="1868557"/>
            <a:chExt cx="2605920" cy="329554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657631" y="1868557"/>
              <a:ext cx="2605920" cy="3295547"/>
              <a:chOff x="3260665" y="2252870"/>
              <a:chExt cx="3666827" cy="348532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3DEC74-FB16-9C42-AE8B-0D4E108FB17D}"/>
              </a:ext>
            </a:extLst>
          </p:cNvPr>
          <p:cNvGrpSpPr/>
          <p:nvPr/>
        </p:nvGrpSpPr>
        <p:grpSpPr>
          <a:xfrm>
            <a:off x="6001877" y="13253"/>
            <a:ext cx="8230960" cy="6872157"/>
            <a:chOff x="5498293" y="-1205948"/>
            <a:chExt cx="8230960" cy="6872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/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54E467-193F-F94C-A4DC-CE6D093D76A1}"/>
                </a:ext>
              </a:extLst>
            </p:cNvPr>
            <p:cNvCxnSpPr>
              <a:cxnSpLocks/>
            </p:cNvCxnSpPr>
            <p:nvPr/>
          </p:nvCxnSpPr>
          <p:spPr>
            <a:xfrm>
              <a:off x="6308035" y="2415475"/>
              <a:ext cx="0" cy="273279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092CFE-E316-0C4C-B9C6-FB307D96D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8035" y="5121763"/>
              <a:ext cx="3313043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/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/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2CD1A006-E385-B348-9E52-130BAEAD6649}"/>
                </a:ext>
              </a:extLst>
            </p:cNvPr>
            <p:cNvSpPr/>
            <p:nvPr/>
          </p:nvSpPr>
          <p:spPr>
            <a:xfrm>
              <a:off x="6559827" y="-1205948"/>
              <a:ext cx="7169426" cy="6056244"/>
            </a:xfrm>
            <a:prstGeom prst="arc">
              <a:avLst>
                <a:gd name="adj1" fmla="val 6171250"/>
                <a:gd name="adj2" fmla="val 1011737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830831-F260-8D40-A0AB-04B5B4E25464}"/>
                </a:ext>
              </a:extLst>
            </p:cNvPr>
            <p:cNvSpPr/>
            <p:nvPr/>
          </p:nvSpPr>
          <p:spPr>
            <a:xfrm>
              <a:off x="6745357" y="3151676"/>
              <a:ext cx="225287" cy="194358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16EA764-C3EE-BF40-8FC3-A28D67E78280}"/>
                </a:ext>
              </a:extLst>
            </p:cNvPr>
            <p:cNvSpPr/>
            <p:nvPr/>
          </p:nvSpPr>
          <p:spPr>
            <a:xfrm>
              <a:off x="6990521" y="3532372"/>
              <a:ext cx="218662" cy="155626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E707FDB-7C07-DC43-9D17-66801AFD749E}"/>
                </a:ext>
              </a:extLst>
            </p:cNvPr>
            <p:cNvSpPr/>
            <p:nvPr/>
          </p:nvSpPr>
          <p:spPr>
            <a:xfrm>
              <a:off x="7209183" y="3809796"/>
              <a:ext cx="238539" cy="1285468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30D84D2-E7CF-8E47-A8E0-CB02A048E9AC}"/>
                </a:ext>
              </a:extLst>
            </p:cNvPr>
            <p:cNvSpPr/>
            <p:nvPr/>
          </p:nvSpPr>
          <p:spPr>
            <a:xfrm>
              <a:off x="7466005" y="4030256"/>
              <a:ext cx="220255" cy="1058380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18F236-9ED7-7047-B18D-E5685DA48CC6}"/>
                </a:ext>
              </a:extLst>
            </p:cNvPr>
            <p:cNvSpPr/>
            <p:nvPr/>
          </p:nvSpPr>
          <p:spPr>
            <a:xfrm>
              <a:off x="7685382" y="4157400"/>
              <a:ext cx="239417" cy="931231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83BD629-36CE-A64D-B4FC-31278FF28C7D}"/>
                </a:ext>
              </a:extLst>
            </p:cNvPr>
            <p:cNvCxnSpPr>
              <a:cxnSpLocks/>
            </p:cNvCxnSpPr>
            <p:nvPr/>
          </p:nvCxnSpPr>
          <p:spPr>
            <a:xfrm>
              <a:off x="5986755" y="3151676"/>
              <a:ext cx="763043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/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𝐼𝑑𝑒𝑎𝑙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𝑛𝑅𝑇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427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734004" y="246733"/>
                <a:ext cx="8457995" cy="31139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Each step does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𝒅𝒘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𝒆𝒙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work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After each step let a little heat in to keep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constant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</a:t>
                </a:r>
                <a:r>
                  <a:rPr lang="en-US" sz="2400" dirty="0">
                    <a:solidFill>
                      <a:schemeClr val="tx1"/>
                    </a:solidFill>
                  </a:rPr>
                  <a:t>rop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 bit so the system expands a little more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𝑛𝑅𝑇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</m:nary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𝑛𝑅𝑇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𝒏𝑹𝑻𝒍𝒏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𝒆𝒙𝒑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𝒏𝑹𝑻</m:t>
                            </m:r>
                          </m:den>
                        </m:f>
                      </m:e>
                    </m:d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</a:rPr>
                  <a:t>(50% expansion)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004" y="246733"/>
                <a:ext cx="8457995" cy="3113994"/>
              </a:xfrm>
              <a:prstGeom prst="rect">
                <a:avLst/>
              </a:prstGeom>
              <a:blipFill>
                <a:blip r:embed="rId10"/>
                <a:stretch>
                  <a:fillRect l="-3898" t="-1220" b="-47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ame 34">
            <a:extLst>
              <a:ext uri="{FF2B5EF4-FFF2-40B4-BE49-F238E27FC236}">
                <a16:creationId xmlns:a16="http://schemas.microsoft.com/office/drawing/2014/main" id="{4BB631F1-B07E-F642-ACD6-85EC4F0665A1}"/>
              </a:ext>
            </a:extLst>
          </p:cNvPr>
          <p:cNvSpPr/>
          <p:nvPr/>
        </p:nvSpPr>
        <p:spPr>
          <a:xfrm>
            <a:off x="6486193" y="2602515"/>
            <a:ext cx="2442255" cy="791335"/>
          </a:xfrm>
          <a:prstGeom prst="frame">
            <a:avLst>
              <a:gd name="adj1" fmla="val 7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AC4D3E-2CEB-6D47-A053-53413FEA8FDF}"/>
              </a:ext>
            </a:extLst>
          </p:cNvPr>
          <p:cNvSpPr txBox="1"/>
          <p:nvPr/>
        </p:nvSpPr>
        <p:spPr>
          <a:xfrm>
            <a:off x="0" y="-160"/>
            <a:ext cx="3525253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Here’s what we get after applying algebra (after the calculus)</a:t>
            </a:r>
          </a:p>
        </p:txBody>
      </p:sp>
    </p:spTree>
    <p:extLst>
      <p:ext uri="{BB962C8B-B14F-4D97-AF65-F5344CB8AC3E}">
        <p14:creationId xmlns:p14="http://schemas.microsoft.com/office/powerpoint/2010/main" val="1474190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EE65EF-72C9-C248-A8A6-060B4F0BF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3"/>
          <a:stretch/>
        </p:blipFill>
        <p:spPr>
          <a:xfrm>
            <a:off x="5166243" y="156379"/>
            <a:ext cx="6028979" cy="65452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961621-E4DB-EDCD-742F-975FF050E284}"/>
              </a:ext>
            </a:extLst>
          </p:cNvPr>
          <p:cNvSpPr txBox="1"/>
          <p:nvPr/>
        </p:nvSpPr>
        <p:spPr>
          <a:xfrm>
            <a:off x="0" y="157"/>
            <a:ext cx="3503219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We’ll practice all this on Thursday and Friday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B0A4BF-CD1D-44E6-020E-3E788BF56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542" y="952565"/>
            <a:ext cx="2583294" cy="45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8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657631" y="1868557"/>
            <a:ext cx="2605920" cy="3295547"/>
            <a:chOff x="657631" y="1868557"/>
            <a:chExt cx="2605920" cy="329554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657631" y="1868557"/>
              <a:ext cx="2605920" cy="3295547"/>
              <a:chOff x="3260665" y="2252870"/>
              <a:chExt cx="3666827" cy="348532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3DEC74-FB16-9C42-AE8B-0D4E108FB17D}"/>
              </a:ext>
            </a:extLst>
          </p:cNvPr>
          <p:cNvGrpSpPr/>
          <p:nvPr/>
        </p:nvGrpSpPr>
        <p:grpSpPr>
          <a:xfrm>
            <a:off x="6001877" y="13253"/>
            <a:ext cx="8230960" cy="6872157"/>
            <a:chOff x="5498293" y="-1205948"/>
            <a:chExt cx="8230960" cy="6872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/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54E467-193F-F94C-A4DC-CE6D093D76A1}"/>
                </a:ext>
              </a:extLst>
            </p:cNvPr>
            <p:cNvCxnSpPr>
              <a:cxnSpLocks/>
            </p:cNvCxnSpPr>
            <p:nvPr/>
          </p:nvCxnSpPr>
          <p:spPr>
            <a:xfrm>
              <a:off x="6308035" y="2415475"/>
              <a:ext cx="0" cy="273279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092CFE-E316-0C4C-B9C6-FB307D96D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8035" y="5121763"/>
              <a:ext cx="3313043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/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/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2CD1A006-E385-B348-9E52-130BAEAD6649}"/>
                </a:ext>
              </a:extLst>
            </p:cNvPr>
            <p:cNvSpPr/>
            <p:nvPr/>
          </p:nvSpPr>
          <p:spPr>
            <a:xfrm>
              <a:off x="6559827" y="-1205948"/>
              <a:ext cx="7169426" cy="6056244"/>
            </a:xfrm>
            <a:prstGeom prst="arc">
              <a:avLst>
                <a:gd name="adj1" fmla="val 6171250"/>
                <a:gd name="adj2" fmla="val 1011737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830831-F260-8D40-A0AB-04B5B4E25464}"/>
                </a:ext>
              </a:extLst>
            </p:cNvPr>
            <p:cNvSpPr/>
            <p:nvPr/>
          </p:nvSpPr>
          <p:spPr>
            <a:xfrm>
              <a:off x="6745357" y="3151676"/>
              <a:ext cx="225287" cy="194358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16EA764-C3EE-BF40-8FC3-A28D67E78280}"/>
                </a:ext>
              </a:extLst>
            </p:cNvPr>
            <p:cNvSpPr/>
            <p:nvPr/>
          </p:nvSpPr>
          <p:spPr>
            <a:xfrm>
              <a:off x="6990521" y="3532372"/>
              <a:ext cx="218662" cy="155626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E707FDB-7C07-DC43-9D17-66801AFD749E}"/>
                </a:ext>
              </a:extLst>
            </p:cNvPr>
            <p:cNvSpPr/>
            <p:nvPr/>
          </p:nvSpPr>
          <p:spPr>
            <a:xfrm>
              <a:off x="7209183" y="3809796"/>
              <a:ext cx="238539" cy="1285468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30D84D2-E7CF-8E47-A8E0-CB02A048E9AC}"/>
                </a:ext>
              </a:extLst>
            </p:cNvPr>
            <p:cNvSpPr/>
            <p:nvPr/>
          </p:nvSpPr>
          <p:spPr>
            <a:xfrm>
              <a:off x="7466005" y="4030256"/>
              <a:ext cx="220255" cy="1058380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18F236-9ED7-7047-B18D-E5685DA48CC6}"/>
                </a:ext>
              </a:extLst>
            </p:cNvPr>
            <p:cNvSpPr/>
            <p:nvPr/>
          </p:nvSpPr>
          <p:spPr>
            <a:xfrm>
              <a:off x="7685382" y="4157400"/>
              <a:ext cx="239417" cy="931231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83BD629-36CE-A64D-B4FC-31278FF28C7D}"/>
                </a:ext>
              </a:extLst>
            </p:cNvPr>
            <p:cNvCxnSpPr>
              <a:cxnSpLocks/>
            </p:cNvCxnSpPr>
            <p:nvPr/>
          </p:nvCxnSpPr>
          <p:spPr>
            <a:xfrm>
              <a:off x="5986755" y="3151676"/>
              <a:ext cx="763043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/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𝐼𝑑𝑒𝑎𝑙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𝑛𝑅𝑇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427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734004" y="246733"/>
                <a:ext cx="8457995" cy="34830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We also know how much heat went in!</a:t>
                </a:r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𝑛𝑅𝑇𝑙𝑛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(negative when expanding)</a:t>
                </a:r>
              </a:p>
              <a:p>
                <a:endParaRPr lang="en-US" sz="2400" dirty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𝒏𝑹𝑻𝒍𝒏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(positive when expanding)</a:t>
                </a:r>
              </a:p>
              <a:p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004" y="246733"/>
                <a:ext cx="8457995" cy="3483005"/>
              </a:xfrm>
              <a:prstGeom prst="rect">
                <a:avLst/>
              </a:prstGeom>
              <a:blipFill>
                <a:blip r:embed="rId10"/>
                <a:stretch>
                  <a:fillRect l="-1199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ame 34">
            <a:extLst>
              <a:ext uri="{FF2B5EF4-FFF2-40B4-BE49-F238E27FC236}">
                <a16:creationId xmlns:a16="http://schemas.microsoft.com/office/drawing/2014/main" id="{26914647-F23A-6A42-A88D-9096C7E0D68A}"/>
              </a:ext>
            </a:extLst>
          </p:cNvPr>
          <p:cNvSpPr/>
          <p:nvPr/>
        </p:nvSpPr>
        <p:spPr>
          <a:xfrm>
            <a:off x="3613450" y="2571068"/>
            <a:ext cx="6108011" cy="795959"/>
          </a:xfrm>
          <a:prstGeom prst="frame">
            <a:avLst>
              <a:gd name="adj1" fmla="val 7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B6EBC-7B11-C4B8-DE35-C49865808D63}"/>
              </a:ext>
            </a:extLst>
          </p:cNvPr>
          <p:cNvSpPr txBox="1"/>
          <p:nvPr/>
        </p:nvSpPr>
        <p:spPr>
          <a:xfrm>
            <a:off x="0" y="-160"/>
            <a:ext cx="3525253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Here’s what we get after applying the 1</a:t>
            </a:r>
            <a:r>
              <a:rPr lang="en-US" sz="2400" b="1" baseline="30000" dirty="0"/>
              <a:t>st</a:t>
            </a:r>
            <a:r>
              <a:rPr lang="en-US" sz="2400" b="1" dirty="0"/>
              <a:t> Law (after the algebra and calculus)</a:t>
            </a:r>
          </a:p>
        </p:txBody>
      </p:sp>
    </p:spTree>
    <p:extLst>
      <p:ext uri="{BB962C8B-B14F-4D97-AF65-F5344CB8AC3E}">
        <p14:creationId xmlns:p14="http://schemas.microsoft.com/office/powerpoint/2010/main" val="3701419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>
            <a:grpSpLocks noChangeAspect="1"/>
          </p:cNvGrpSpPr>
          <p:nvPr/>
        </p:nvGrpSpPr>
        <p:grpSpPr>
          <a:xfrm>
            <a:off x="837461" y="944186"/>
            <a:ext cx="2318845" cy="2652784"/>
            <a:chOff x="539611" y="1868557"/>
            <a:chExt cx="2880695" cy="329554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539611" y="1868557"/>
              <a:ext cx="2880695" cy="3295547"/>
              <a:chOff x="3094597" y="2252870"/>
              <a:chExt cx="4053467" cy="348532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094597" y="2252870"/>
                <a:ext cx="1558124" cy="3485321"/>
                <a:chOff x="3094597" y="2252870"/>
                <a:chExt cx="1558124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376116" y="3176319"/>
                  <a:ext cx="874865" cy="896696"/>
                  <a:chOff x="3760431" y="3958198"/>
                  <a:chExt cx="874865" cy="896696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60431" y="3958198"/>
                        <a:ext cx="874865" cy="606551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60431" y="3958198"/>
                        <a:ext cx="874865" cy="606551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439" r="-487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94597" y="4689443"/>
                      <a:ext cx="1558124" cy="60655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94597" y="4689443"/>
                      <a:ext cx="1558124" cy="60655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27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589943" y="2252870"/>
                <a:ext cx="1558121" cy="3485321"/>
                <a:chOff x="3065404" y="2252870"/>
                <a:chExt cx="1558121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250303" y="2501912"/>
                  <a:ext cx="1217877" cy="855486"/>
                  <a:chOff x="3634618" y="3283791"/>
                  <a:chExt cx="1217877" cy="855486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34618" y="3283791"/>
                        <a:ext cx="1217877" cy="606551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34618" y="3283791"/>
                        <a:ext cx="1217877" cy="606551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404" y="4389240"/>
                      <a:ext cx="1558121" cy="60655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65404" y="4389240"/>
                      <a:ext cx="1558121" cy="60655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408" b="-27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3DEC74-FB16-9C42-AE8B-0D4E108FB17D}"/>
              </a:ext>
            </a:extLst>
          </p:cNvPr>
          <p:cNvGrpSpPr/>
          <p:nvPr/>
        </p:nvGrpSpPr>
        <p:grpSpPr>
          <a:xfrm>
            <a:off x="4829301" y="-2813522"/>
            <a:ext cx="8230960" cy="6872157"/>
            <a:chOff x="5498293" y="-1205948"/>
            <a:chExt cx="8230960" cy="6872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/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54E467-193F-F94C-A4DC-CE6D093D76A1}"/>
                </a:ext>
              </a:extLst>
            </p:cNvPr>
            <p:cNvCxnSpPr>
              <a:cxnSpLocks/>
            </p:cNvCxnSpPr>
            <p:nvPr/>
          </p:nvCxnSpPr>
          <p:spPr>
            <a:xfrm>
              <a:off x="6308035" y="2415475"/>
              <a:ext cx="0" cy="273279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092CFE-E316-0C4C-B9C6-FB307D96D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8035" y="5121763"/>
              <a:ext cx="3313043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/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/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2CD1A006-E385-B348-9E52-130BAEAD6649}"/>
                </a:ext>
              </a:extLst>
            </p:cNvPr>
            <p:cNvSpPr/>
            <p:nvPr/>
          </p:nvSpPr>
          <p:spPr>
            <a:xfrm>
              <a:off x="6559827" y="-1205948"/>
              <a:ext cx="7169426" cy="6056244"/>
            </a:xfrm>
            <a:prstGeom prst="arc">
              <a:avLst>
                <a:gd name="adj1" fmla="val 6171250"/>
                <a:gd name="adj2" fmla="val 1011737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830831-F260-8D40-A0AB-04B5B4E25464}"/>
                </a:ext>
              </a:extLst>
            </p:cNvPr>
            <p:cNvSpPr/>
            <p:nvPr/>
          </p:nvSpPr>
          <p:spPr>
            <a:xfrm>
              <a:off x="6745357" y="3151676"/>
              <a:ext cx="225287" cy="194358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16EA764-C3EE-BF40-8FC3-A28D67E78280}"/>
                </a:ext>
              </a:extLst>
            </p:cNvPr>
            <p:cNvSpPr/>
            <p:nvPr/>
          </p:nvSpPr>
          <p:spPr>
            <a:xfrm>
              <a:off x="6990521" y="3532372"/>
              <a:ext cx="218662" cy="155626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E707FDB-7C07-DC43-9D17-66801AFD749E}"/>
                </a:ext>
              </a:extLst>
            </p:cNvPr>
            <p:cNvSpPr/>
            <p:nvPr/>
          </p:nvSpPr>
          <p:spPr>
            <a:xfrm>
              <a:off x="7209183" y="3809796"/>
              <a:ext cx="238539" cy="1285468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30D84D2-E7CF-8E47-A8E0-CB02A048E9AC}"/>
                </a:ext>
              </a:extLst>
            </p:cNvPr>
            <p:cNvSpPr/>
            <p:nvPr/>
          </p:nvSpPr>
          <p:spPr>
            <a:xfrm>
              <a:off x="7466005" y="4030256"/>
              <a:ext cx="220255" cy="1058380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18F236-9ED7-7047-B18D-E5685DA48CC6}"/>
                </a:ext>
              </a:extLst>
            </p:cNvPr>
            <p:cNvSpPr/>
            <p:nvPr/>
          </p:nvSpPr>
          <p:spPr>
            <a:xfrm>
              <a:off x="7685382" y="4157400"/>
              <a:ext cx="239417" cy="931231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83BD629-36CE-A64D-B4FC-31278FF28C7D}"/>
                </a:ext>
              </a:extLst>
            </p:cNvPr>
            <p:cNvCxnSpPr>
              <a:cxnSpLocks/>
            </p:cNvCxnSpPr>
            <p:nvPr/>
          </p:nvCxnSpPr>
          <p:spPr>
            <a:xfrm>
              <a:off x="5986755" y="3151676"/>
              <a:ext cx="763043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/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𝐼𝑑𝑒𝑎𝑙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𝑛𝑅𝑇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427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7FB6EBC-7B11-C4B8-DE35-C49865808D63}"/>
              </a:ext>
            </a:extLst>
          </p:cNvPr>
          <p:cNvSpPr txBox="1"/>
          <p:nvPr/>
        </p:nvSpPr>
        <p:spPr>
          <a:xfrm>
            <a:off x="0" y="157"/>
            <a:ext cx="3503219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q for an isothermal expansion of an ideal gas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68E707-7FC1-08B3-9403-A79204D65302}"/>
              </a:ext>
            </a:extLst>
          </p:cNvPr>
          <p:cNvGrpSpPr/>
          <p:nvPr/>
        </p:nvGrpSpPr>
        <p:grpSpPr>
          <a:xfrm>
            <a:off x="-2884637" y="5865732"/>
            <a:ext cx="9226891" cy="3819047"/>
            <a:chOff x="-2927580" y="-2519032"/>
            <a:chExt cx="17025401" cy="727375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15D606D-5A90-CDB1-E009-3DB8B665A501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2FA8808A-B239-C5A4-9B1C-F59E57859C50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072023ED-5E80-9372-AF24-1BA6847C21E1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45" name="Frame 44">
                    <a:extLst>
                      <a:ext uri="{FF2B5EF4-FFF2-40B4-BE49-F238E27FC236}">
                        <a16:creationId xmlns:a16="http://schemas.microsoft.com/office/drawing/2014/main" id="{E30BDC1F-6E81-FF36-30AE-54F5EBD67691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7" name="Frame 46">
                    <a:extLst>
                      <a:ext uri="{FF2B5EF4-FFF2-40B4-BE49-F238E27FC236}">
                        <a16:creationId xmlns:a16="http://schemas.microsoft.com/office/drawing/2014/main" id="{4E98F06C-8C1B-A8EA-3961-08FDD14CC5D3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F5E6DCC6-91D0-141E-EA9F-EE869C00A95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0B4384C4-828E-0661-A404-C17481D711C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B16A5B3A-7CF1-8F74-8C1E-B8736FBB1FF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730DDD74-F059-CD2A-31D7-FC8CF1083BA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Rectangle 51">
                        <a:extLst>
                          <a:ext uri="{FF2B5EF4-FFF2-40B4-BE49-F238E27FC236}">
                            <a16:creationId xmlns:a16="http://schemas.microsoft.com/office/drawing/2014/main" id="{1C6A3B24-9A65-33AF-22F6-3FA3C16292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157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07F8A70E-C9C5-827D-030C-24E423638B22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1BF1A5E2-21BA-F01E-5973-1F006E06856A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6DD8657E-783E-F7B6-873A-85BB647394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DE4BD10C-6D51-D157-414E-3C7FAE5AFFA7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C1F30868-C883-D2C7-F719-C6DD954CA0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AEA91532-ACBE-94DD-5B46-7B6770C5E221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7DB7527F-4D35-CB2B-0AB7-20EC5C07AF95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D18761D-F633-7FD4-D1D7-DCF2AE2024DC}"/>
                </a:ext>
              </a:extLst>
            </p:cNvPr>
            <p:cNvSpPr/>
            <p:nvPr/>
          </p:nvSpPr>
          <p:spPr>
            <a:xfrm>
              <a:off x="9971634" y="2506287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F5698ED-6B4A-8708-1B6C-D5D335DDB4C6}"/>
                </a:ext>
              </a:extLst>
            </p:cNvPr>
            <p:cNvSpPr/>
            <p:nvPr/>
          </p:nvSpPr>
          <p:spPr>
            <a:xfrm>
              <a:off x="9525381" y="2908258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719058" y="4070468"/>
                <a:ext cx="8457995" cy="14183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𝒏𝑹𝑻𝒍𝒏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b="1" dirty="0"/>
                  <a:t> </a:t>
                </a:r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58" y="4070468"/>
                <a:ext cx="8457995" cy="1418337"/>
              </a:xfrm>
              <a:prstGeom prst="rect">
                <a:avLst/>
              </a:prstGeom>
              <a:blipFill>
                <a:blip r:embed="rId11"/>
                <a:stretch>
                  <a:fillRect l="-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ight Arrow 56">
            <a:extLst>
              <a:ext uri="{FF2B5EF4-FFF2-40B4-BE49-F238E27FC236}">
                <a16:creationId xmlns:a16="http://schemas.microsoft.com/office/drawing/2014/main" id="{8B42B15C-0DB6-CE30-D037-D663870684E5}"/>
              </a:ext>
            </a:extLst>
          </p:cNvPr>
          <p:cNvSpPr/>
          <p:nvPr/>
        </p:nvSpPr>
        <p:spPr>
          <a:xfrm>
            <a:off x="4049486" y="2117648"/>
            <a:ext cx="653143" cy="33873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82377B06-91F5-9417-AD3B-B5998ADEDCAB}"/>
              </a:ext>
            </a:extLst>
          </p:cNvPr>
          <p:cNvSpPr/>
          <p:nvPr/>
        </p:nvSpPr>
        <p:spPr>
          <a:xfrm rot="5400000">
            <a:off x="8084645" y="3828788"/>
            <a:ext cx="653143" cy="33873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68804185-E494-58F3-3394-B8DA32D60E1D}"/>
              </a:ext>
            </a:extLst>
          </p:cNvPr>
          <p:cNvSpPr/>
          <p:nvPr/>
        </p:nvSpPr>
        <p:spPr>
          <a:xfrm rot="10800000">
            <a:off x="4049486" y="4684814"/>
            <a:ext cx="3139882" cy="283534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CEDA67B-D363-3CC8-8724-42C1AD5FB82B}"/>
                  </a:ext>
                </a:extLst>
              </p:cNvPr>
              <p:cNvSpPr txBox="1"/>
              <p:nvPr/>
            </p:nvSpPr>
            <p:spPr>
              <a:xfrm>
                <a:off x="7534087" y="4448607"/>
                <a:ext cx="6145480" cy="6796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𝒏𝑹𝑻𝒍𝒏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CEDA67B-D363-3CC8-8724-42C1AD5FB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087" y="4448607"/>
                <a:ext cx="6145480" cy="679673"/>
              </a:xfrm>
              <a:prstGeom prst="rect">
                <a:avLst/>
              </a:prstGeom>
              <a:blipFill>
                <a:blip r:embed="rId12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5440FA2-F5C5-4B45-CE44-62394CBE8F80}"/>
                  </a:ext>
                </a:extLst>
              </p:cNvPr>
              <p:cNvSpPr txBox="1"/>
              <p:nvPr/>
            </p:nvSpPr>
            <p:spPr>
              <a:xfrm>
                <a:off x="4286018" y="4973762"/>
                <a:ext cx="307571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But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400" dirty="0"/>
                  <a:t>if isothermal (ideal gas), so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400" b="1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5440FA2-F5C5-4B45-CE44-62394CBE8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018" y="4973762"/>
                <a:ext cx="3075710" cy="1200329"/>
              </a:xfrm>
              <a:prstGeom prst="rect">
                <a:avLst/>
              </a:prstGeom>
              <a:blipFill>
                <a:blip r:embed="rId13"/>
                <a:stretch>
                  <a:fillRect l="-3292" t="-4167" r="-411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EA56112B-F40F-C630-7E0A-E4BBA5DB440A}"/>
              </a:ext>
            </a:extLst>
          </p:cNvPr>
          <p:cNvSpPr/>
          <p:nvPr/>
        </p:nvSpPr>
        <p:spPr>
          <a:xfrm>
            <a:off x="7546587" y="4429314"/>
            <a:ext cx="2606816" cy="700644"/>
          </a:xfrm>
          <a:prstGeom prst="round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3AAC365C-9496-52B4-C167-A9F8C9B6A63B}"/>
              </a:ext>
            </a:extLst>
          </p:cNvPr>
          <p:cNvSpPr/>
          <p:nvPr/>
        </p:nvSpPr>
        <p:spPr>
          <a:xfrm>
            <a:off x="619282" y="4797036"/>
            <a:ext cx="2606816" cy="700644"/>
          </a:xfrm>
          <a:prstGeom prst="round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5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EE65EF-72C9-C248-A8A6-060B4F0BF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3"/>
          <a:stretch/>
        </p:blipFill>
        <p:spPr>
          <a:xfrm>
            <a:off x="5166243" y="156379"/>
            <a:ext cx="6028979" cy="65452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961621-E4DB-EDCD-742F-975FF050E284}"/>
              </a:ext>
            </a:extLst>
          </p:cNvPr>
          <p:cNvSpPr txBox="1"/>
          <p:nvPr/>
        </p:nvSpPr>
        <p:spPr>
          <a:xfrm>
            <a:off x="0" y="157"/>
            <a:ext cx="414672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Here’s where we are so far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CF535F-6095-0D2D-83C1-915C8C1D7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542" y="952565"/>
            <a:ext cx="2583294" cy="452268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8F91308-269C-8A9B-8840-6A11FCBCC1CB}"/>
              </a:ext>
            </a:extLst>
          </p:cNvPr>
          <p:cNvSpPr/>
          <p:nvPr/>
        </p:nvSpPr>
        <p:spPr>
          <a:xfrm>
            <a:off x="4732638" y="141860"/>
            <a:ext cx="7048500" cy="3824498"/>
          </a:xfrm>
          <a:prstGeom prst="roundRect">
            <a:avLst/>
          </a:prstGeom>
          <a:solidFill>
            <a:schemeClr val="accent3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96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5430736-5719-4743-A915-E49AFEEEE037}"/>
              </a:ext>
            </a:extLst>
          </p:cNvPr>
          <p:cNvGrpSpPr/>
          <p:nvPr/>
        </p:nvGrpSpPr>
        <p:grpSpPr>
          <a:xfrm>
            <a:off x="3664211" y="-2513793"/>
            <a:ext cx="8120073" cy="6958292"/>
            <a:chOff x="6185651" y="-86139"/>
            <a:chExt cx="8120073" cy="6958292"/>
          </a:xfrm>
        </p:grpSpPr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4A2814BA-0162-614A-B5DC-6B5DEB3C9D54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B3DEC74-FB16-9C42-AE8B-0D4E108FB17D}"/>
                </a:ext>
              </a:extLst>
            </p:cNvPr>
            <p:cNvGrpSpPr/>
            <p:nvPr/>
          </p:nvGrpSpPr>
          <p:grpSpPr>
            <a:xfrm>
              <a:off x="6185651" y="-13256"/>
              <a:ext cx="8047186" cy="6885409"/>
              <a:chOff x="5682067" y="-1219200"/>
              <a:chExt cx="8047186" cy="68854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2C4D51AB-942B-FC45-BC1E-A73EAE9C61BD}"/>
                      </a:ext>
                    </a:extLst>
                  </p:cNvPr>
                  <p:cNvSpPr txBox="1"/>
                  <p:nvPr/>
                </p:nvSpPr>
                <p:spPr>
                  <a:xfrm>
                    <a:off x="5682067" y="2983470"/>
                    <a:ext cx="55308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2C4D51AB-942B-FC45-BC1E-A73EAE9C61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2067" y="2983470"/>
                    <a:ext cx="553081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554E467-193F-F94C-A4DC-CE6D093D76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8035" y="2388971"/>
                <a:ext cx="0" cy="2732792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A092CFE-E316-0C4C-B9C6-FB307D96D0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08035" y="5121763"/>
                <a:ext cx="3313043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4704EF62-C43B-814F-BCD6-A9CBD506BDB4}"/>
                      </a:ext>
                    </a:extLst>
                  </p:cNvPr>
                  <p:cNvSpPr/>
                  <p:nvPr/>
                </p:nvSpPr>
                <p:spPr>
                  <a:xfrm>
                    <a:off x="6675521" y="5204544"/>
                    <a:ext cx="45570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4704EF62-C43B-814F-BCD6-A9CBD506BD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5521" y="5204544"/>
                    <a:ext cx="455702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2CD1A006-E385-B348-9E52-130BAEAD6649}"/>
                  </a:ext>
                </a:extLst>
              </p:cNvPr>
              <p:cNvSpPr/>
              <p:nvPr/>
            </p:nvSpPr>
            <p:spPr>
              <a:xfrm>
                <a:off x="6559827" y="-1219200"/>
                <a:ext cx="7169426" cy="6056244"/>
              </a:xfrm>
              <a:prstGeom prst="arc">
                <a:avLst>
                  <a:gd name="adj1" fmla="val 6171250"/>
                  <a:gd name="adj2" fmla="val 10117375"/>
                </a:avLst>
              </a:prstGeom>
              <a:ln w="63500">
                <a:solidFill>
                  <a:srgbClr val="FF0000">
                    <a:alpha val="28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ADD51D-30D7-DE46-B8AE-A2C8AFBF8329}"/>
                  </a:ext>
                </a:extLst>
              </p:cNvPr>
              <p:cNvSpPr txBox="1"/>
              <p:nvPr/>
            </p:nvSpPr>
            <p:spPr>
              <a:xfrm>
                <a:off x="1749981" y="4830816"/>
                <a:ext cx="9822871" cy="172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we don’t let any heat in,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By definition,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for each step (and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after many steps) 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Gas will cool*</a:t>
                </a:r>
                <a:r>
                  <a:rPr lang="en-US" sz="2400" dirty="0"/>
                  <a:t>, so our trick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𝑛𝑅𝑇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𝑛𝑅𝑇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r>
                  <a:rPr lang="en-US" sz="2400" dirty="0"/>
                  <a:t> won’t work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ADD51D-30D7-DE46-B8AE-A2C8AFBF8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981" y="4830816"/>
                <a:ext cx="9822871" cy="1724959"/>
              </a:xfrm>
              <a:prstGeom prst="rect">
                <a:avLst/>
              </a:prstGeom>
              <a:blipFill>
                <a:blip r:embed="rId4"/>
                <a:stretch>
                  <a:fillRect l="-903" t="-2941" b="-5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3BBBB1A-6BCF-0645-BC6B-27AC1A72EBA2}"/>
              </a:ext>
            </a:extLst>
          </p:cNvPr>
          <p:cNvSpPr txBox="1"/>
          <p:nvPr/>
        </p:nvSpPr>
        <p:spPr>
          <a:xfrm>
            <a:off x="-27284" y="0"/>
            <a:ext cx="3840768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Next: we’ll do the expansion </a:t>
            </a:r>
            <a:r>
              <a:rPr lang="en-US" sz="2400" b="1" i="1" dirty="0"/>
              <a:t>adiabatically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F019928-EBA6-E043-A865-774BD67DE1B0}"/>
              </a:ext>
            </a:extLst>
          </p:cNvPr>
          <p:cNvSpPr/>
          <p:nvPr/>
        </p:nvSpPr>
        <p:spPr>
          <a:xfrm>
            <a:off x="4469083" y="-1022440"/>
            <a:ext cx="6021560" cy="4860150"/>
          </a:xfrm>
          <a:prstGeom prst="arc">
            <a:avLst>
              <a:gd name="adj1" fmla="val 6171250"/>
              <a:gd name="adj2" fmla="val 10117375"/>
            </a:avLst>
          </a:prstGeom>
          <a:ln w="63500">
            <a:solidFill>
              <a:schemeClr val="accent1"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5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B51BA70-865E-C241-B97C-1BFF3622FFEF}"/>
              </a:ext>
            </a:extLst>
          </p:cNvPr>
          <p:cNvGrpSpPr/>
          <p:nvPr/>
        </p:nvGrpSpPr>
        <p:grpSpPr>
          <a:xfrm>
            <a:off x="6096000" y="580333"/>
            <a:ext cx="4495460" cy="3323451"/>
            <a:chOff x="4340386" y="2098806"/>
            <a:chExt cx="6071782" cy="445869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45C2FC8-5936-0A43-81B8-98F12DC31E54}"/>
                </a:ext>
              </a:extLst>
            </p:cNvPr>
            <p:cNvGrpSpPr/>
            <p:nvPr/>
          </p:nvGrpSpPr>
          <p:grpSpPr>
            <a:xfrm>
              <a:off x="4864608" y="2098806"/>
              <a:ext cx="5547560" cy="4458691"/>
              <a:chOff x="5556904" y="1334126"/>
              <a:chExt cx="6135424" cy="4961744"/>
            </a:xfrm>
          </p:grpSpPr>
          <p:sp>
            <p:nvSpPr>
              <p:cNvPr id="43" name="Frame 42">
                <a:extLst>
                  <a:ext uri="{FF2B5EF4-FFF2-40B4-BE49-F238E27FC236}">
                    <a16:creationId xmlns:a16="http://schemas.microsoft.com/office/drawing/2014/main" id="{FDBB59FE-6FF1-1842-B776-7C23274411F4}"/>
                  </a:ext>
                </a:extLst>
              </p:cNvPr>
              <p:cNvSpPr/>
              <p:nvPr/>
            </p:nvSpPr>
            <p:spPr>
              <a:xfrm>
                <a:off x="5556904" y="1334126"/>
                <a:ext cx="6135424" cy="4961744"/>
              </a:xfrm>
              <a:prstGeom prst="frame">
                <a:avLst>
                  <a:gd name="adj1" fmla="val 192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FDBB7274-7F10-8D46-8786-3EE2A753431E}"/>
                  </a:ext>
                </a:extLst>
              </p:cNvPr>
              <p:cNvGrpSpPr/>
              <p:nvPr/>
            </p:nvGrpSpPr>
            <p:grpSpPr>
              <a:xfrm>
                <a:off x="6016053" y="2083631"/>
                <a:ext cx="4994223" cy="3667594"/>
                <a:chOff x="6016053" y="2083631"/>
                <a:chExt cx="4994223" cy="3667594"/>
              </a:xfrm>
              <a:solidFill>
                <a:srgbClr val="7030A0"/>
              </a:solidFill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F2BA2CD8-1EA8-A344-AF63-92E476265DB8}"/>
                    </a:ext>
                  </a:extLst>
                </p:cNvPr>
                <p:cNvSpPr/>
                <p:nvPr/>
              </p:nvSpPr>
              <p:spPr>
                <a:xfrm>
                  <a:off x="6625653" y="226351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DB323461-6559-C044-B14A-A8A5F59ED031}"/>
                    </a:ext>
                  </a:extLst>
                </p:cNvPr>
                <p:cNvSpPr/>
                <p:nvPr/>
              </p:nvSpPr>
              <p:spPr>
                <a:xfrm>
                  <a:off x="7182787" y="51441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8910A7CE-7E37-FF48-BB3A-06E88F2ABDC0}"/>
                    </a:ext>
                  </a:extLst>
                </p:cNvPr>
                <p:cNvSpPr/>
                <p:nvPr/>
              </p:nvSpPr>
              <p:spPr>
                <a:xfrm>
                  <a:off x="8521908" y="2913087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CB83A278-C54F-A746-A3C4-B6D42099AA45}"/>
                    </a:ext>
                  </a:extLst>
                </p:cNvPr>
                <p:cNvSpPr/>
                <p:nvPr/>
              </p:nvSpPr>
              <p:spPr>
                <a:xfrm>
                  <a:off x="7490085" y="3629480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84E386B2-C90A-0741-8962-A1CA9D647598}"/>
                    </a:ext>
                  </a:extLst>
                </p:cNvPr>
                <p:cNvSpPr/>
                <p:nvPr/>
              </p:nvSpPr>
              <p:spPr>
                <a:xfrm>
                  <a:off x="7639987" y="56013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CAD76CC2-6B2E-1248-B931-41398D99FDBF}"/>
                    </a:ext>
                  </a:extLst>
                </p:cNvPr>
                <p:cNvSpPr/>
                <p:nvPr/>
              </p:nvSpPr>
              <p:spPr>
                <a:xfrm>
                  <a:off x="10298243" y="2083631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5F7C570C-5FEF-514E-898A-563C3F9DEF8A}"/>
                    </a:ext>
                  </a:extLst>
                </p:cNvPr>
                <p:cNvSpPr/>
                <p:nvPr/>
              </p:nvSpPr>
              <p:spPr>
                <a:xfrm>
                  <a:off x="8446957" y="4774366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F7ABC16B-BF0C-E040-B6ED-DEE57062114C}"/>
                    </a:ext>
                  </a:extLst>
                </p:cNvPr>
                <p:cNvSpPr/>
                <p:nvPr/>
              </p:nvSpPr>
              <p:spPr>
                <a:xfrm>
                  <a:off x="6016053" y="3814998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C2EE5DAC-78E0-AE45-944A-03563605E901}"/>
                    </a:ext>
                  </a:extLst>
                </p:cNvPr>
                <p:cNvSpPr/>
                <p:nvPr/>
              </p:nvSpPr>
              <p:spPr>
                <a:xfrm>
                  <a:off x="10860374" y="4624465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3F757F11-ABE5-1748-A2C4-108298160905}"/>
                    </a:ext>
                  </a:extLst>
                </p:cNvPr>
                <p:cNvSpPr/>
                <p:nvPr/>
              </p:nvSpPr>
              <p:spPr>
                <a:xfrm>
                  <a:off x="7639987" y="56013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D0ACCBB9-2E2A-6F4E-BF7A-BC0F4F29264F}"/>
                  </a:ext>
                </a:extLst>
              </p:cNvPr>
              <p:cNvGrpSpPr/>
              <p:nvPr/>
            </p:nvGrpSpPr>
            <p:grpSpPr>
              <a:xfrm>
                <a:off x="6212174" y="1656413"/>
                <a:ext cx="4910528" cy="4094812"/>
                <a:chOff x="6016053" y="2263514"/>
                <a:chExt cx="4087318" cy="3487711"/>
              </a:xfrm>
              <a:solidFill>
                <a:srgbClr val="FF0000"/>
              </a:solidFill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D87A42C9-A420-374E-9E7A-582487750D08}"/>
                    </a:ext>
                  </a:extLst>
                </p:cNvPr>
                <p:cNvSpPr/>
                <p:nvPr/>
              </p:nvSpPr>
              <p:spPr>
                <a:xfrm>
                  <a:off x="6625653" y="226351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3E6AB123-8CBA-3B40-B3CD-3AEA9B89EF46}"/>
                    </a:ext>
                  </a:extLst>
                </p:cNvPr>
                <p:cNvSpPr/>
                <p:nvPr/>
              </p:nvSpPr>
              <p:spPr>
                <a:xfrm>
                  <a:off x="7182787" y="51441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3C5E64E1-1C29-024A-9D39-6D2EC44007DD}"/>
                    </a:ext>
                  </a:extLst>
                </p:cNvPr>
                <p:cNvSpPr/>
                <p:nvPr/>
              </p:nvSpPr>
              <p:spPr>
                <a:xfrm>
                  <a:off x="8521908" y="2913087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50ED84D3-4977-C94D-8E78-28E8B97FFE7F}"/>
                    </a:ext>
                  </a:extLst>
                </p:cNvPr>
                <p:cNvSpPr/>
                <p:nvPr/>
              </p:nvSpPr>
              <p:spPr>
                <a:xfrm>
                  <a:off x="6864246" y="3244729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EC489B30-8F1A-9846-9D0E-44F8290B6773}"/>
                    </a:ext>
                  </a:extLst>
                </p:cNvPr>
                <p:cNvSpPr/>
                <p:nvPr/>
              </p:nvSpPr>
              <p:spPr>
                <a:xfrm>
                  <a:off x="7639987" y="56013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CDDF3AE4-0079-914E-A2BE-D92682D40411}"/>
                    </a:ext>
                  </a:extLst>
                </p:cNvPr>
                <p:cNvSpPr/>
                <p:nvPr/>
              </p:nvSpPr>
              <p:spPr>
                <a:xfrm>
                  <a:off x="9927236" y="2638265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466E45F-9310-534F-BCEA-E11BC301C187}"/>
                    </a:ext>
                  </a:extLst>
                </p:cNvPr>
                <p:cNvSpPr/>
                <p:nvPr/>
              </p:nvSpPr>
              <p:spPr>
                <a:xfrm>
                  <a:off x="8446957" y="4102945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662A3846-EB2F-FA4B-B728-FCCF037F2BCC}"/>
                    </a:ext>
                  </a:extLst>
                </p:cNvPr>
                <p:cNvSpPr/>
                <p:nvPr/>
              </p:nvSpPr>
              <p:spPr>
                <a:xfrm>
                  <a:off x="6016053" y="3814998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C3DC340C-3C0A-7743-9C08-35C6494A0E5B}"/>
                    </a:ext>
                  </a:extLst>
                </p:cNvPr>
                <p:cNvSpPr/>
                <p:nvPr/>
              </p:nvSpPr>
              <p:spPr>
                <a:xfrm>
                  <a:off x="9953469" y="4423108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448C3723-0BE2-0A4E-8CFD-C2D7D7FF3AB5}"/>
                    </a:ext>
                  </a:extLst>
                </p:cNvPr>
                <p:cNvSpPr/>
                <p:nvPr/>
              </p:nvSpPr>
              <p:spPr>
                <a:xfrm>
                  <a:off x="7639987" y="56013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B45E93D3-6353-644A-B089-35406CEF00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26243" y="2413415"/>
                <a:ext cx="839450" cy="469962"/>
              </a:xfrm>
              <a:prstGeom prst="straightConnector1">
                <a:avLst/>
              </a:prstGeom>
              <a:ln w="635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8E451C6-03F1-BA45-913C-67078C026BA8}"/>
                </a:ext>
              </a:extLst>
            </p:cNvPr>
            <p:cNvCxnSpPr>
              <a:cxnSpLocks/>
            </p:cNvCxnSpPr>
            <p:nvPr/>
          </p:nvCxnSpPr>
          <p:spPr>
            <a:xfrm>
              <a:off x="5062817" y="3580243"/>
              <a:ext cx="557114" cy="187085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6219A385-E132-1D4A-B625-FC7900D5F63C}"/>
                </a:ext>
              </a:extLst>
            </p:cNvPr>
            <p:cNvSpPr/>
            <p:nvPr/>
          </p:nvSpPr>
          <p:spPr>
            <a:xfrm>
              <a:off x="4340386" y="4183438"/>
              <a:ext cx="609566" cy="48342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625E871-337B-EB4D-9333-B0744E07EA2E}"/>
              </a:ext>
            </a:extLst>
          </p:cNvPr>
          <p:cNvSpPr txBox="1"/>
          <p:nvPr/>
        </p:nvSpPr>
        <p:spPr>
          <a:xfrm>
            <a:off x="72371" y="818539"/>
            <a:ext cx="5868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a molecule hits a </a:t>
            </a:r>
            <a:r>
              <a:rPr lang="en-US" sz="2400" i="1" dirty="0"/>
              <a:t>receding wall</a:t>
            </a:r>
            <a:r>
              <a:rPr lang="en-US" sz="2400" dirty="0"/>
              <a:t>, it bounces back more </a:t>
            </a:r>
            <a:r>
              <a:rPr lang="en-US" sz="2400" i="1" dirty="0"/>
              <a:t>slowly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i="1" dirty="0"/>
              <a:t>Slower-moving molecules</a:t>
            </a:r>
            <a:r>
              <a:rPr lang="en-US" sz="2400" dirty="0"/>
              <a:t> correspond to lower </a:t>
            </a:r>
            <a:r>
              <a:rPr lang="en-US" sz="2400" i="1" dirty="0"/>
              <a:t>temperature</a:t>
            </a:r>
            <a:r>
              <a:rPr lang="en-US" sz="2400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F7880B-8711-B043-B314-B5315709C6D0}"/>
              </a:ext>
            </a:extLst>
          </p:cNvPr>
          <p:cNvSpPr txBox="1"/>
          <p:nvPr/>
        </p:nvSpPr>
        <p:spPr>
          <a:xfrm>
            <a:off x="-11875" y="1306"/>
            <a:ext cx="1192217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*How we know the gas will cool: remember 1</a:t>
            </a:r>
            <a:r>
              <a:rPr lang="en-US" sz="2400" b="1" baseline="30000" dirty="0"/>
              <a:t>st</a:t>
            </a:r>
            <a:r>
              <a:rPr lang="en-US" sz="2400" b="1" dirty="0"/>
              <a:t> day of </a:t>
            </a:r>
            <a:r>
              <a:rPr lang="en-US" sz="2400" b="1" dirty="0" err="1"/>
              <a:t>Thermo</a:t>
            </a:r>
            <a:r>
              <a:rPr lang="en-US" sz="2400" b="1" dirty="0"/>
              <a:t>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6847F5-1C48-892E-1278-7A739D63AE05}"/>
              </a:ext>
            </a:extLst>
          </p:cNvPr>
          <p:cNvGrpSpPr/>
          <p:nvPr/>
        </p:nvGrpSpPr>
        <p:grpSpPr>
          <a:xfrm>
            <a:off x="1344059" y="-101598"/>
            <a:ext cx="8120073" cy="6958292"/>
            <a:chOff x="6185651" y="-86139"/>
            <a:chExt cx="8120073" cy="6958292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C1280AF4-67AE-EE87-7E65-5BF3C7E522D4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298F28-ABBA-0F12-47D0-F6ADF309B043}"/>
                </a:ext>
              </a:extLst>
            </p:cNvPr>
            <p:cNvGrpSpPr/>
            <p:nvPr/>
          </p:nvGrpSpPr>
          <p:grpSpPr>
            <a:xfrm>
              <a:off x="6185651" y="-13256"/>
              <a:ext cx="8047186" cy="6885409"/>
              <a:chOff x="5682067" y="-1219200"/>
              <a:chExt cx="8047186" cy="68854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F0A131B2-FE27-7100-0439-06BE5654BCDE}"/>
                      </a:ext>
                    </a:extLst>
                  </p:cNvPr>
                  <p:cNvSpPr txBox="1"/>
                  <p:nvPr/>
                </p:nvSpPr>
                <p:spPr>
                  <a:xfrm>
                    <a:off x="5682067" y="2983470"/>
                    <a:ext cx="55308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2C4D51AB-942B-FC45-BC1E-A73EAE9C61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2067" y="2983470"/>
                    <a:ext cx="553081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D814BCF-D727-88D7-0DEA-3D742CEBF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8035" y="2388971"/>
                <a:ext cx="0" cy="2732792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E56895B-8CE9-DC7B-E8C0-D37AC7EEE1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08035" y="5121763"/>
                <a:ext cx="3313043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F3943A48-023F-C776-5CC4-6519287CECA4}"/>
                      </a:ext>
                    </a:extLst>
                  </p:cNvPr>
                  <p:cNvSpPr/>
                  <p:nvPr/>
                </p:nvSpPr>
                <p:spPr>
                  <a:xfrm>
                    <a:off x="6675521" y="5204544"/>
                    <a:ext cx="45570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4704EF62-C43B-814F-BCD6-A9CBD506BD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5521" y="5204544"/>
                    <a:ext cx="455702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C18817E9-E6FD-18F3-0E41-1F32A24CA626}"/>
                  </a:ext>
                </a:extLst>
              </p:cNvPr>
              <p:cNvSpPr/>
              <p:nvPr/>
            </p:nvSpPr>
            <p:spPr>
              <a:xfrm>
                <a:off x="6559827" y="-1219200"/>
                <a:ext cx="7169426" cy="6056244"/>
              </a:xfrm>
              <a:prstGeom prst="arc">
                <a:avLst>
                  <a:gd name="adj1" fmla="val 6171250"/>
                  <a:gd name="adj2" fmla="val 10117375"/>
                </a:avLst>
              </a:prstGeom>
              <a:ln w="63500">
                <a:solidFill>
                  <a:srgbClr val="FF0000">
                    <a:alpha val="28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3480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846" r="-61538" b="-4230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857" r="-9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r="-53571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898887-C165-264E-8254-196382BC8A59}"/>
              </a:ext>
            </a:extLst>
          </p:cNvPr>
          <p:cNvSpPr txBox="1"/>
          <p:nvPr/>
        </p:nvSpPr>
        <p:spPr>
          <a:xfrm>
            <a:off x="-27284" y="0"/>
            <a:ext cx="3840768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Single-step adiabatic expansion of an ideal gas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B072422-4428-4E43-91A1-AEC45C6C1080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2927580" y="-2519032"/>
              <a:chExt cx="17025401" cy="7273754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3C99FF1-0E1C-C046-8790-9AE3C46988AF}"/>
                  </a:ext>
                </a:extLst>
              </p:cNvPr>
              <p:cNvGrpSpPr/>
              <p:nvPr/>
            </p:nvGrpSpPr>
            <p:grpSpPr>
              <a:xfrm>
                <a:off x="-2927580" y="-2519032"/>
                <a:ext cx="17025401" cy="7273754"/>
                <a:chOff x="-7264053" y="-1522649"/>
                <a:chExt cx="17025401" cy="7273754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33A075C1-0769-3F48-8CC4-7D0ABA28AC87}"/>
                    </a:ext>
                  </a:extLst>
                </p:cNvPr>
                <p:cNvGrpSpPr/>
                <p:nvPr/>
              </p:nvGrpSpPr>
              <p:grpSpPr>
                <a:xfrm>
                  <a:off x="2196621" y="1301259"/>
                  <a:ext cx="5095406" cy="4449846"/>
                  <a:chOff x="1321977" y="1539799"/>
                  <a:chExt cx="5095406" cy="4449846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5208C65A-B5EB-9140-87B6-4F02136DD4D5}"/>
                      </a:ext>
                    </a:extLst>
                  </p:cNvPr>
                  <p:cNvGrpSpPr/>
                  <p:nvPr/>
                </p:nvGrpSpPr>
                <p:grpSpPr>
                  <a:xfrm>
                    <a:off x="1321977" y="1539799"/>
                    <a:ext cx="5095406" cy="4449846"/>
                    <a:chOff x="2177322" y="1859897"/>
                    <a:chExt cx="5095406" cy="4449846"/>
                  </a:xfrm>
                </p:grpSpPr>
                <p:sp>
                  <p:nvSpPr>
                    <p:cNvPr id="57" name="Frame 56">
                      <a:extLst>
                        <a:ext uri="{FF2B5EF4-FFF2-40B4-BE49-F238E27FC236}">
                          <a16:creationId xmlns:a16="http://schemas.microsoft.com/office/drawing/2014/main" id="{389A2CEC-B82B-7845-B543-25750CCD8B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88564" y="2338466"/>
                      <a:ext cx="4407108" cy="3492708"/>
                    </a:xfrm>
                    <a:prstGeom prst="frame">
                      <a:avLst>
                        <a:gd name="adj1" fmla="val 1770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8" name="Frame 57">
                      <a:extLst>
                        <a:ext uri="{FF2B5EF4-FFF2-40B4-BE49-F238E27FC236}">
                          <a16:creationId xmlns:a16="http://schemas.microsoft.com/office/drawing/2014/main" id="{40776E7B-19A6-2446-A9C5-12E44495F0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5620" y="1859897"/>
                      <a:ext cx="4407108" cy="3492708"/>
                    </a:xfrm>
                    <a:prstGeom prst="frame">
                      <a:avLst>
                        <a:gd name="adj1" fmla="val 1770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59" name="Straight Connector 58">
                      <a:extLst>
                        <a:ext uri="{FF2B5EF4-FFF2-40B4-BE49-F238E27FC236}">
                          <a16:creationId xmlns:a16="http://schemas.microsoft.com/office/drawing/2014/main" id="{C17C2A02-CDCD-864D-ABF6-CA835A890A0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203554" y="1866835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:a16="http://schemas.microsoft.com/office/drawing/2014/main" id="{8BEFF127-DFF9-BA4D-9A11-35D13D535F8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35711" y="1917358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Connector 60">
                      <a:extLst>
                        <a:ext uri="{FF2B5EF4-FFF2-40B4-BE49-F238E27FC236}">
                          <a16:creationId xmlns:a16="http://schemas.microsoft.com/office/drawing/2014/main" id="{31F1F960-4B19-1749-9C3B-834B258FFDA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52336" y="5317376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Connector 61">
                      <a:extLst>
                        <a:ext uri="{FF2B5EF4-FFF2-40B4-BE49-F238E27FC236}">
                          <a16:creationId xmlns:a16="http://schemas.microsoft.com/office/drawing/2014/main" id="{08F235F3-8408-9944-96BA-B1C19A03D3A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177322" y="5334001"/>
                      <a:ext cx="719528" cy="494675"/>
                    </a:xfrm>
                    <a:prstGeom prst="line">
                      <a:avLst/>
                    </a:prstGeom>
                    <a:ln w="63500">
                      <a:solidFill>
                        <a:schemeClr val="accent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Rectangle 62">
                          <a:extLst>
                            <a:ext uri="{FF2B5EF4-FFF2-40B4-BE49-F238E27FC236}">
                              <a16:creationId xmlns:a16="http://schemas.microsoft.com/office/drawing/2014/main" id="{BD108DEB-CE9E-3846-8803-D8B58216CC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48669" y="2521075"/>
                          <a:ext cx="2325269" cy="879287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1" dirty="0"/>
                        </a:p>
                      </p:txBody>
                    </p:sp>
                  </mc:Choice>
                  <mc:Fallback xmlns="">
                    <p:sp>
                      <p:nvSpPr>
                        <p:cNvPr id="63" name="Rectangle 62">
                          <a:extLst>
                            <a:ext uri="{FF2B5EF4-FFF2-40B4-BE49-F238E27FC236}">
                              <a16:creationId xmlns:a16="http://schemas.microsoft.com/office/drawing/2014/main" id="{BD108DEB-CE9E-3846-8803-D8B58216CC48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48669" y="2521075"/>
                          <a:ext cx="2325269" cy="879287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b="-1891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D4DDABB3-B939-8D4F-9B57-DFFADDEDBC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3242" y="5848078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80AE1402-19BF-3746-B974-CB5483B848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5877" y="4791001"/>
                      <a:ext cx="35939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V</a:t>
                      </a:r>
                    </a:p>
                  </p:txBody>
                </p:sp>
                <p:cxnSp>
                  <p:nvCxnSpPr>
                    <p:cNvPr id="66" name="Straight Connector 65">
                      <a:extLst>
                        <a:ext uri="{FF2B5EF4-FFF2-40B4-BE49-F238E27FC236}">
                          <a16:creationId xmlns:a16="http://schemas.microsoft.com/office/drawing/2014/main" id="{8CAB41BA-2526-9D47-879F-05E2939C67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03554" y="5824238"/>
                      <a:ext cx="4314668" cy="0"/>
                    </a:xfrm>
                    <a:prstGeom prst="line">
                      <a:avLst/>
                    </a:prstGeom>
                    <a:ln w="63500"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45203143-265B-B541-871C-4880795C5C2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361461" y="4222012"/>
                    <a:ext cx="662066" cy="408928"/>
                  </a:xfrm>
                  <a:prstGeom prst="line">
                    <a:avLst/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7E418680-9C76-544F-8FCF-EEA2C0D491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057" y="3446291"/>
                    <a:ext cx="677055" cy="486637"/>
                  </a:xfrm>
                  <a:prstGeom prst="line">
                    <a:avLst/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" name="Arc 51">
                  <a:extLst>
                    <a:ext uri="{FF2B5EF4-FFF2-40B4-BE49-F238E27FC236}">
                      <a16:creationId xmlns:a16="http://schemas.microsoft.com/office/drawing/2014/main" id="{D9AEA35C-26A6-494D-967A-04E1F65D6217}"/>
                    </a:ext>
                  </a:extLst>
                </p:cNvPr>
                <p:cNvSpPr/>
                <p:nvPr/>
              </p:nvSpPr>
              <p:spPr>
                <a:xfrm>
                  <a:off x="-6548553" y="-1522649"/>
                  <a:ext cx="16309901" cy="5521942"/>
                </a:xfrm>
                <a:prstGeom prst="arc">
                  <a:avLst>
                    <a:gd name="adj1" fmla="val 1153804"/>
                    <a:gd name="adj2" fmla="val 3865988"/>
                  </a:avLst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Arc 52">
                  <a:extLst>
                    <a:ext uri="{FF2B5EF4-FFF2-40B4-BE49-F238E27FC236}">
                      <a16:creationId xmlns:a16="http://schemas.microsoft.com/office/drawing/2014/main" id="{4A099DCA-C904-4C4D-A665-8C5C2BBA0488}"/>
                    </a:ext>
                  </a:extLst>
                </p:cNvPr>
                <p:cNvSpPr/>
                <p:nvPr/>
              </p:nvSpPr>
              <p:spPr>
                <a:xfrm>
                  <a:off x="-7264053" y="-1075780"/>
                  <a:ext cx="16309901" cy="5521942"/>
                </a:xfrm>
                <a:prstGeom prst="arc">
                  <a:avLst>
                    <a:gd name="adj1" fmla="val 1153804"/>
                    <a:gd name="adj2" fmla="val 3865988"/>
                  </a:avLst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82A76BC-1E7D-104C-BB32-EFC7F88DED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81029" y="3762355"/>
                <a:ext cx="587986" cy="5024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29A9E43-7F6B-E74E-A6FD-50C26836842F}"/>
                  </a:ext>
                </a:extLst>
              </p:cNvPr>
              <p:cNvSpPr/>
              <p:nvPr/>
            </p:nvSpPr>
            <p:spPr>
              <a:xfrm>
                <a:off x="3987249" y="446701"/>
                <a:ext cx="740984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For an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adiabatic expansion</a:t>
                </a:r>
                <a:r>
                  <a:rPr lang="en-US" sz="2400" dirty="0">
                    <a:solidFill>
                      <a:schemeClr val="tx1"/>
                    </a:solidFill>
                  </a:rPr>
                  <a:t>, we must have</a:t>
                </a: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b="0" dirty="0"/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S</a:t>
                </a:r>
                <a:r>
                  <a:rPr lang="en-US" sz="2400" dirty="0">
                    <a:solidFill>
                      <a:schemeClr val="tx1"/>
                    </a:solidFill>
                  </a:rPr>
                  <a:t>o 1</a:t>
                </a:r>
                <a:r>
                  <a:rPr lang="en-US" sz="2400" baseline="30000" dirty="0">
                    <a:solidFill>
                      <a:schemeClr val="tx1"/>
                    </a:solidFill>
                  </a:rPr>
                  <a:t>st</a:t>
                </a:r>
                <a:r>
                  <a:rPr lang="en-US" sz="2400" dirty="0">
                    <a:solidFill>
                      <a:schemeClr val="tx1"/>
                    </a:solidFill>
                  </a:rPr>
                  <a:t> Law says 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𝒅𝑼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𝒆𝒙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29A9E43-7F6B-E74E-A6FD-50C268368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249" y="446701"/>
                <a:ext cx="7409840" cy="2308324"/>
              </a:xfrm>
              <a:prstGeom prst="rect">
                <a:avLst/>
              </a:prstGeom>
              <a:blipFill>
                <a:blip r:embed="rId7"/>
                <a:stretch>
                  <a:fillRect l="-1197"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F0817809-1006-054A-A245-23D298D16108}"/>
              </a:ext>
            </a:extLst>
          </p:cNvPr>
          <p:cNvGrpSpPr/>
          <p:nvPr/>
        </p:nvGrpSpPr>
        <p:grpSpPr>
          <a:xfrm>
            <a:off x="7370209" y="111636"/>
            <a:ext cx="8502449" cy="6738730"/>
            <a:chOff x="5803275" y="-86139"/>
            <a:chExt cx="8502449" cy="6738730"/>
          </a:xfrm>
        </p:grpSpPr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AC17D56F-7DAF-7741-85B5-FA2445D48148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42A6941-F10A-5545-BE45-638772460A14}"/>
                </a:ext>
              </a:extLst>
            </p:cNvPr>
            <p:cNvGrpSpPr/>
            <p:nvPr/>
          </p:nvGrpSpPr>
          <p:grpSpPr>
            <a:xfrm>
              <a:off x="5803275" y="-13256"/>
              <a:ext cx="8429562" cy="6562076"/>
              <a:chOff x="5299691" y="-1219200"/>
              <a:chExt cx="8429562" cy="65620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299825FA-D172-E244-98EA-24C7FA7A45B1}"/>
                      </a:ext>
                    </a:extLst>
                  </p:cNvPr>
                  <p:cNvSpPr txBox="1"/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299825FA-D172-E244-98EA-24C7FA7A45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202D2B68-03E0-014E-BE26-5176971C91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8035" y="2388971"/>
                <a:ext cx="0" cy="2732792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9F566D6-B087-AC42-80A0-306DBCB31F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08035" y="5121763"/>
                <a:ext cx="3313043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367E4F0-1026-BC4D-AFFC-977FBBD7FE9A}"/>
                      </a:ext>
                    </a:extLst>
                  </p:cNvPr>
                  <p:cNvSpPr/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367E4F0-1026-BC4D-AFFC-977FBBD7FE9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1204EE49-D9FA-1E4B-AE39-FBA905F671AA}"/>
                  </a:ext>
                </a:extLst>
              </p:cNvPr>
              <p:cNvSpPr/>
              <p:nvPr/>
            </p:nvSpPr>
            <p:spPr>
              <a:xfrm>
                <a:off x="6559827" y="-1219200"/>
                <a:ext cx="7169426" cy="6056244"/>
              </a:xfrm>
              <a:prstGeom prst="arc">
                <a:avLst>
                  <a:gd name="adj1" fmla="val 6171250"/>
                  <a:gd name="adj2" fmla="val 10117375"/>
                </a:avLst>
              </a:prstGeom>
              <a:ln w="63500">
                <a:solidFill>
                  <a:schemeClr val="tx1">
                    <a:alpha val="2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3998352-3295-134D-8577-BD8661142315}"/>
                  </a:ext>
                </a:extLst>
              </p:cNvPr>
              <p:cNvSpPr/>
              <p:nvPr/>
            </p:nvSpPr>
            <p:spPr>
              <a:xfrm>
                <a:off x="6689556" y="3114503"/>
                <a:ext cx="141553" cy="1980758"/>
              </a:xfrm>
              <a:prstGeom prst="rect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849E568-CC70-6348-AB83-3ABCCC3EF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513" y="3119715"/>
                <a:ext cx="7630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A9CE971-0231-AA40-AADC-D262BFFBE52D}"/>
                  </a:ext>
                </a:extLst>
              </p:cNvPr>
              <p:cNvSpPr/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A9CE971-0231-AA40-AADC-D262BFFBE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777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1851</Words>
  <Application>Microsoft Macintosh PowerPoint</Application>
  <PresentationFormat>Widescreen</PresentationFormat>
  <Paragraphs>539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38</cp:revision>
  <dcterms:created xsi:type="dcterms:W3CDTF">2021-10-04T16:56:54Z</dcterms:created>
  <dcterms:modified xsi:type="dcterms:W3CDTF">2023-10-02T17:34:19Z</dcterms:modified>
</cp:coreProperties>
</file>