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9" r:id="rId5"/>
    <p:sldId id="306" r:id="rId6"/>
    <p:sldId id="307" r:id="rId7"/>
    <p:sldId id="308" r:id="rId8"/>
    <p:sldId id="257" r:id="rId9"/>
    <p:sldId id="309" r:id="rId10"/>
    <p:sldId id="310" r:id="rId11"/>
    <p:sldId id="293" r:id="rId12"/>
    <p:sldId id="320" r:id="rId13"/>
    <p:sldId id="303" r:id="rId14"/>
    <p:sldId id="287" r:id="rId15"/>
    <p:sldId id="315" r:id="rId16"/>
    <p:sldId id="304" r:id="rId17"/>
    <p:sldId id="311" r:id="rId18"/>
    <p:sldId id="312" r:id="rId19"/>
    <p:sldId id="314" r:id="rId20"/>
    <p:sldId id="300" r:id="rId21"/>
    <p:sldId id="318" r:id="rId22"/>
    <p:sldId id="317" r:id="rId23"/>
    <p:sldId id="31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74"/>
    <p:restoredTop sz="94671"/>
  </p:normalViewPr>
  <p:slideViewPr>
    <p:cSldViewPr snapToGrid="0" snapToObjects="1">
      <p:cViewPr>
        <p:scale>
          <a:sx n="96" d="100"/>
          <a:sy n="96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B73E-5152-ED4C-82C7-8C6EC0A01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3BCFF-5E5E-2048-B53A-CEA31CF64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D179-43A1-284D-8BA7-DFB217A8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81AB-C25A-CE4B-A099-ACEABFC1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A3222-66CE-114B-8F42-8924A7C0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7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82A1-A11B-6C47-BE85-A28DF0A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5D6A3-174B-3343-A0B5-9AD204F52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6ABE1-92F7-FD42-802E-9FB91058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857D-379F-3E40-A21A-9F0D58F0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62DD-547C-4F40-AE63-79C2850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62782-C85D-AE4D-A2CA-2935D0670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696D5-6513-4A4F-920A-A33184A09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8586-E239-BF48-BBA5-6FF2838D8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6BB7-4124-0948-8BB6-1B8878F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5196-6C12-DF4A-A73A-ED6201CF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9ABD-1D64-FC48-A54C-4B1B9302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E368-7563-4D4A-87E3-85AA3F6F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38254-11AD-5340-8330-ACC3C785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D951-5BB2-8F42-83F9-1DF7EFE9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B49A0-F360-E449-9B89-50A097EF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2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DEEC-BE2E-BA49-9E44-529D24C0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5F5B-F2F5-8240-889F-3C747F1B4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E4F07-F2DC-6341-B343-CB82FDE7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59C8B-C39C-9A45-B44C-B1E1D1FC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C69B2-8268-F44A-BE4A-9FDA27EF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6501-0510-CB49-82BE-D53DD7B8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A16AA-4A05-974C-AE57-D3924F6C1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52AB7-27AF-864D-91CE-F2C55D49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CC2B0-AC55-E247-9E7C-6CE8C708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84917-B32C-F441-BDDC-CB99CE62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F6A8-94B2-974D-A3C6-14469412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0C9E-C45C-994D-BE8F-552CE1BE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DE0A7-0129-054C-820C-742B676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0AA4CA-D8ED-7D44-B44C-7878D953A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55E5C-33BC-9040-9362-951879B8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67683-6EC9-F443-85CE-0434AF7C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9D05F-EF9C-8845-AAE0-0D2DA28E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79BF8-4CFF-964B-9AFE-770C822C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A0810-4654-FF4D-9CED-9F47002B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71CE-11ED-D54C-84FF-C87621F3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35E6F-1E17-7944-9D46-58D77415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493B4-6B26-CD45-9149-C3753A0A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DD69-D2DF-0D4E-8906-D669D7FC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2DE9A-766A-5F42-B059-275C89E5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02655-2713-6A44-8D6C-977E8DB1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A8F20-FC32-974E-8302-0B5BD6A2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3F7C-DB92-2A43-A0D6-D517E474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608B-C7BA-AC47-AE4A-EB5C6E1B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598E8-517E-EA4C-A91F-9298BD9A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5D42D-4359-8140-943A-5EF3F0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9E3B4-D97E-454C-B816-EFD57D97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64C91-3660-0146-9F72-0A9372C4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5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5448-B605-524D-9E7C-2BFF8CF9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C4893-2467-FD48-BE90-1D09E5035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E9CC-FEA1-454B-ADD6-6604249D8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FE186-189A-4F43-84E8-D88C0E46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1CB4D-6BC9-694C-A7A5-95C16D3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6D356-ABEB-D441-AA44-D20251A7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4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2A139-DE56-384C-A7BC-6BAFEC508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C9229-B8B1-9D48-BFFB-34FB71A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B19B-AC3D-C44F-8E78-5A38BA79C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69CA2-CE56-D64A-BFFD-B92638A67BAE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6C66-9DBB-EC4E-97FD-6E89AAE1E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07432-6C74-8F4D-806D-472B3F921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CDB1-1F60-2C41-8B57-B03476FC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gi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8F53EB6-4894-CF4F-AEF7-926FB11D524F}"/>
              </a:ext>
            </a:extLst>
          </p:cNvPr>
          <p:cNvSpPr txBox="1"/>
          <p:nvPr/>
        </p:nvSpPr>
        <p:spPr>
          <a:xfrm>
            <a:off x="0" y="1006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all gases/liquids/solids 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0B4D0-E704-D04C-B509-5FAC6F082F9F}"/>
              </a:ext>
            </a:extLst>
          </p:cNvPr>
          <p:cNvSpPr txBox="1"/>
          <p:nvPr/>
        </p:nvSpPr>
        <p:spPr>
          <a:xfrm>
            <a:off x="443090" y="2040268"/>
            <a:ext cx="2948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Principle of Corresponding States</a:t>
            </a:r>
            <a:r>
              <a:rPr lang="en-US" sz="2400" dirty="0"/>
              <a:t> says all substances do this, just at different temperatures and volumes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E67B2-F3A2-864F-94A5-35CD53363197}"/>
              </a:ext>
            </a:extLst>
          </p:cNvPr>
          <p:cNvSpPr txBox="1"/>
          <p:nvPr/>
        </p:nvSpPr>
        <p:spPr>
          <a:xfrm>
            <a:off x="615857" y="6335263"/>
            <a:ext cx="11503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www.engineeringenotes.com</a:t>
            </a:r>
            <a:r>
              <a:rPr lang="en-US" sz="1200" dirty="0"/>
              <a:t>/thermal-engineering/real-gases/real-gases-properties-van-der-waals-equation-and-equation-of-state-thermal-engineering/49112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A05448-949F-454B-BB70-4C7E82AB1399}"/>
              </a:ext>
            </a:extLst>
          </p:cNvPr>
          <p:cNvGrpSpPr/>
          <p:nvPr/>
        </p:nvGrpSpPr>
        <p:grpSpPr>
          <a:xfrm>
            <a:off x="4186668" y="716957"/>
            <a:ext cx="5888240" cy="4954945"/>
            <a:chOff x="540356" y="1135901"/>
            <a:chExt cx="5888240" cy="495494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5E552A-63DC-8B47-9738-45B5967BF5BF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5DD8480-DA87-FB44-9C9C-27F6B84E6ABA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393D032B-C7C9-2E42-9443-062A0817CB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D716822-9232-134C-BA2E-95BAB609F7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35E1CB9-B7F9-F04E-96DA-B3C3890CB34A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07509754-CA95-2F47-845D-4ACB325576AC}"/>
                    </a:ext>
                  </a:extLst>
                </p:cNvPr>
                <p:cNvSpPr/>
                <p:nvPr/>
              </p:nvSpPr>
              <p:spPr>
                <a:xfrm>
                  <a:off x="6908800" y="1027391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7C669A-9ED5-5345-92E6-DE8FE672EB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95E7C01-BEB1-134B-9952-FA1ADF64ACC3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13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8DAF46-9BFC-E04C-92C8-45D309C037BF}"/>
              </a:ext>
            </a:extLst>
          </p:cNvPr>
          <p:cNvGrpSpPr/>
          <p:nvPr/>
        </p:nvGrpSpPr>
        <p:grpSpPr>
          <a:xfrm>
            <a:off x="831368" y="405838"/>
            <a:ext cx="11061700" cy="5421672"/>
            <a:chOff x="831368" y="405838"/>
            <a:chExt cx="11061700" cy="54216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1201B7-23AE-2647-8A6C-344BF4FE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368" y="405838"/>
              <a:ext cx="11061700" cy="5143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4C5F2B-9765-C246-B161-D3D9A45B66E5}"/>
                </a:ext>
              </a:extLst>
            </p:cNvPr>
            <p:cNvSpPr txBox="1"/>
            <p:nvPr/>
          </p:nvSpPr>
          <p:spPr>
            <a:xfrm>
              <a:off x="2855233" y="5458178"/>
              <a:ext cx="754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Berberberan</a:t>
              </a:r>
              <a:r>
                <a:rPr lang="en-US" dirty="0"/>
                <a:t>-Santos et al, 2008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/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97D244-4F28-D089-B4A4-BE1684DF7616}"/>
              </a:ext>
            </a:extLst>
          </p:cNvPr>
          <p:cNvSpPr/>
          <p:nvPr/>
        </p:nvSpPr>
        <p:spPr>
          <a:xfrm>
            <a:off x="2675" y="213"/>
            <a:ext cx="5482270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Every gas has its own critical temperature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3796BB-ED64-D2E6-A442-E9AD3131B72B}"/>
              </a:ext>
            </a:extLst>
          </p:cNvPr>
          <p:cNvSpPr/>
          <p:nvPr/>
        </p:nvSpPr>
        <p:spPr>
          <a:xfrm>
            <a:off x="1113183" y="4119259"/>
            <a:ext cx="6135756" cy="664775"/>
          </a:xfrm>
          <a:prstGeom prst="round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4677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201D3-BF08-065A-9B0B-55D415727F3D}"/>
              </a:ext>
            </a:extLst>
          </p:cNvPr>
          <p:cNvSpPr txBox="1"/>
          <p:nvPr/>
        </p:nvSpPr>
        <p:spPr>
          <a:xfrm>
            <a:off x="1987827" y="5670300"/>
            <a:ext cx="7832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 and NH</a:t>
            </a:r>
            <a:r>
              <a:rPr lang="en-US" sz="2400" baseline="-25000" dirty="0"/>
              <a:t>3</a:t>
            </a:r>
            <a:r>
              <a:rPr lang="en-US" sz="2400" dirty="0"/>
              <a:t> molecules are </a:t>
            </a:r>
            <a:r>
              <a:rPr lang="en-US" sz="2400" b="1" dirty="0"/>
              <a:t>very sticky</a:t>
            </a:r>
            <a:r>
              <a:rPr lang="en-US" sz="2400" dirty="0"/>
              <a:t> (they have hydrogen bonding!) so it’s easy to liquify them.</a:t>
            </a:r>
          </a:p>
          <a:p>
            <a:r>
              <a:rPr lang="en-US" sz="2400" dirty="0"/>
              <a:t>=&gt; H</a:t>
            </a:r>
            <a:r>
              <a:rPr lang="en-US" sz="2400" baseline="-25000" dirty="0"/>
              <a:t>2</a:t>
            </a:r>
            <a:r>
              <a:rPr lang="en-US" sz="2400" dirty="0"/>
              <a:t>O and NH</a:t>
            </a:r>
            <a:r>
              <a:rPr lang="en-US" sz="2400" baseline="-25000" dirty="0"/>
              <a:t>3</a:t>
            </a:r>
            <a:r>
              <a:rPr lang="en-US" sz="2400" dirty="0"/>
              <a:t> have a really </a:t>
            </a:r>
            <a:r>
              <a:rPr lang="en-US" sz="2400" b="1" dirty="0"/>
              <a:t>high</a:t>
            </a:r>
            <a:r>
              <a:rPr lang="en-US" sz="2400" dirty="0"/>
              <a:t> critical temperature.   </a:t>
            </a:r>
          </a:p>
        </p:txBody>
      </p:sp>
    </p:spTree>
    <p:extLst>
      <p:ext uri="{BB962C8B-B14F-4D97-AF65-F5344CB8AC3E}">
        <p14:creationId xmlns:p14="http://schemas.microsoft.com/office/powerpoint/2010/main" val="1921549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3/3e/Real_Gas_Isotherms.svg/709px-Real_Gas_Isotherms.svg.png">
            <a:extLst>
              <a:ext uri="{FF2B5EF4-FFF2-40B4-BE49-F238E27FC236}">
                <a16:creationId xmlns:a16="http://schemas.microsoft.com/office/drawing/2014/main" id="{E4307C13-CE43-A146-BE12-293CDBEF4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59" y="2262355"/>
            <a:ext cx="4035130" cy="403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6EDB73-52A0-2D4C-8992-BD7B2D01ACE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When the temperature is sub-critical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2400" b="1" dirty="0"/>
                  <a:t>), two phases (gas and liquid) are in equilibrium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6EDB73-52A0-2D4C-8992-BD7B2D01A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8D8CDA0-5935-9CFE-101E-60FE5B78A0FD}"/>
              </a:ext>
            </a:extLst>
          </p:cNvPr>
          <p:cNvGrpSpPr/>
          <p:nvPr/>
        </p:nvGrpSpPr>
        <p:grpSpPr>
          <a:xfrm>
            <a:off x="193145" y="2410742"/>
            <a:ext cx="3486452" cy="3311982"/>
            <a:chOff x="1170632" y="2818643"/>
            <a:chExt cx="3486452" cy="33119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6A75B63-AEB8-FDF1-810B-4C896ACC33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70632" y="2818643"/>
              <a:ext cx="3486452" cy="3311982"/>
              <a:chOff x="690454" y="1580856"/>
              <a:chExt cx="4443731" cy="422135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98B070F-E007-498E-16D9-D4323B9DF452}"/>
                  </a:ext>
                </a:extLst>
              </p:cNvPr>
              <p:cNvGrpSpPr/>
              <p:nvPr/>
            </p:nvGrpSpPr>
            <p:grpSpPr>
              <a:xfrm>
                <a:off x="1139340" y="2496081"/>
                <a:ext cx="3156517" cy="3306132"/>
                <a:chOff x="1169015" y="1868552"/>
                <a:chExt cx="3156517" cy="3306132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69EE34BB-BF27-1A2C-B038-D1EB705848EB}"/>
                    </a:ext>
                  </a:extLst>
                </p:cNvPr>
                <p:cNvGrpSpPr/>
                <p:nvPr/>
              </p:nvGrpSpPr>
              <p:grpSpPr>
                <a:xfrm>
                  <a:off x="1169015" y="1868557"/>
                  <a:ext cx="976808" cy="3295547"/>
                  <a:chOff x="433910" y="1868557"/>
                  <a:chExt cx="976808" cy="3295547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331C007A-6E80-C138-B989-A2F25AA22509}"/>
                      </a:ext>
                    </a:extLst>
                  </p:cNvPr>
                  <p:cNvGrpSpPr/>
                  <p:nvPr/>
                </p:nvGrpSpPr>
                <p:grpSpPr>
                  <a:xfrm>
                    <a:off x="433910" y="1868557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24" name="Can 23">
                      <a:extLst>
                        <a:ext uri="{FF2B5EF4-FFF2-40B4-BE49-F238E27FC236}">
                          <a16:creationId xmlns:a16="http://schemas.microsoft.com/office/drawing/2014/main" id="{2D28E6EF-8C1B-F63F-AA8C-701372EFD6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2820880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Can 24">
                      <a:extLst>
                        <a:ext uri="{FF2B5EF4-FFF2-40B4-BE49-F238E27FC236}">
                          <a16:creationId xmlns:a16="http://schemas.microsoft.com/office/drawing/2014/main" id="{FA6EC65B-3E7C-9F1B-CC0A-3F852D301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Down Arrow 25">
                      <a:extLst>
                        <a:ext uri="{FF2B5EF4-FFF2-40B4-BE49-F238E27FC236}">
                          <a16:creationId xmlns:a16="http://schemas.microsoft.com/office/drawing/2014/main" id="{DF2A2138-1BF2-106E-01C0-7F7D732CE4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2649695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729299C-B542-95BF-4CBB-C3C599A49452}"/>
                      </a:ext>
                    </a:extLst>
                  </p:cNvPr>
                  <p:cNvSpPr txBox="1"/>
                  <p:nvPr/>
                </p:nvSpPr>
                <p:spPr>
                  <a:xfrm>
                    <a:off x="482581" y="3865267"/>
                    <a:ext cx="9281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gas</a:t>
                    </a:r>
                  </a:p>
                </p:txBody>
              </p:sp>
            </p:grp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1437486D-E6C3-36E9-CD99-63F7CB63003A}"/>
                    </a:ext>
                  </a:extLst>
                </p:cNvPr>
                <p:cNvGrpSpPr/>
                <p:nvPr/>
              </p:nvGrpSpPr>
              <p:grpSpPr>
                <a:xfrm>
                  <a:off x="2298294" y="1868552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25EB47B-03E6-4CC3-0080-79402A3903EC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Can 19">
                    <a:extLst>
                      <a:ext uri="{FF2B5EF4-FFF2-40B4-BE49-F238E27FC236}">
                        <a16:creationId xmlns:a16="http://schemas.microsoft.com/office/drawing/2014/main" id="{D891D5C5-45F9-E9CC-3C11-7F56C8A83597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Down Arrow 20">
                    <a:extLst>
                      <a:ext uri="{FF2B5EF4-FFF2-40B4-BE49-F238E27FC236}">
                        <a16:creationId xmlns:a16="http://schemas.microsoft.com/office/drawing/2014/main" id="{F1FB48D0-3265-2D14-30BD-0EF94F6BB973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C8793B53-37FC-D58C-5707-6CFBA0A30467}"/>
                    </a:ext>
                  </a:extLst>
                </p:cNvPr>
                <p:cNvGrpSpPr/>
                <p:nvPr/>
              </p:nvGrpSpPr>
              <p:grpSpPr>
                <a:xfrm>
                  <a:off x="3397396" y="1868552"/>
                  <a:ext cx="928136" cy="3306132"/>
                  <a:chOff x="1559906" y="1868552"/>
                  <a:chExt cx="928136" cy="3306132"/>
                </a:xfrm>
              </p:grpSpPr>
              <p:sp>
                <p:nvSpPr>
                  <p:cNvPr id="10" name="Can 9">
                    <a:extLst>
                      <a:ext uri="{FF2B5EF4-FFF2-40B4-BE49-F238E27FC236}">
                        <a16:creationId xmlns:a16="http://schemas.microsoft.com/office/drawing/2014/main" id="{252035F8-A42E-48AA-066B-95136D293FE2}"/>
                      </a:ext>
                    </a:extLst>
                  </p:cNvPr>
                  <p:cNvSpPr/>
                  <p:nvPr/>
                </p:nvSpPr>
                <p:spPr>
                  <a:xfrm>
                    <a:off x="1598006" y="4469430"/>
                    <a:ext cx="793020" cy="705254"/>
                  </a:xfrm>
                  <a:prstGeom prst="can">
                    <a:avLst>
                      <a:gd name="adj" fmla="val 25860"/>
                    </a:avLst>
                  </a:prstGeom>
                  <a:solidFill>
                    <a:schemeClr val="accent1">
                      <a:alpha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58B1D1AE-7493-465A-ACD4-BDDE30723309}"/>
                      </a:ext>
                    </a:extLst>
                  </p:cNvPr>
                  <p:cNvGrpSpPr/>
                  <p:nvPr/>
                </p:nvGrpSpPr>
                <p:grpSpPr>
                  <a:xfrm>
                    <a:off x="1597695" y="1868552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13" name="Can 12">
                      <a:extLst>
                        <a:ext uri="{FF2B5EF4-FFF2-40B4-BE49-F238E27FC236}">
                          <a16:creationId xmlns:a16="http://schemas.microsoft.com/office/drawing/2014/main" id="{94BC475D-3A4B-26A8-AAB7-AE7116FFB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Can 14">
                      <a:extLst>
                        <a:ext uri="{FF2B5EF4-FFF2-40B4-BE49-F238E27FC236}">
                          <a16:creationId xmlns:a16="http://schemas.microsoft.com/office/drawing/2014/main" id="{D279540C-E37B-4E09-A889-4A8992E76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4212042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" name="Down Arrow 13">
                      <a:extLst>
                        <a:ext uri="{FF2B5EF4-FFF2-40B4-BE49-F238E27FC236}">
                          <a16:creationId xmlns:a16="http://schemas.microsoft.com/office/drawing/2014/main" id="{1279A04F-F376-9F96-A9C3-26BDA6A39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4059381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EB3970B-9EF6-7CCC-B736-52ED137A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559906" y="4647029"/>
                    <a:ext cx="92813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liquid</a:t>
                    </a:r>
                  </a:p>
                </p:txBody>
              </p: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7588C43A-094E-30DB-5D73-FDEADDAA2A9A}"/>
                      </a:ext>
                    </a:extLst>
                  </p:cNvPr>
                  <p:cNvSpPr txBox="1"/>
                  <p:nvPr/>
                </p:nvSpPr>
                <p:spPr>
                  <a:xfrm>
                    <a:off x="690454" y="1580856"/>
                    <a:ext cx="4443731" cy="588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7588C43A-094E-30DB-5D73-FDEADDAA2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454" y="1580856"/>
                    <a:ext cx="4443731" cy="5884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3873F7C-7364-7420-F837-5222C18F2EF9}"/>
                </a:ext>
              </a:extLst>
            </p:cNvPr>
            <p:cNvGrpSpPr/>
            <p:nvPr/>
          </p:nvGrpSpPr>
          <p:grpSpPr>
            <a:xfrm>
              <a:off x="2405148" y="5069078"/>
              <a:ext cx="777774" cy="1051679"/>
              <a:chOff x="2405148" y="5069078"/>
              <a:chExt cx="777774" cy="1051679"/>
            </a:xfrm>
          </p:grpSpPr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24B4A281-615E-B1D1-C856-3F2487781DCF}"/>
                  </a:ext>
                </a:extLst>
              </p:cNvPr>
              <p:cNvSpPr/>
              <p:nvPr/>
            </p:nvSpPr>
            <p:spPr>
              <a:xfrm>
                <a:off x="2405148" y="5907663"/>
                <a:ext cx="622186" cy="213094"/>
              </a:xfrm>
              <a:prstGeom prst="can">
                <a:avLst>
                  <a:gd name="adj" fmla="val 50000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97E722-06D1-D8FF-01F6-736B6A7F8FA0}"/>
                  </a:ext>
                </a:extLst>
              </p:cNvPr>
              <p:cNvSpPr txBox="1"/>
              <p:nvPr/>
            </p:nvSpPr>
            <p:spPr>
              <a:xfrm>
                <a:off x="2454726" y="5069078"/>
                <a:ext cx="728196" cy="28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gas</a:t>
                </a:r>
              </a:p>
            </p:txBody>
          </p:sp>
        </p:grpSp>
      </p:grpSp>
      <p:pic>
        <p:nvPicPr>
          <p:cNvPr id="31" name="Picture 2" descr="Image result for phase diagrams">
            <a:extLst>
              <a:ext uri="{FF2B5EF4-FFF2-40B4-BE49-F238E27FC236}">
                <a16:creationId xmlns:a16="http://schemas.microsoft.com/office/drawing/2014/main" id="{71C1648D-1BE4-2682-4596-981B2E883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3" b="5795"/>
          <a:stretch/>
        </p:blipFill>
        <p:spPr bwMode="auto">
          <a:xfrm>
            <a:off x="8501807" y="2981745"/>
            <a:ext cx="3341104" cy="293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DB121C-F0FE-4EF3-5CB9-4E9B6350E5EA}"/>
                  </a:ext>
                </a:extLst>
              </p:cNvPr>
              <p:cNvSpPr txBox="1"/>
              <p:nvPr/>
            </p:nvSpPr>
            <p:spPr>
              <a:xfrm>
                <a:off x="9896291" y="5921779"/>
                <a:ext cx="9197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DB121C-F0FE-4EF3-5CB9-4E9B6350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291" y="5921779"/>
                <a:ext cx="9197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0EBAC9-D0A1-3466-5AA1-9A2063BB3EFF}"/>
                  </a:ext>
                </a:extLst>
              </p:cNvPr>
              <p:cNvSpPr txBox="1"/>
              <p:nvPr/>
            </p:nvSpPr>
            <p:spPr>
              <a:xfrm>
                <a:off x="69342" y="560515"/>
                <a:ext cx="11990135" cy="1655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Left</a:t>
                </a:r>
                <a:r>
                  <a:rPr lang="en-US" sz="2400" dirty="0"/>
                  <a:t>: Below the critical temperature, we see </a:t>
                </a:r>
                <a:r>
                  <a:rPr lang="en-US" sz="2400" b="1" dirty="0"/>
                  <a:t>two phases </a:t>
                </a:r>
                <a:r>
                  <a:rPr lang="en-US" sz="2400" dirty="0"/>
                  <a:t>-- liquid and gas. The pressure in the chamber when both phases are present is known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dirty="0"/>
                  <a:t>Middle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appears in </a:t>
                </a:r>
                <a:r>
                  <a:rPr lang="en-US" sz="2400" b="1" dirty="0"/>
                  <a:t>PV diagrams </a:t>
                </a:r>
                <a:r>
                  <a:rPr lang="en-US" sz="2400" dirty="0"/>
                  <a:t>as flat lines (between points </a:t>
                </a:r>
                <a:r>
                  <a:rPr lang="en-US" sz="2400" i="1" dirty="0"/>
                  <a:t>F</a:t>
                </a:r>
                <a:r>
                  <a:rPr lang="en-US" sz="2400" dirty="0"/>
                  <a:t> and </a:t>
                </a:r>
                <a:r>
                  <a:rPr lang="en-US" sz="2400" i="1" dirty="0"/>
                  <a:t>G</a:t>
                </a:r>
                <a:r>
                  <a:rPr lang="en-US" sz="2400" dirty="0"/>
                  <a:t>).</a:t>
                </a:r>
              </a:p>
              <a:p>
                <a:r>
                  <a:rPr lang="en-US" sz="2400" b="1" dirty="0"/>
                  <a:t>Right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𝑣𝑎𝑝</m:t>
                        </m:r>
                      </m:sub>
                    </m:sSub>
                  </m:oMath>
                </a14:m>
                <a:r>
                  <a:rPr lang="en-US" sz="2400" dirty="0"/>
                  <a:t> appears in </a:t>
                </a:r>
                <a:r>
                  <a:rPr lang="en-US" sz="2400" b="1" dirty="0"/>
                  <a:t>phase diagrams </a:t>
                </a:r>
                <a:r>
                  <a:rPr lang="en-US" sz="2400" dirty="0"/>
                  <a:t>as a line between liquid and vapor regions (T to </a:t>
                </a:r>
                <a:r>
                  <a:rPr lang="en-US" sz="2400" i="1" dirty="0"/>
                  <a:t>C</a:t>
                </a:r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0EBAC9-D0A1-3466-5AA1-9A2063BB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" y="560515"/>
                <a:ext cx="11990135" cy="1655261"/>
              </a:xfrm>
              <a:prstGeom prst="rect">
                <a:avLst/>
              </a:prstGeom>
              <a:blipFill>
                <a:blip r:embed="rId7"/>
                <a:stretch>
                  <a:fillRect l="-741" t="-305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7477E4-4E8A-A47C-A4A3-EB884BDF6FA1}"/>
                  </a:ext>
                </a:extLst>
              </p:cNvPr>
              <p:cNvSpPr txBox="1"/>
              <p:nvPr/>
            </p:nvSpPr>
            <p:spPr>
              <a:xfrm>
                <a:off x="7911904" y="3149402"/>
                <a:ext cx="9197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7477E4-4E8A-A47C-A4A3-EB884BDF6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04" y="3149402"/>
                <a:ext cx="9197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BC3C39D-2BDC-2213-230E-761B5C5EF003}"/>
              </a:ext>
            </a:extLst>
          </p:cNvPr>
          <p:cNvSpPr txBox="1"/>
          <p:nvPr/>
        </p:nvSpPr>
        <p:spPr>
          <a:xfrm>
            <a:off x="4611757" y="2850586"/>
            <a:ext cx="18818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PV diagram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7F2C6-C0F6-3F7E-5706-14D53820B027}"/>
              </a:ext>
            </a:extLst>
          </p:cNvPr>
          <p:cNvSpPr txBox="1"/>
          <p:nvPr/>
        </p:nvSpPr>
        <p:spPr>
          <a:xfrm>
            <a:off x="9308665" y="2778281"/>
            <a:ext cx="188180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Phase diagram</a:t>
            </a:r>
          </a:p>
        </p:txBody>
      </p:sp>
    </p:spTree>
    <p:extLst>
      <p:ext uri="{BB962C8B-B14F-4D97-AF65-F5344CB8AC3E}">
        <p14:creationId xmlns:p14="http://schemas.microsoft.com/office/powerpoint/2010/main" val="153598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EE4CEF-CA4E-F843-9E8E-15E2EF30EA54}"/>
              </a:ext>
            </a:extLst>
          </p:cNvPr>
          <p:cNvGrpSpPr/>
          <p:nvPr/>
        </p:nvGrpSpPr>
        <p:grpSpPr>
          <a:xfrm>
            <a:off x="0" y="1034919"/>
            <a:ext cx="11941430" cy="5325711"/>
            <a:chOff x="-720439" y="314480"/>
            <a:chExt cx="11941430" cy="5325711"/>
          </a:xfrm>
        </p:grpSpPr>
        <p:pic>
          <p:nvPicPr>
            <p:cNvPr id="1026" name="Picture 2" descr="https://upload.wikimedia.org/wikipedia/commons/thumb/3/3e/Real_Gas_Isotherms.svg/709px-Real_Gas_Isotherms.svg.png">
              <a:extLst>
                <a:ext uri="{FF2B5EF4-FFF2-40B4-BE49-F238E27FC236}">
                  <a16:creationId xmlns:a16="http://schemas.microsoft.com/office/drawing/2014/main" id="{E4307C13-CE43-A146-BE12-293CDBEF4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5280" y="314480"/>
              <a:ext cx="5325711" cy="532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0CD595-EB98-6446-9CCF-131AD6957CD9}"/>
                    </a:ext>
                  </a:extLst>
                </p:cNvPr>
                <p:cNvSpPr txBox="1"/>
                <p:nvPr/>
              </p:nvSpPr>
              <p:spPr>
                <a:xfrm>
                  <a:off x="-720439" y="1450973"/>
                  <a:ext cx="6720722" cy="2884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The </a:t>
                  </a:r>
                  <a:r>
                    <a:rPr lang="en-US" sz="2400" b="1" dirty="0"/>
                    <a:t>unphysical</a:t>
                  </a:r>
                  <a:r>
                    <a:rPr lang="en-US" sz="2400" dirty="0"/>
                    <a:t> (i.e., </a:t>
                  </a:r>
                  <a:r>
                    <a:rPr lang="en-US" sz="2400" b="1" dirty="0"/>
                    <a:t>impossible</a:t>
                  </a:r>
                  <a:r>
                    <a:rPr lang="en-US" sz="2400" dirty="0"/>
                    <a:t>) </a:t>
                  </a:r>
                  <a:r>
                    <a:rPr lang="en-US" sz="2400" b="1" dirty="0"/>
                    <a:t>loopy structure </a:t>
                  </a:r>
                  <a:r>
                    <a:rPr lang="en-US" sz="2400" dirty="0"/>
                    <a:t>between points </a:t>
                  </a:r>
                  <a:r>
                    <a:rPr lang="en-US" sz="2400" i="1" dirty="0"/>
                    <a:t>F</a:t>
                  </a:r>
                  <a:r>
                    <a:rPr lang="en-US" sz="2400" dirty="0"/>
                    <a:t> and </a:t>
                  </a:r>
                  <a:r>
                    <a:rPr lang="en-US" sz="2400" i="1" dirty="0"/>
                    <a:t>G</a:t>
                  </a:r>
                  <a:r>
                    <a:rPr lang="en-US" sz="2400" dirty="0"/>
                    <a:t> results from the fact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𝑣𝑑𝑤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sz="2400" dirty="0"/>
                    <a:t> is an algebraic formula that can’t reproduce the kinks at </a:t>
                  </a:r>
                  <a:r>
                    <a:rPr lang="en-US" sz="2400" i="1" dirty="0"/>
                    <a:t>F</a:t>
                  </a:r>
                  <a:r>
                    <a:rPr lang="en-US" sz="2400" dirty="0"/>
                    <a:t> and </a:t>
                  </a:r>
                  <a:r>
                    <a:rPr lang="en-US" sz="2400" i="1" dirty="0"/>
                    <a:t>G</a:t>
                  </a:r>
                  <a:r>
                    <a:rPr lang="en-US" sz="2400" dirty="0"/>
                    <a:t>.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Maxwell tried “save” vdw theory by drawing in flat the connecting lines. That’s called the </a:t>
                  </a:r>
                  <a:r>
                    <a:rPr lang="en-US" sz="2400" b="1" dirty="0"/>
                    <a:t>Maxwell</a:t>
                  </a:r>
                  <a:r>
                    <a:rPr lang="en-US" sz="2400" dirty="0"/>
                    <a:t> </a:t>
                  </a:r>
                  <a:r>
                    <a:rPr lang="en-US" sz="2400" b="1" dirty="0"/>
                    <a:t>Construction</a:t>
                  </a:r>
                  <a:r>
                    <a:rPr lang="en-US" sz="2400" dirty="0"/>
                    <a:t>.</a:t>
                  </a: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0CD595-EB98-6446-9CCF-131AD6957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20439" y="1450973"/>
                  <a:ext cx="6720722" cy="2884508"/>
                </a:xfrm>
                <a:prstGeom prst="rect">
                  <a:avLst/>
                </a:prstGeom>
                <a:blipFill>
                  <a:blip r:embed="rId3"/>
                  <a:stretch>
                    <a:fillRect l="-1323" t="-1316" r="-945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How Maxwell tried to save vdw theory in the 2-phase region</a:t>
            </a:r>
          </a:p>
        </p:txBody>
      </p:sp>
    </p:spTree>
    <p:extLst>
      <p:ext uri="{BB962C8B-B14F-4D97-AF65-F5344CB8AC3E}">
        <p14:creationId xmlns:p14="http://schemas.microsoft.com/office/powerpoint/2010/main" val="57475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803145-024B-8645-B00C-DD6B224FC7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626" y="-6416"/>
                <a:ext cx="10515600" cy="509999"/>
              </a:xfrm>
              <a:solidFill>
                <a:schemeClr val="accent2"/>
              </a:solidFill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latin typeface="+mn-lt"/>
                  </a:rPr>
                  <a:t>Relating </a:t>
                </a:r>
                <a:r>
                  <a:rPr lang="en-US" sz="2400" b="1" dirty="0" err="1">
                    <a:latin typeface="+mn-lt"/>
                  </a:rPr>
                  <a:t>vdw’s</a:t>
                </a:r>
                <a:r>
                  <a:rPr lang="en-US" sz="2400" b="1" dirty="0">
                    <a:latin typeface="+mn-lt"/>
                  </a:rPr>
                  <a:t> a and b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400" b="1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endParaRPr lang="en-US" sz="2400" b="1" dirty="0">
                  <a:latin typeface="+mn-lt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803145-024B-8645-B00C-DD6B224FC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6" y="-6416"/>
                <a:ext cx="10515600" cy="509999"/>
              </a:xfrm>
              <a:blipFill>
                <a:blip r:embed="rId2"/>
                <a:stretch>
                  <a:fillRect l="-965" t="-4878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388902A-25D5-284A-858D-C088F89B9C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5941" y="1292087"/>
                <a:ext cx="5948600" cy="33329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How are those relationships obtained? The critical isotherm has an inflection point:</a:t>
                </a:r>
              </a:p>
              <a:p>
                <a:endParaRPr lang="en-US" sz="24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   </a:t>
                </a:r>
                <a:r>
                  <a:rPr lang="en-US" sz="2400" dirty="0">
                    <a:latin typeface="+mn-lt"/>
                  </a:rPr>
                  <a:t>and. </a:t>
                </a:r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This is what the CGI </a:t>
                </a:r>
                <a:r>
                  <a:rPr lang="en-US" sz="2400" b="1" dirty="0" err="1">
                    <a:latin typeface="+mn-lt"/>
                  </a:rPr>
                  <a:t>AnalyticalTcrit</a:t>
                </a:r>
                <a:r>
                  <a:rPr lang="en-US" sz="2400" dirty="0">
                    <a:latin typeface="+mn-lt"/>
                  </a:rPr>
                  <a:t> is all about.</a:t>
                </a:r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388902A-25D5-284A-858D-C088F89B9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1" y="1292087"/>
                <a:ext cx="5948600" cy="3332922"/>
              </a:xfrm>
              <a:prstGeom prst="rect">
                <a:avLst/>
              </a:prstGeom>
              <a:blipFill>
                <a:blip r:embed="rId3"/>
                <a:stretch>
                  <a:fillRect l="-149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DCD6C37-65B2-614A-AEEB-4ADB9E870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290" y="644241"/>
            <a:ext cx="6299185" cy="47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2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560A9-00C9-574B-BE8E-6E5DEE8E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90" y="644241"/>
            <a:ext cx="6299185" cy="4724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03145-024B-8645-B00C-DD6B224F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92"/>
            <a:ext cx="10515600" cy="54721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Analytical properties of </a:t>
            </a:r>
            <a:r>
              <a:rPr lang="en-US" sz="2400" b="1" dirty="0" err="1">
                <a:latin typeface="+mn-lt"/>
              </a:rPr>
              <a:t>vdw’s</a:t>
            </a:r>
            <a:r>
              <a:rPr lang="en-US" sz="2400" b="1" dirty="0">
                <a:latin typeface="+mn-lt"/>
              </a:rPr>
              <a:t> equation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02CD7C-8C28-5B48-8E4B-2A1B46A97B9D}"/>
              </a:ext>
            </a:extLst>
          </p:cNvPr>
          <p:cNvSpPr txBox="1">
            <a:spLocks/>
          </p:cNvSpPr>
          <p:nvPr/>
        </p:nvSpPr>
        <p:spPr>
          <a:xfrm>
            <a:off x="372687" y="3165460"/>
            <a:ext cx="6012615" cy="5472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+mn-lt"/>
              </a:rPr>
              <a:t>The ratio is not actually 1/3, it’s 8/27.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B89012-5F2A-4644-96CB-4D5311279D67}"/>
                  </a:ext>
                </a:extLst>
              </p:cNvPr>
              <p:cNvSpPr/>
              <p:nvPr/>
            </p:nvSpPr>
            <p:spPr>
              <a:xfrm>
                <a:off x="372687" y="1299796"/>
                <a:ext cx="5237699" cy="1753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Here are approximate results (you’ll do better in the CGI, </a:t>
                </a:r>
                <a:r>
                  <a:rPr lang="en-US" sz="2400" b="1" dirty="0" err="1"/>
                  <a:t>AnalyticalTcrit</a:t>
                </a:r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B89012-5F2A-4644-96CB-4D531127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7" y="1299796"/>
                <a:ext cx="5237699" cy="1753044"/>
              </a:xfrm>
              <a:prstGeom prst="rect">
                <a:avLst/>
              </a:prstGeom>
              <a:blipFill>
                <a:blip r:embed="rId3"/>
                <a:stretch>
                  <a:fillRect l="-1937" t="-2878" b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78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560A9-00C9-574B-BE8E-6E5DEE8EC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90" y="644241"/>
            <a:ext cx="6299185" cy="4724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803145-024B-8645-B00C-DD6B224F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992"/>
            <a:ext cx="10515600" cy="547217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Analytical properties of </a:t>
            </a:r>
            <a:r>
              <a:rPr lang="en-US" sz="2400" b="1" dirty="0" err="1">
                <a:latin typeface="+mn-lt"/>
              </a:rPr>
              <a:t>vdw’s</a:t>
            </a:r>
            <a:r>
              <a:rPr lang="en-US" sz="2400" b="1" dirty="0">
                <a:latin typeface="+mn-lt"/>
              </a:rPr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E402CD7C-8C28-5B48-8E4B-2A1B46A97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687" y="3165460"/>
                <a:ext cx="6012615" cy="1963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Thinking about 1</a:t>
                </a:r>
                <a:r>
                  <a:rPr lang="en-US" sz="2400" baseline="30000" dirty="0">
                    <a:latin typeface="+mn-lt"/>
                  </a:rPr>
                  <a:t>st</a:t>
                </a:r>
                <a:r>
                  <a:rPr lang="en-US" sz="2400" dirty="0">
                    <a:latin typeface="+mn-lt"/>
                  </a:rPr>
                  <a:t> equation …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2400" b="1" dirty="0">
                    <a:latin typeface="+mn-lt"/>
                  </a:rPr>
                  <a:t> is a measure of attractive forces</a:t>
                </a:r>
                <a:r>
                  <a:rPr lang="en-US" sz="2400" dirty="0">
                    <a:latin typeface="+mn-lt"/>
                  </a:rPr>
                  <a:t>, which leads to condensation. … so a gas with a big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+mn-lt"/>
                  </a:rPr>
                  <a:t> must be brought to higher temperature before it goes supercritical.  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E402CD7C-8C28-5B48-8E4B-2A1B46A97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7" y="3165460"/>
                <a:ext cx="6012615" cy="1963131"/>
              </a:xfrm>
              <a:prstGeom prst="rect">
                <a:avLst/>
              </a:prstGeom>
              <a:blipFill>
                <a:blip r:embed="rId3"/>
                <a:stretch>
                  <a:fillRect l="-1688" b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B89012-5F2A-4644-96CB-4D5311279D67}"/>
                  </a:ext>
                </a:extLst>
              </p:cNvPr>
              <p:cNvSpPr/>
              <p:nvPr/>
            </p:nvSpPr>
            <p:spPr>
              <a:xfrm>
                <a:off x="372687" y="1299796"/>
                <a:ext cx="5237699" cy="1753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Here are approximate results (you’ll do better in the CGI, </a:t>
                </a:r>
                <a:r>
                  <a:rPr lang="en-US" sz="2400" b="1" dirty="0" err="1"/>
                  <a:t>AnalyticalTcrit</a:t>
                </a:r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AB89012-5F2A-4644-96CB-4D5311279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7" y="1299796"/>
                <a:ext cx="5237699" cy="1753044"/>
              </a:xfrm>
              <a:prstGeom prst="rect">
                <a:avLst/>
              </a:prstGeom>
              <a:blipFill>
                <a:blip r:embed="rId4"/>
                <a:stretch>
                  <a:fillRect l="-1937" t="-2878" b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449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E402CD7C-8C28-5B48-8E4B-2A1B46A97B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2687" y="3254409"/>
                <a:ext cx="5752603" cy="211422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Thinking about 2</a:t>
                </a:r>
                <a:r>
                  <a:rPr lang="en-US" sz="2400" baseline="30000" dirty="0">
                    <a:latin typeface="+mn-lt"/>
                  </a:rPr>
                  <a:t>nd</a:t>
                </a:r>
                <a:r>
                  <a:rPr lang="en-US" sz="2400" dirty="0">
                    <a:latin typeface="+mn-lt"/>
                  </a:rPr>
                  <a:t> equation …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</a:rPr>
                  <a:t>is considered to be an </a:t>
                </a:r>
                <a:r>
                  <a:rPr lang="en-US" sz="2400" b="1" dirty="0">
                    <a:latin typeface="+mn-lt"/>
                  </a:rPr>
                  <a:t>estimate of the volume of the molecules alone </a:t>
                </a:r>
                <a:r>
                  <a:rPr lang="en-US" sz="2400" dirty="0">
                    <a:latin typeface="+mn-lt"/>
                  </a:rPr>
                  <a:t>(1 mole). At the critical point, the volume of the gas is only 3x the volume of the molecules themselves … pretty packed!</a:t>
                </a: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E402CD7C-8C28-5B48-8E4B-2A1B46A97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7" y="3254409"/>
                <a:ext cx="5752603" cy="2114221"/>
              </a:xfrm>
              <a:prstGeom prst="rect">
                <a:avLst/>
              </a:prstGeom>
              <a:blipFill>
                <a:blip r:embed="rId2"/>
                <a:stretch>
                  <a:fillRect l="-1762" t="-2395" r="-2643" b="-5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B288B8E-3539-E64E-A1C1-4B15BD898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90" y="644241"/>
            <a:ext cx="6299185" cy="4724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E3D7B-517D-7547-BEA5-DEACA307BCE1}"/>
                  </a:ext>
                </a:extLst>
              </p:cNvPr>
              <p:cNvSpPr/>
              <p:nvPr/>
            </p:nvSpPr>
            <p:spPr>
              <a:xfrm>
                <a:off x="372687" y="1299796"/>
                <a:ext cx="5237699" cy="17530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Here are approximate results (you’ll do better in the CGI, </a:t>
                </a:r>
                <a:r>
                  <a:rPr lang="en-US" sz="2400" b="1" dirty="0" err="1"/>
                  <a:t>AnalyticalTcrit</a:t>
                </a:r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DE3D7B-517D-7547-BEA5-DEACA307B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87" y="1299796"/>
                <a:ext cx="5237699" cy="1753044"/>
              </a:xfrm>
              <a:prstGeom prst="rect">
                <a:avLst/>
              </a:prstGeom>
              <a:blipFill>
                <a:blip r:embed="rId4"/>
                <a:stretch>
                  <a:fillRect l="-1937" t="-2878" b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3A834AA-2436-B900-4CD1-B9BB9CCE0E7F}"/>
              </a:ext>
            </a:extLst>
          </p:cNvPr>
          <p:cNvSpPr txBox="1">
            <a:spLocks/>
          </p:cNvSpPr>
          <p:nvPr/>
        </p:nvSpPr>
        <p:spPr>
          <a:xfrm>
            <a:off x="0" y="-8992"/>
            <a:ext cx="10515600" cy="54721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+mn-lt"/>
              </a:rPr>
              <a:t>Analytical properties of vdw’s equation</a:t>
            </a:r>
            <a:endParaRPr lang="en-US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853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3A834AA-2436-B900-4CD1-B9BB9CCE0E7F}"/>
              </a:ext>
            </a:extLst>
          </p:cNvPr>
          <p:cNvSpPr txBox="1">
            <a:spLocks/>
          </p:cNvSpPr>
          <p:nvPr/>
        </p:nvSpPr>
        <p:spPr>
          <a:xfrm>
            <a:off x="0" y="-8992"/>
            <a:ext cx="12192000" cy="54721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Solving for critical points requires calculus … which </a:t>
            </a:r>
            <a:r>
              <a:rPr lang="en-US" sz="2400" b="1" dirty="0" err="1">
                <a:latin typeface="+mn-lt"/>
              </a:rPr>
              <a:t>sympy</a:t>
            </a:r>
            <a:r>
              <a:rPr lang="en-US" sz="2400" b="1" dirty="0">
                <a:latin typeface="+mn-lt"/>
              </a:rPr>
              <a:t> can do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530003-B859-E09C-22F1-B6157E28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863600"/>
            <a:ext cx="5956300" cy="513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4DA447-99F5-68A9-3078-AC9A4B0F9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756" y="2411897"/>
            <a:ext cx="7269236" cy="42357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4231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3A834AA-2436-B900-4CD1-B9BB9CCE0E7F}"/>
              </a:ext>
            </a:extLst>
          </p:cNvPr>
          <p:cNvSpPr txBox="1">
            <a:spLocks/>
          </p:cNvSpPr>
          <p:nvPr/>
        </p:nvSpPr>
        <p:spPr>
          <a:xfrm>
            <a:off x="0" y="-8992"/>
            <a:ext cx="12192000" cy="54721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Solving for critical points also requires solving equations … which </a:t>
            </a:r>
            <a:r>
              <a:rPr lang="en-US" sz="2400" b="1" dirty="0" err="1">
                <a:latin typeface="+mn-lt"/>
              </a:rPr>
              <a:t>sympy</a:t>
            </a:r>
            <a:r>
              <a:rPr lang="en-US" sz="2400" b="1" dirty="0">
                <a:latin typeface="+mn-lt"/>
              </a:rPr>
              <a:t> can 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60A72B-2CB8-D349-2DB1-4E451FCD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891" y="746144"/>
            <a:ext cx="7159487" cy="572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49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3145-024B-8645-B00C-DD6B224F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" y="-6416"/>
            <a:ext cx="12190374" cy="509999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It actually requires solving </a:t>
            </a:r>
            <a:r>
              <a:rPr lang="en-US" sz="2400" b="1">
                <a:latin typeface="+mn-lt"/>
              </a:rPr>
              <a:t>two simultaneous </a:t>
            </a:r>
            <a:r>
              <a:rPr lang="en-US" sz="2400" b="1" dirty="0">
                <a:latin typeface="+mn-lt"/>
              </a:rPr>
              <a:t>equations … which </a:t>
            </a:r>
            <a:r>
              <a:rPr lang="en-US" sz="2400" b="1" dirty="0" err="1">
                <a:latin typeface="+mn-lt"/>
              </a:rPr>
              <a:t>sympy</a:t>
            </a:r>
            <a:r>
              <a:rPr lang="en-US" sz="2400" b="1" dirty="0">
                <a:latin typeface="+mn-lt"/>
              </a:rPr>
              <a:t> can do too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388902A-25D5-284A-858D-C088F89B9C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931" y="1133061"/>
                <a:ext cx="5948600" cy="423556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+mn-lt"/>
                  </a:rPr>
                  <a:t>How are those relationships obtained? The critical isotherm has an inflection point:</a:t>
                </a:r>
              </a:p>
              <a:p>
                <a:endParaRPr lang="en-US" sz="24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   </a:t>
                </a:r>
                <a:r>
                  <a:rPr lang="en-US" sz="2400" dirty="0">
                    <a:latin typeface="+mn-lt"/>
                  </a:rPr>
                  <a:t>and. </a:t>
                </a:r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This is what the CGI </a:t>
                </a:r>
                <a:r>
                  <a:rPr lang="en-US" sz="2400" b="1" dirty="0" err="1">
                    <a:latin typeface="+mn-lt"/>
                  </a:rPr>
                  <a:t>AnalyticalTcrit</a:t>
                </a:r>
                <a:r>
                  <a:rPr lang="en-US" sz="2400" dirty="0">
                    <a:latin typeface="+mn-lt"/>
                  </a:rPr>
                  <a:t> is all about.</a:t>
                </a:r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D388902A-25D5-284A-858D-C088F89B9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1" y="1133061"/>
                <a:ext cx="5948600" cy="4235569"/>
              </a:xfrm>
              <a:prstGeom prst="rect">
                <a:avLst/>
              </a:prstGeom>
              <a:blipFill>
                <a:blip r:embed="rId2"/>
                <a:stretch>
                  <a:fillRect l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DCD6C37-65B2-614A-AEEB-4ADB9E87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90" y="644241"/>
            <a:ext cx="6299185" cy="472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1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38255A-7CA6-5648-8BA8-2B9AE531AD66}"/>
              </a:ext>
            </a:extLst>
          </p:cNvPr>
          <p:cNvGrpSpPr/>
          <p:nvPr/>
        </p:nvGrpSpPr>
        <p:grpSpPr>
          <a:xfrm>
            <a:off x="574223" y="1135901"/>
            <a:ext cx="5888240" cy="4954945"/>
            <a:chOff x="540356" y="1135901"/>
            <a:chExt cx="5888240" cy="49549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3A6649-1B2E-3C44-BBEA-AC2043571CE3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15D76A-795D-B241-BE76-F434F1FC2E37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2C513A1-AF97-AC44-8C31-1E7210C4C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D486E94-E2A5-8848-9CCC-2500CDAA7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B02037EC-AA45-164C-83B5-E7FD0C022BB1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9D4131E-9F78-5F47-A168-4164D462AFBF}"/>
                    </a:ext>
                  </a:extLst>
                </p:cNvPr>
                <p:cNvSpPr/>
                <p:nvPr/>
              </p:nvSpPr>
              <p:spPr>
                <a:xfrm>
                  <a:off x="6908800" y="1027391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B00834-A074-C44F-AA28-1EC2FCFA5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A27C307-E80A-E349-8C81-2CCA760A5EDA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D584ED-8AAB-B94A-8288-0AF32035C59F}"/>
              </a:ext>
            </a:extLst>
          </p:cNvPr>
          <p:cNvSpPr txBox="1"/>
          <p:nvPr/>
        </p:nvSpPr>
        <p:spPr>
          <a:xfrm>
            <a:off x="615857" y="6335263"/>
            <a:ext cx="115033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www.engineeringenotes.com</a:t>
            </a:r>
            <a:r>
              <a:rPr lang="en-US" sz="1200" dirty="0"/>
              <a:t>/thermal-engineering/real-gases/real-gases-properties-van-der-waals-equation-and-equation-of-state-thermal-engineering/49112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/>
              <p:nvPr/>
            </p:nvSpPr>
            <p:spPr>
              <a:xfrm>
                <a:off x="5886137" y="707088"/>
                <a:ext cx="6027567" cy="3984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 “supercritical”</a:t>
                </a:r>
              </a:p>
              <a:p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, still “supercritical”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𝑹𝒃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, “subcritical”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7" y="707088"/>
                <a:ext cx="6027567" cy="3984809"/>
              </a:xfrm>
              <a:prstGeom prst="rect">
                <a:avLst/>
              </a:prstGeom>
              <a:blipFill>
                <a:blip r:embed="rId3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06B9D96-0D05-9A42-989B-1D8B55A29725}"/>
              </a:ext>
            </a:extLst>
          </p:cNvPr>
          <p:cNvSpPr txBox="1"/>
          <p:nvPr/>
        </p:nvSpPr>
        <p:spPr>
          <a:xfrm>
            <a:off x="0" y="1006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Relationships between these temperatures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2126A20-5080-034A-A8F8-76C1ECBC4B60}"/>
              </a:ext>
            </a:extLst>
          </p:cNvPr>
          <p:cNvSpPr/>
          <p:nvPr/>
        </p:nvSpPr>
        <p:spPr>
          <a:xfrm>
            <a:off x="5815741" y="2359547"/>
            <a:ext cx="1952978" cy="813159"/>
          </a:xfrm>
          <a:prstGeom prst="frame">
            <a:avLst/>
          </a:prstGeom>
          <a:solidFill>
            <a:schemeClr val="accent2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D76993D-DC6A-0D63-224B-E7021A3F46B2}"/>
              </a:ext>
            </a:extLst>
          </p:cNvPr>
          <p:cNvSpPr/>
          <p:nvPr/>
        </p:nvSpPr>
        <p:spPr>
          <a:xfrm>
            <a:off x="5773901" y="620385"/>
            <a:ext cx="1845646" cy="813158"/>
          </a:xfrm>
          <a:prstGeom prst="frame">
            <a:avLst/>
          </a:prstGeom>
          <a:solidFill>
            <a:srgbClr val="FF00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80FD0-BB6D-40F0-5315-0F6AEEF1A037}"/>
              </a:ext>
            </a:extLst>
          </p:cNvPr>
          <p:cNvCxnSpPr/>
          <p:nvPr/>
        </p:nvCxnSpPr>
        <p:spPr>
          <a:xfrm flipH="1">
            <a:off x="4174435" y="1135901"/>
            <a:ext cx="1599466" cy="930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EEDC32E2-2739-14B4-8D12-2B10A11A1002}"/>
              </a:ext>
            </a:extLst>
          </p:cNvPr>
          <p:cNvSpPr/>
          <p:nvPr/>
        </p:nvSpPr>
        <p:spPr>
          <a:xfrm>
            <a:off x="5802489" y="1496591"/>
            <a:ext cx="1845646" cy="813159"/>
          </a:xfrm>
          <a:prstGeom prst="frame">
            <a:avLst/>
          </a:prstGeom>
          <a:solidFill>
            <a:schemeClr val="accent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A6C00-7DD6-834C-04DA-449E1B9572FE}"/>
              </a:ext>
            </a:extLst>
          </p:cNvPr>
          <p:cNvCxnSpPr>
            <a:cxnSpLocks/>
          </p:cNvCxnSpPr>
          <p:nvPr/>
        </p:nvCxnSpPr>
        <p:spPr>
          <a:xfrm flipH="1">
            <a:off x="3967100" y="1792736"/>
            <a:ext cx="1780297" cy="725197"/>
          </a:xfrm>
          <a:prstGeom prst="straightConnector1">
            <a:avLst/>
          </a:prstGeom>
          <a:ln w="38100">
            <a:solidFill>
              <a:schemeClr val="accent1"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>
            <a:extLst>
              <a:ext uri="{FF2B5EF4-FFF2-40B4-BE49-F238E27FC236}">
                <a16:creationId xmlns:a16="http://schemas.microsoft.com/office/drawing/2014/main" id="{0438CA28-C697-B708-B39C-F5DFE3E464EB}"/>
              </a:ext>
            </a:extLst>
          </p:cNvPr>
          <p:cNvSpPr/>
          <p:nvPr/>
        </p:nvSpPr>
        <p:spPr>
          <a:xfrm>
            <a:off x="5773901" y="3233297"/>
            <a:ext cx="1599466" cy="813159"/>
          </a:xfrm>
          <a:prstGeom prst="frame">
            <a:avLst/>
          </a:prstGeom>
          <a:solidFill>
            <a:srgbClr val="00B05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11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39B93-EBE7-1805-AFEF-E60FC796FEBB}"/>
              </a:ext>
            </a:extLst>
          </p:cNvPr>
          <p:cNvSpPr txBox="1"/>
          <p:nvPr/>
        </p:nvSpPr>
        <p:spPr>
          <a:xfrm>
            <a:off x="0" y="1006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Take-home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A3425-8B71-10E5-6146-498AE69986A5}"/>
                  </a:ext>
                </a:extLst>
              </p:cNvPr>
              <p:cNvSpPr txBox="1"/>
              <p:nvPr/>
            </p:nvSpPr>
            <p:spPr>
              <a:xfrm>
                <a:off x="319360" y="1020253"/>
                <a:ext cx="6691039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+mn-lt"/>
                  </a:rPr>
                  <a:t>The Principle of Corresponding States says all covalent compounds organize themselves in similar ways around critical their critical state.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critical state (e.g., the critical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) can be derived from </a:t>
                </a:r>
                <a:r>
                  <a:rPr lang="en-US" sz="2400" dirty="0" err="1"/>
                  <a:t>vdw’s</a:t>
                </a:r>
                <a:r>
                  <a:rPr lang="en-US" sz="2400" dirty="0"/>
                  <a:t> “a” and “b” coefficients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Other temperatures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) can be obtained from vdw too (but we have only done this so far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 so far).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A3425-8B71-10E5-6146-498AE699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0" y="1020253"/>
                <a:ext cx="6691039" cy="3416320"/>
              </a:xfrm>
              <a:prstGeom prst="rect">
                <a:avLst/>
              </a:prstGeom>
              <a:blipFill>
                <a:blip r:embed="rId2"/>
                <a:stretch>
                  <a:fillRect l="-1136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2" descr="Phase Diagrams of Pure Substances">
            <a:extLst>
              <a:ext uri="{FF2B5EF4-FFF2-40B4-BE49-F238E27FC236}">
                <a16:creationId xmlns:a16="http://schemas.microsoft.com/office/drawing/2014/main" id="{BF6BC6CB-AEBF-1E6C-0C1D-8B894924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280" y="814428"/>
            <a:ext cx="4044353" cy="323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93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39B93-EBE7-1805-AFEF-E60FC796FEBB}"/>
              </a:ext>
            </a:extLst>
          </p:cNvPr>
          <p:cNvSpPr txBox="1"/>
          <p:nvPr/>
        </p:nvSpPr>
        <p:spPr>
          <a:xfrm>
            <a:off x="0" y="1006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Take-home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A3425-8B71-10E5-6146-498AE69986A5}"/>
                  </a:ext>
                </a:extLst>
              </p:cNvPr>
              <p:cNvSpPr txBox="1"/>
              <p:nvPr/>
            </p:nvSpPr>
            <p:spPr>
              <a:xfrm>
                <a:off x="319360" y="1020253"/>
                <a:ext cx="6691039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The Principle of Corresponding States says all covalent compounds organize themselves in similar ways around critical their critical state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The critical state (e.g., the critical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2400" b="1" dirty="0"/>
                  <a:t>) can be derived from </a:t>
                </a:r>
                <a:r>
                  <a:rPr lang="en-US" sz="2400" b="1" dirty="0" err="1"/>
                  <a:t>vdw’s</a:t>
                </a:r>
                <a:r>
                  <a:rPr lang="en-US" sz="2400" b="1" dirty="0"/>
                  <a:t> “a” and “b” coefficients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Other temperatures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) can be obtained from vdw too (but we have only done this so far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 so far).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54A3425-8B71-10E5-6146-498AE699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0" y="1020253"/>
                <a:ext cx="6691039" cy="3416320"/>
              </a:xfrm>
              <a:prstGeom prst="rect">
                <a:avLst/>
              </a:prstGeom>
              <a:blipFill>
                <a:blip r:embed="rId2"/>
                <a:stretch>
                  <a:fillRect l="-1136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1AD4FBE-8412-E57F-CA0C-7E468BAFD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399" y="1020122"/>
            <a:ext cx="5056266" cy="3792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B824FCF9-DE15-255B-D9C6-CF562E463C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7956" y="4812322"/>
                <a:ext cx="5948600" cy="13234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   </a:t>
                </a:r>
                <a:r>
                  <a:rPr lang="en-US" sz="2400" dirty="0">
                    <a:latin typeface="+mn-lt"/>
                  </a:rPr>
                  <a:t>and </a:t>
                </a:r>
                <a:r>
                  <a:rPr lang="en-US" sz="2400" dirty="0">
                    <a:solidFill>
                      <a:srgbClr val="7030A0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  <a:p>
                <a:pPr algn="ctr"/>
                <a:endParaRPr lang="en-US" sz="2400" dirty="0">
                  <a:solidFill>
                    <a:srgbClr val="7030A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B824FCF9-DE15-255B-D9C6-CF562E463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956" y="4812322"/>
                <a:ext cx="5948600" cy="1323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45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39B93-EBE7-1805-AFEF-E60FC796FEBB}"/>
              </a:ext>
            </a:extLst>
          </p:cNvPr>
          <p:cNvSpPr txBox="1"/>
          <p:nvPr/>
        </p:nvSpPr>
        <p:spPr>
          <a:xfrm>
            <a:off x="0" y="1006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Take-home points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7B8BB3-8939-B03C-B9A3-466E7A005497}"/>
              </a:ext>
            </a:extLst>
          </p:cNvPr>
          <p:cNvGrpSpPr/>
          <p:nvPr/>
        </p:nvGrpSpPr>
        <p:grpSpPr>
          <a:xfrm>
            <a:off x="6734338" y="1285296"/>
            <a:ext cx="5271319" cy="4287408"/>
            <a:chOff x="209103" y="2248756"/>
            <a:chExt cx="5271319" cy="42874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BF41AE-2C9B-E8BE-B427-032D15511E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9103" y="2248756"/>
              <a:ext cx="5271319" cy="4287408"/>
              <a:chOff x="7124403" y="2131685"/>
              <a:chExt cx="4746444" cy="386050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4828663-EFB5-7362-5B4E-899B27BD66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752" t="21942" r="18560" b="11235"/>
              <a:stretch/>
            </p:blipFill>
            <p:spPr bwMode="auto">
              <a:xfrm>
                <a:off x="7124403" y="2314861"/>
                <a:ext cx="4746444" cy="3677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8EC3EB0-5C9D-68EF-6EF6-EAE9626C7484}"/>
                      </a:ext>
                    </a:extLst>
                  </p:cNvPr>
                  <p:cNvSpPr txBox="1"/>
                  <p:nvPr/>
                </p:nvSpPr>
                <p:spPr>
                  <a:xfrm>
                    <a:off x="8109639" y="2131685"/>
                    <a:ext cx="36551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𝑣𝑑𝑤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𝑖𝑑𝑒𝑎𝑙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(Argon)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8EC3EB0-5C9D-68EF-6EF6-EAE9626C74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9639" y="2131685"/>
                    <a:ext cx="365519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12" t="-7317" b="-170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0B8BF25-4C4E-0B0D-CF4D-CAD3484B9EF4}"/>
                </a:ext>
              </a:extLst>
            </p:cNvPr>
            <p:cNvGrpSpPr/>
            <p:nvPr/>
          </p:nvGrpSpPr>
          <p:grpSpPr>
            <a:xfrm>
              <a:off x="3825667" y="3346932"/>
              <a:ext cx="355010" cy="2118316"/>
              <a:chOff x="3482767" y="3423132"/>
              <a:chExt cx="355010" cy="211831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53D6874-3443-40A5-AB4C-81CBCEDEFC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97237" y="3870122"/>
                <a:ext cx="40540" cy="1572047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2ACB72A-2AC5-790A-5F89-4AB593EA14C2}"/>
                  </a:ext>
                </a:extLst>
              </p:cNvPr>
              <p:cNvSpPr/>
              <p:nvPr/>
            </p:nvSpPr>
            <p:spPr>
              <a:xfrm>
                <a:off x="3510667" y="3423132"/>
                <a:ext cx="321104" cy="434765"/>
              </a:xfrm>
              <a:custGeom>
                <a:avLst/>
                <a:gdLst>
                  <a:gd name="connsiteX0" fmla="*/ 321104 w 321104"/>
                  <a:gd name="connsiteY0" fmla="*/ 434765 h 434765"/>
                  <a:gd name="connsiteX1" fmla="*/ 308042 w 321104"/>
                  <a:gd name="connsiteY1" fmla="*/ 317199 h 434765"/>
                  <a:gd name="connsiteX2" fmla="*/ 277562 w 321104"/>
                  <a:gd name="connsiteY2" fmla="*/ 256239 h 434765"/>
                  <a:gd name="connsiteX3" fmla="*/ 234019 w 321104"/>
                  <a:gd name="connsiteY3" fmla="*/ 190925 h 434765"/>
                  <a:gd name="connsiteX4" fmla="*/ 125162 w 321104"/>
                  <a:gd name="connsiteY4" fmla="*/ 95131 h 434765"/>
                  <a:gd name="connsiteX5" fmla="*/ 33722 w 321104"/>
                  <a:gd name="connsiteY5" fmla="*/ 25462 h 434765"/>
                  <a:gd name="connsiteX6" fmla="*/ 3242 w 321104"/>
                  <a:gd name="connsiteY6" fmla="*/ 3691 h 43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104" h="434765">
                    <a:moveTo>
                      <a:pt x="321104" y="434765"/>
                    </a:moveTo>
                    <a:cubicBezTo>
                      <a:pt x="318201" y="390859"/>
                      <a:pt x="315299" y="346953"/>
                      <a:pt x="308042" y="317199"/>
                    </a:cubicBezTo>
                    <a:cubicBezTo>
                      <a:pt x="300785" y="287445"/>
                      <a:pt x="289899" y="277285"/>
                      <a:pt x="277562" y="256239"/>
                    </a:cubicBezTo>
                    <a:cubicBezTo>
                      <a:pt x="265225" y="235193"/>
                      <a:pt x="259419" y="217776"/>
                      <a:pt x="234019" y="190925"/>
                    </a:cubicBezTo>
                    <a:cubicBezTo>
                      <a:pt x="208619" y="164074"/>
                      <a:pt x="158545" y="122708"/>
                      <a:pt x="125162" y="95131"/>
                    </a:cubicBezTo>
                    <a:cubicBezTo>
                      <a:pt x="91779" y="67554"/>
                      <a:pt x="54042" y="40702"/>
                      <a:pt x="33722" y="25462"/>
                    </a:cubicBezTo>
                    <a:cubicBezTo>
                      <a:pt x="13402" y="10222"/>
                      <a:pt x="-8369" y="-7920"/>
                      <a:pt x="3242" y="369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2CF0D1EB-2B05-744C-AEB6-926487E6D922}"/>
                  </a:ext>
                </a:extLst>
              </p:cNvPr>
              <p:cNvSpPr/>
              <p:nvPr/>
            </p:nvSpPr>
            <p:spPr>
              <a:xfrm>
                <a:off x="3482767" y="5106683"/>
                <a:ext cx="321104" cy="434765"/>
              </a:xfrm>
              <a:custGeom>
                <a:avLst/>
                <a:gdLst>
                  <a:gd name="connsiteX0" fmla="*/ 321104 w 321104"/>
                  <a:gd name="connsiteY0" fmla="*/ 434765 h 434765"/>
                  <a:gd name="connsiteX1" fmla="*/ 308042 w 321104"/>
                  <a:gd name="connsiteY1" fmla="*/ 317199 h 434765"/>
                  <a:gd name="connsiteX2" fmla="*/ 277562 w 321104"/>
                  <a:gd name="connsiteY2" fmla="*/ 256239 h 434765"/>
                  <a:gd name="connsiteX3" fmla="*/ 234019 w 321104"/>
                  <a:gd name="connsiteY3" fmla="*/ 190925 h 434765"/>
                  <a:gd name="connsiteX4" fmla="*/ 125162 w 321104"/>
                  <a:gd name="connsiteY4" fmla="*/ 95131 h 434765"/>
                  <a:gd name="connsiteX5" fmla="*/ 33722 w 321104"/>
                  <a:gd name="connsiteY5" fmla="*/ 25462 h 434765"/>
                  <a:gd name="connsiteX6" fmla="*/ 3242 w 321104"/>
                  <a:gd name="connsiteY6" fmla="*/ 3691 h 43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104" h="434765">
                    <a:moveTo>
                      <a:pt x="321104" y="434765"/>
                    </a:moveTo>
                    <a:cubicBezTo>
                      <a:pt x="318201" y="390859"/>
                      <a:pt x="315299" y="346953"/>
                      <a:pt x="308042" y="317199"/>
                    </a:cubicBezTo>
                    <a:cubicBezTo>
                      <a:pt x="300785" y="287445"/>
                      <a:pt x="289899" y="277285"/>
                      <a:pt x="277562" y="256239"/>
                    </a:cubicBezTo>
                    <a:cubicBezTo>
                      <a:pt x="265225" y="235193"/>
                      <a:pt x="259419" y="217776"/>
                      <a:pt x="234019" y="190925"/>
                    </a:cubicBezTo>
                    <a:cubicBezTo>
                      <a:pt x="208619" y="164074"/>
                      <a:pt x="158545" y="122708"/>
                      <a:pt x="125162" y="95131"/>
                    </a:cubicBezTo>
                    <a:cubicBezTo>
                      <a:pt x="91779" y="67554"/>
                      <a:pt x="54042" y="40702"/>
                      <a:pt x="33722" y="25462"/>
                    </a:cubicBezTo>
                    <a:cubicBezTo>
                      <a:pt x="13402" y="10222"/>
                      <a:pt x="-8369" y="-7920"/>
                      <a:pt x="3242" y="3691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4994A2D-9D45-7BCC-179A-CBFB307F51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82767" y="4178699"/>
                <a:ext cx="14908" cy="864484"/>
              </a:xfrm>
              <a:prstGeom prst="straightConnector1">
                <a:avLst/>
              </a:prstGeom>
              <a:ln w="38100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DC511A-2F88-0AEC-FDEB-3A4AE2E30F3F}"/>
                  </a:ext>
                </a:extLst>
              </p:cNvPr>
              <p:cNvSpPr txBox="1"/>
              <p:nvPr/>
            </p:nvSpPr>
            <p:spPr>
              <a:xfrm>
                <a:off x="8990375" y="5572704"/>
                <a:ext cx="1987826" cy="586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DC511A-2F88-0AEC-FDEB-3A4AE2E30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375" y="5572704"/>
                <a:ext cx="1987826" cy="586571"/>
              </a:xfrm>
              <a:prstGeom prst="rect">
                <a:avLst/>
              </a:prstGeom>
              <a:blipFill>
                <a:blip r:embed="rId4"/>
                <a:stretch>
                  <a:fillRect l="-63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6F9DB-64F2-7424-9177-29C3803CCEC2}"/>
                  </a:ext>
                </a:extLst>
              </p:cNvPr>
              <p:cNvSpPr txBox="1"/>
              <p:nvPr/>
            </p:nvSpPr>
            <p:spPr>
              <a:xfrm>
                <a:off x="319360" y="1020253"/>
                <a:ext cx="6691039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The Principle of Corresponding States says all covalent compounds organize themselves in similar ways around critical their critical state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critical state (e.g., the critical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) can be derived from </a:t>
                </a:r>
                <a:r>
                  <a:rPr lang="en-US" sz="2400" dirty="0" err="1"/>
                  <a:t>vdw’s</a:t>
                </a:r>
                <a:r>
                  <a:rPr lang="en-US" sz="2400" dirty="0"/>
                  <a:t> “a” and “b” coefficients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Other temperatures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b="1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dirty="0"/>
                  <a:t>) can be obtained from vdw too (but we have only done this so far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400" b="1" dirty="0"/>
                  <a:t> so far).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A6F9DB-64F2-7424-9177-29C3803CC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60" y="1020253"/>
                <a:ext cx="6691039" cy="3416320"/>
              </a:xfrm>
              <a:prstGeom prst="rect">
                <a:avLst/>
              </a:prstGeom>
              <a:blipFill>
                <a:blip r:embed="rId5"/>
                <a:stretch>
                  <a:fillRect l="-1136" t="-148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39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B38255A-7CA6-5648-8BA8-2B9AE531AD66}"/>
              </a:ext>
            </a:extLst>
          </p:cNvPr>
          <p:cNvGrpSpPr/>
          <p:nvPr/>
        </p:nvGrpSpPr>
        <p:grpSpPr>
          <a:xfrm>
            <a:off x="574223" y="1135901"/>
            <a:ext cx="5888240" cy="4954945"/>
            <a:chOff x="540356" y="1135901"/>
            <a:chExt cx="5888240" cy="49549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D3A6649-1B2E-3C44-BBEA-AC2043571CE3}"/>
                </a:ext>
              </a:extLst>
            </p:cNvPr>
            <p:cNvGrpSpPr/>
            <p:nvPr/>
          </p:nvGrpSpPr>
          <p:grpSpPr>
            <a:xfrm>
              <a:off x="540356" y="1135901"/>
              <a:ext cx="5888240" cy="4954945"/>
              <a:chOff x="3460831" y="243067"/>
              <a:chExt cx="5888240" cy="495494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15D76A-795D-B241-BE76-F434F1FC2E37}"/>
                  </a:ext>
                </a:extLst>
              </p:cNvPr>
              <p:cNvGrpSpPr/>
              <p:nvPr/>
            </p:nvGrpSpPr>
            <p:grpSpPr>
              <a:xfrm>
                <a:off x="3460831" y="243067"/>
                <a:ext cx="5888240" cy="4954945"/>
                <a:chOff x="3460831" y="277792"/>
                <a:chExt cx="5888240" cy="4954945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2C513A1-AF97-AC44-8C31-1E7210C4C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0831" y="277792"/>
                  <a:ext cx="5888240" cy="4954945"/>
                </a:xfrm>
                <a:prstGeom prst="rect">
                  <a:avLst/>
                </a:prstGeom>
              </p:spPr>
            </p:pic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D486E94-E2A5-8848-9CCC-2500CDAA7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67423" y="3310361"/>
                  <a:ext cx="1331088" cy="821801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B02037EC-AA45-164C-83B5-E7FD0C022BB1}"/>
                    </a:ext>
                  </a:extLst>
                </p:cNvPr>
                <p:cNvSpPr/>
                <p:nvPr/>
              </p:nvSpPr>
              <p:spPr>
                <a:xfrm>
                  <a:off x="6223836" y="1208387"/>
                  <a:ext cx="1265535" cy="2431575"/>
                </a:xfrm>
                <a:custGeom>
                  <a:avLst/>
                  <a:gdLst>
                    <a:gd name="connsiteX0" fmla="*/ 1265535 w 1265535"/>
                    <a:gd name="connsiteY0" fmla="*/ 2431575 h 2431575"/>
                    <a:gd name="connsiteX1" fmla="*/ 917193 w 1265535"/>
                    <a:gd name="connsiteY1" fmla="*/ 2039690 h 2431575"/>
                    <a:gd name="connsiteX2" fmla="*/ 670450 w 1265535"/>
                    <a:gd name="connsiteY2" fmla="*/ 1749404 h 2431575"/>
                    <a:gd name="connsiteX3" fmla="*/ 467250 w 1265535"/>
                    <a:gd name="connsiteY3" fmla="*/ 1488147 h 2431575"/>
                    <a:gd name="connsiteX4" fmla="*/ 365650 w 1265535"/>
                    <a:gd name="connsiteY4" fmla="*/ 1299461 h 2431575"/>
                    <a:gd name="connsiteX5" fmla="*/ 307593 w 1265535"/>
                    <a:gd name="connsiteY5" fmla="*/ 1183347 h 2431575"/>
                    <a:gd name="connsiteX6" fmla="*/ 235021 w 1265535"/>
                    <a:gd name="connsiteY6" fmla="*/ 1168832 h 2431575"/>
                    <a:gd name="connsiteX7" fmla="*/ 176964 w 1265535"/>
                    <a:gd name="connsiteY7" fmla="*/ 1154318 h 2431575"/>
                    <a:gd name="connsiteX8" fmla="*/ 118907 w 1265535"/>
                    <a:gd name="connsiteY8" fmla="*/ 1038204 h 2431575"/>
                    <a:gd name="connsiteX9" fmla="*/ 60850 w 1265535"/>
                    <a:gd name="connsiteY9" fmla="*/ 849518 h 2431575"/>
                    <a:gd name="connsiteX10" fmla="*/ 31821 w 1265535"/>
                    <a:gd name="connsiteY10" fmla="*/ 544718 h 2431575"/>
                    <a:gd name="connsiteX11" fmla="*/ 31821 w 1265535"/>
                    <a:gd name="connsiteY11" fmla="*/ 297975 h 2431575"/>
                    <a:gd name="connsiteX12" fmla="*/ 2793 w 1265535"/>
                    <a:gd name="connsiteY12" fmla="*/ 22204 h 2431575"/>
                    <a:gd name="connsiteX13" fmla="*/ 2793 w 1265535"/>
                    <a:gd name="connsiteY13" fmla="*/ 36718 h 2431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65535" h="2431575">
                      <a:moveTo>
                        <a:pt x="1265535" y="2431575"/>
                      </a:moveTo>
                      <a:lnTo>
                        <a:pt x="917193" y="2039690"/>
                      </a:lnTo>
                      <a:cubicBezTo>
                        <a:pt x="818012" y="1925995"/>
                        <a:pt x="745440" y="1841328"/>
                        <a:pt x="670450" y="1749404"/>
                      </a:cubicBezTo>
                      <a:cubicBezTo>
                        <a:pt x="595460" y="1657480"/>
                        <a:pt x="518050" y="1563138"/>
                        <a:pt x="467250" y="1488147"/>
                      </a:cubicBezTo>
                      <a:cubicBezTo>
                        <a:pt x="416450" y="1413156"/>
                        <a:pt x="392259" y="1350261"/>
                        <a:pt x="365650" y="1299461"/>
                      </a:cubicBezTo>
                      <a:cubicBezTo>
                        <a:pt x="339041" y="1248661"/>
                        <a:pt x="307593" y="1183347"/>
                        <a:pt x="307593" y="1183347"/>
                      </a:cubicBezTo>
                      <a:cubicBezTo>
                        <a:pt x="285822" y="1161576"/>
                        <a:pt x="235021" y="1168832"/>
                        <a:pt x="235021" y="1168832"/>
                      </a:cubicBezTo>
                      <a:cubicBezTo>
                        <a:pt x="213249" y="1163994"/>
                        <a:pt x="196316" y="1176089"/>
                        <a:pt x="176964" y="1154318"/>
                      </a:cubicBezTo>
                      <a:cubicBezTo>
                        <a:pt x="157612" y="1132547"/>
                        <a:pt x="138259" y="1089004"/>
                        <a:pt x="118907" y="1038204"/>
                      </a:cubicBezTo>
                      <a:cubicBezTo>
                        <a:pt x="99555" y="987404"/>
                        <a:pt x="75364" y="931766"/>
                        <a:pt x="60850" y="849518"/>
                      </a:cubicBezTo>
                      <a:cubicBezTo>
                        <a:pt x="46336" y="767270"/>
                        <a:pt x="36659" y="636642"/>
                        <a:pt x="31821" y="544718"/>
                      </a:cubicBezTo>
                      <a:cubicBezTo>
                        <a:pt x="26983" y="452794"/>
                        <a:pt x="36659" y="385061"/>
                        <a:pt x="31821" y="297975"/>
                      </a:cubicBezTo>
                      <a:cubicBezTo>
                        <a:pt x="26983" y="210889"/>
                        <a:pt x="2793" y="22204"/>
                        <a:pt x="2793" y="22204"/>
                      </a:cubicBezTo>
                      <a:cubicBezTo>
                        <a:pt x="-2045" y="-21339"/>
                        <a:pt x="374" y="7689"/>
                        <a:pt x="2793" y="36718"/>
                      </a:cubicBezTo>
                    </a:path>
                  </a:pathLst>
                </a:custGeom>
                <a:noFill/>
                <a:ln w="127000">
                  <a:solidFill>
                    <a:schemeClr val="accent2">
                      <a:alpha val="62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F9D4131E-9F78-5F47-A168-4164D462AFBF}"/>
                    </a:ext>
                  </a:extLst>
                </p:cNvPr>
                <p:cNvSpPr/>
                <p:nvPr/>
              </p:nvSpPr>
              <p:spPr>
                <a:xfrm>
                  <a:off x="6908800" y="1027391"/>
                  <a:ext cx="1219200" cy="2017486"/>
                </a:xfrm>
                <a:custGeom>
                  <a:avLst/>
                  <a:gdLst>
                    <a:gd name="connsiteX0" fmla="*/ 1219200 w 1219200"/>
                    <a:gd name="connsiteY0" fmla="*/ 2017486 h 2017486"/>
                    <a:gd name="connsiteX1" fmla="*/ 885371 w 1219200"/>
                    <a:gd name="connsiteY1" fmla="*/ 1698171 h 2017486"/>
                    <a:gd name="connsiteX2" fmla="*/ 667657 w 1219200"/>
                    <a:gd name="connsiteY2" fmla="*/ 1451428 h 2017486"/>
                    <a:gd name="connsiteX3" fmla="*/ 406400 w 1219200"/>
                    <a:gd name="connsiteY3" fmla="*/ 1030514 h 2017486"/>
                    <a:gd name="connsiteX4" fmla="*/ 188686 w 1219200"/>
                    <a:gd name="connsiteY4" fmla="*/ 595086 h 2017486"/>
                    <a:gd name="connsiteX5" fmla="*/ 72571 w 1219200"/>
                    <a:gd name="connsiteY5" fmla="*/ 217714 h 2017486"/>
                    <a:gd name="connsiteX6" fmla="*/ 0 w 1219200"/>
                    <a:gd name="connsiteY6" fmla="*/ 0 h 20174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9200" h="2017486">
                      <a:moveTo>
                        <a:pt x="1219200" y="2017486"/>
                      </a:moveTo>
                      <a:cubicBezTo>
                        <a:pt x="1098247" y="1905000"/>
                        <a:pt x="977295" y="1792514"/>
                        <a:pt x="885371" y="1698171"/>
                      </a:cubicBezTo>
                      <a:cubicBezTo>
                        <a:pt x="793447" y="1603828"/>
                        <a:pt x="747485" y="1562704"/>
                        <a:pt x="667657" y="1451428"/>
                      </a:cubicBezTo>
                      <a:cubicBezTo>
                        <a:pt x="587829" y="1340152"/>
                        <a:pt x="486228" y="1173238"/>
                        <a:pt x="406400" y="1030514"/>
                      </a:cubicBezTo>
                      <a:cubicBezTo>
                        <a:pt x="326572" y="887790"/>
                        <a:pt x="244324" y="730553"/>
                        <a:pt x="188686" y="595086"/>
                      </a:cubicBezTo>
                      <a:cubicBezTo>
                        <a:pt x="133048" y="459619"/>
                        <a:pt x="104019" y="316895"/>
                        <a:pt x="72571" y="217714"/>
                      </a:cubicBezTo>
                      <a:cubicBezTo>
                        <a:pt x="41123" y="118533"/>
                        <a:pt x="20561" y="59266"/>
                        <a:pt x="0" y="0"/>
                      </a:cubicBezTo>
                    </a:path>
                  </a:pathLst>
                </a:custGeom>
                <a:noFill/>
                <a:ln w="127000">
                  <a:solidFill>
                    <a:srgbClr val="FF0000">
                      <a:alpha val="4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2B00834-A074-C44F-AA28-1EC2FCFA5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2861" y="1717863"/>
                <a:ext cx="416708" cy="1534349"/>
              </a:xfrm>
              <a:prstGeom prst="line">
                <a:avLst/>
              </a:prstGeom>
              <a:ln w="127000">
                <a:solidFill>
                  <a:srgbClr val="00B050">
                    <a:alpha val="5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A27C307-E80A-E349-8C81-2CCA760A5EDA}"/>
                </a:ext>
              </a:extLst>
            </p:cNvPr>
            <p:cNvSpPr/>
            <p:nvPr/>
          </p:nvSpPr>
          <p:spPr>
            <a:xfrm>
              <a:off x="3676207" y="2127560"/>
              <a:ext cx="1219200" cy="2017486"/>
            </a:xfrm>
            <a:custGeom>
              <a:avLst/>
              <a:gdLst>
                <a:gd name="connsiteX0" fmla="*/ 1219200 w 1219200"/>
                <a:gd name="connsiteY0" fmla="*/ 2017486 h 2017486"/>
                <a:gd name="connsiteX1" fmla="*/ 885371 w 1219200"/>
                <a:gd name="connsiteY1" fmla="*/ 1698171 h 2017486"/>
                <a:gd name="connsiteX2" fmla="*/ 667657 w 1219200"/>
                <a:gd name="connsiteY2" fmla="*/ 1451428 h 2017486"/>
                <a:gd name="connsiteX3" fmla="*/ 406400 w 1219200"/>
                <a:gd name="connsiteY3" fmla="*/ 1030514 h 2017486"/>
                <a:gd name="connsiteX4" fmla="*/ 188686 w 1219200"/>
                <a:gd name="connsiteY4" fmla="*/ 595086 h 2017486"/>
                <a:gd name="connsiteX5" fmla="*/ 72571 w 1219200"/>
                <a:gd name="connsiteY5" fmla="*/ 217714 h 2017486"/>
                <a:gd name="connsiteX6" fmla="*/ 0 w 1219200"/>
                <a:gd name="connsiteY6" fmla="*/ 0 h 201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" h="2017486">
                  <a:moveTo>
                    <a:pt x="1219200" y="2017486"/>
                  </a:moveTo>
                  <a:cubicBezTo>
                    <a:pt x="1098247" y="1905000"/>
                    <a:pt x="977295" y="1792514"/>
                    <a:pt x="885371" y="1698171"/>
                  </a:cubicBezTo>
                  <a:cubicBezTo>
                    <a:pt x="793447" y="1603828"/>
                    <a:pt x="747485" y="1562704"/>
                    <a:pt x="667657" y="1451428"/>
                  </a:cubicBezTo>
                  <a:cubicBezTo>
                    <a:pt x="587829" y="1340152"/>
                    <a:pt x="486228" y="1173238"/>
                    <a:pt x="406400" y="1030514"/>
                  </a:cubicBezTo>
                  <a:cubicBezTo>
                    <a:pt x="326572" y="887790"/>
                    <a:pt x="244324" y="730553"/>
                    <a:pt x="188686" y="595086"/>
                  </a:cubicBezTo>
                  <a:cubicBezTo>
                    <a:pt x="133048" y="459619"/>
                    <a:pt x="104019" y="316895"/>
                    <a:pt x="72571" y="217714"/>
                  </a:cubicBezTo>
                  <a:cubicBezTo>
                    <a:pt x="41123" y="118533"/>
                    <a:pt x="20561" y="59266"/>
                    <a:pt x="0" y="0"/>
                  </a:cubicBezTo>
                </a:path>
              </a:pathLst>
            </a:custGeom>
            <a:noFill/>
            <a:ln w="127000">
              <a:solidFill>
                <a:schemeClr val="accent1">
                  <a:alpha val="4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3D584ED-8AAB-B94A-8288-0AF32035C59F}"/>
              </a:ext>
            </a:extLst>
          </p:cNvPr>
          <p:cNvSpPr txBox="1"/>
          <p:nvPr/>
        </p:nvSpPr>
        <p:spPr>
          <a:xfrm>
            <a:off x="823784" y="6237615"/>
            <a:ext cx="109484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www.engineeringenotes.com</a:t>
            </a:r>
            <a:r>
              <a:rPr lang="en-US" sz="1200" dirty="0"/>
              <a:t>/thermal-engineering/real-gases/real-gases-properties-van-der-waals-equation-and-equation-of-state-thermal-engineering/49112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/>
              <p:nvPr/>
            </p:nvSpPr>
            <p:spPr>
              <a:xfrm>
                <a:off x="5886137" y="707088"/>
                <a:ext cx="6027567" cy="3984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 “supercritical”</a:t>
                </a:r>
              </a:p>
              <a:p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, still “supercritical”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den>
                    </m:f>
                    <m:f>
                      <m:f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𝑹𝒃</m:t>
                        </m:r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𝑅𝑏</m:t>
                        </m:r>
                      </m:den>
                    </m:f>
                  </m:oMath>
                </a14:m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, “subcritical”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B46111A-C0F6-B145-BEFE-5E5305FE1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37" y="707088"/>
                <a:ext cx="6027567" cy="3984809"/>
              </a:xfrm>
              <a:prstGeom prst="rect">
                <a:avLst/>
              </a:prstGeom>
              <a:blipFill>
                <a:blip r:embed="rId3"/>
                <a:stretch>
                  <a:fillRect l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06B9D96-0D05-9A42-989B-1D8B55A29725}"/>
              </a:ext>
            </a:extLst>
          </p:cNvPr>
          <p:cNvSpPr txBox="1"/>
          <p:nvPr/>
        </p:nvSpPr>
        <p:spPr>
          <a:xfrm>
            <a:off x="0" y="1006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Relationships between these temperatures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72126A20-5080-034A-A8F8-76C1ECBC4B60}"/>
              </a:ext>
            </a:extLst>
          </p:cNvPr>
          <p:cNvSpPr/>
          <p:nvPr/>
        </p:nvSpPr>
        <p:spPr>
          <a:xfrm>
            <a:off x="5815741" y="2359547"/>
            <a:ext cx="1952978" cy="813159"/>
          </a:xfrm>
          <a:prstGeom prst="frame">
            <a:avLst/>
          </a:prstGeom>
          <a:solidFill>
            <a:schemeClr val="accent2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D76993D-DC6A-0D63-224B-E7021A3F46B2}"/>
              </a:ext>
            </a:extLst>
          </p:cNvPr>
          <p:cNvSpPr/>
          <p:nvPr/>
        </p:nvSpPr>
        <p:spPr>
          <a:xfrm>
            <a:off x="5773901" y="620385"/>
            <a:ext cx="1845646" cy="813158"/>
          </a:xfrm>
          <a:prstGeom prst="frame">
            <a:avLst/>
          </a:prstGeom>
          <a:solidFill>
            <a:srgbClr val="FF000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80FD0-BB6D-40F0-5315-0F6AEEF1A037}"/>
              </a:ext>
            </a:extLst>
          </p:cNvPr>
          <p:cNvCxnSpPr/>
          <p:nvPr/>
        </p:nvCxnSpPr>
        <p:spPr>
          <a:xfrm flipH="1">
            <a:off x="4174435" y="1135901"/>
            <a:ext cx="1599466" cy="930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EEDC32E2-2739-14B4-8D12-2B10A11A1002}"/>
              </a:ext>
            </a:extLst>
          </p:cNvPr>
          <p:cNvSpPr/>
          <p:nvPr/>
        </p:nvSpPr>
        <p:spPr>
          <a:xfrm>
            <a:off x="5802489" y="1496591"/>
            <a:ext cx="1845646" cy="813159"/>
          </a:xfrm>
          <a:prstGeom prst="frame">
            <a:avLst/>
          </a:prstGeom>
          <a:solidFill>
            <a:schemeClr val="accent1"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BA6C00-7DD6-834C-04DA-449E1B9572FE}"/>
              </a:ext>
            </a:extLst>
          </p:cNvPr>
          <p:cNvCxnSpPr>
            <a:cxnSpLocks/>
          </p:cNvCxnSpPr>
          <p:nvPr/>
        </p:nvCxnSpPr>
        <p:spPr>
          <a:xfrm flipH="1">
            <a:off x="3967100" y="1792736"/>
            <a:ext cx="1780297" cy="725197"/>
          </a:xfrm>
          <a:prstGeom prst="straightConnector1">
            <a:avLst/>
          </a:prstGeom>
          <a:ln w="38100">
            <a:solidFill>
              <a:schemeClr val="accent1">
                <a:alpha val="46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ame 20">
            <a:extLst>
              <a:ext uri="{FF2B5EF4-FFF2-40B4-BE49-F238E27FC236}">
                <a16:creationId xmlns:a16="http://schemas.microsoft.com/office/drawing/2014/main" id="{0438CA28-C697-B708-B39C-F5DFE3E464EB}"/>
              </a:ext>
            </a:extLst>
          </p:cNvPr>
          <p:cNvSpPr/>
          <p:nvPr/>
        </p:nvSpPr>
        <p:spPr>
          <a:xfrm>
            <a:off x="5773901" y="3233297"/>
            <a:ext cx="1599466" cy="813159"/>
          </a:xfrm>
          <a:prstGeom prst="frame">
            <a:avLst/>
          </a:prstGeom>
          <a:solidFill>
            <a:srgbClr val="00B050">
              <a:alpha val="4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D4D592-388A-9E87-4A46-EEA69F25F286}"/>
                  </a:ext>
                </a:extLst>
              </p:cNvPr>
              <p:cNvSpPr txBox="1"/>
              <p:nvPr/>
            </p:nvSpPr>
            <p:spPr>
              <a:xfrm>
                <a:off x="6573634" y="4825165"/>
                <a:ext cx="4438923" cy="8309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/>
                  <a:t>, we’ll need to introduce the concept of Enthalpy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1D4D592-388A-9E87-4A46-EEA69F25F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634" y="4825165"/>
                <a:ext cx="4438923" cy="830997"/>
              </a:xfrm>
              <a:prstGeom prst="rect">
                <a:avLst/>
              </a:prstGeom>
              <a:blipFill>
                <a:blip r:embed="rId4"/>
                <a:stretch>
                  <a:fillRect l="-1705" t="-2985" b="-1492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45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an 56">
            <a:extLst>
              <a:ext uri="{FF2B5EF4-FFF2-40B4-BE49-F238E27FC236}">
                <a16:creationId xmlns:a16="http://schemas.microsoft.com/office/drawing/2014/main" id="{0A00F0D4-BE11-F644-BC54-2AE917AF2190}"/>
              </a:ext>
            </a:extLst>
          </p:cNvPr>
          <p:cNvSpPr/>
          <p:nvPr/>
        </p:nvSpPr>
        <p:spPr>
          <a:xfrm>
            <a:off x="7419250" y="4199834"/>
            <a:ext cx="793020" cy="1576598"/>
          </a:xfrm>
          <a:prstGeom prst="can">
            <a:avLst>
              <a:gd name="adj" fmla="val 25860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785F2A4-15D0-F646-9D70-5BDEEA1E8B11}"/>
              </a:ext>
            </a:extLst>
          </p:cNvPr>
          <p:cNvGrpSpPr/>
          <p:nvPr/>
        </p:nvGrpSpPr>
        <p:grpSpPr>
          <a:xfrm>
            <a:off x="683417" y="1580857"/>
            <a:ext cx="4386090" cy="4231940"/>
            <a:chOff x="683417" y="1580857"/>
            <a:chExt cx="4386090" cy="423194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491C5C1-5FE0-A24D-BAE7-974AEBDF9CE1}"/>
                </a:ext>
              </a:extLst>
            </p:cNvPr>
            <p:cNvGrpSpPr/>
            <p:nvPr/>
          </p:nvGrpSpPr>
          <p:grpSpPr>
            <a:xfrm>
              <a:off x="1139340" y="2496081"/>
              <a:ext cx="3240971" cy="3316716"/>
              <a:chOff x="1169015" y="1868552"/>
              <a:chExt cx="3240971" cy="3316716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5542074-D6C8-0244-825B-5AE5271620EF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1911386-6185-4249-A23B-8594806CC756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41" name="Can 40">
                    <a:extLst>
                      <a:ext uri="{FF2B5EF4-FFF2-40B4-BE49-F238E27FC236}">
                        <a16:creationId xmlns:a16="http://schemas.microsoft.com/office/drawing/2014/main" id="{D8BC20EF-9849-F14A-8DE5-3EC783CA1ADB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Can 41">
                    <a:extLst>
                      <a:ext uri="{FF2B5EF4-FFF2-40B4-BE49-F238E27FC236}">
                        <a16:creationId xmlns:a16="http://schemas.microsoft.com/office/drawing/2014/main" id="{E0B74EF6-AA60-1548-8E51-924FF3DB5E7A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Down Arrow 42">
                    <a:extLst>
                      <a:ext uri="{FF2B5EF4-FFF2-40B4-BE49-F238E27FC236}">
                        <a16:creationId xmlns:a16="http://schemas.microsoft.com/office/drawing/2014/main" id="{954ED917-8D26-1741-9588-A1FE42BE0AB1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1E4740E-BCB7-5E43-A28B-5B59F46F9DB7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CF6FE2B-C1F6-C94E-B0A3-8FA2CDB5C689}"/>
                  </a:ext>
                </a:extLst>
              </p:cNvPr>
              <p:cNvGrpSpPr/>
              <p:nvPr/>
            </p:nvGrpSpPr>
            <p:grpSpPr>
              <a:xfrm>
                <a:off x="2298294" y="1868552"/>
                <a:ext cx="1071912" cy="3316716"/>
                <a:chOff x="1597695" y="1868552"/>
                <a:chExt cx="1071912" cy="3316716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0E91AE3-B784-E74C-8677-12FF5F2A2644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1071912" cy="3295547"/>
                  <a:chOff x="433910" y="1868557"/>
                  <a:chExt cx="1071912" cy="3295547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8A5387BA-5BCC-3047-95AB-E0646468A367}"/>
                      </a:ext>
                    </a:extLst>
                  </p:cNvPr>
                  <p:cNvGrpSpPr/>
                  <p:nvPr/>
                </p:nvGrpSpPr>
                <p:grpSpPr>
                  <a:xfrm>
                    <a:off x="433910" y="1868557"/>
                    <a:ext cx="793020" cy="3295547"/>
                    <a:chOff x="2470530" y="1868557"/>
                    <a:chExt cx="793020" cy="3295547"/>
                  </a:xfrm>
                </p:grpSpPr>
                <p:sp>
                  <p:nvSpPr>
                    <p:cNvPr id="50" name="Can 49">
                      <a:extLst>
                        <a:ext uri="{FF2B5EF4-FFF2-40B4-BE49-F238E27FC236}">
                          <a16:creationId xmlns:a16="http://schemas.microsoft.com/office/drawing/2014/main" id="{807EE12B-0072-3445-9401-8DC0FF07F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3319646"/>
                      <a:ext cx="793020" cy="438571"/>
                    </a:xfrm>
                    <a:prstGeom prst="can">
                      <a:avLst>
                        <a:gd name="adj" fmla="val 38571"/>
                      </a:avLst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Can 50">
                      <a:extLst>
                        <a:ext uri="{FF2B5EF4-FFF2-40B4-BE49-F238E27FC236}">
                          <a16:creationId xmlns:a16="http://schemas.microsoft.com/office/drawing/2014/main" id="{34D9E0EB-C56F-254F-9E8E-4B31CE810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0530" y="1868557"/>
                      <a:ext cx="793020" cy="3295547"/>
                    </a:xfrm>
                    <a:prstGeom prst="can">
                      <a:avLst>
                        <a:gd name="adj" fmla="val 15499"/>
                      </a:avLst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Down Arrow 51">
                      <a:extLst>
                        <a:ext uri="{FF2B5EF4-FFF2-40B4-BE49-F238E27FC236}">
                          <a16:creationId xmlns:a16="http://schemas.microsoft.com/office/drawing/2014/main" id="{C419BA67-6910-B648-8B2A-1978CD1D34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71028" y="3148461"/>
                      <a:ext cx="212242" cy="263249"/>
                    </a:xfrm>
                    <a:prstGeom prst="downArrow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1076594B-8289-824E-9286-16EC3FDC7D6C}"/>
                      </a:ext>
                    </a:extLst>
                  </p:cNvPr>
                  <p:cNvSpPr txBox="1"/>
                  <p:nvPr/>
                </p:nvSpPr>
                <p:spPr>
                  <a:xfrm>
                    <a:off x="577685" y="4043789"/>
                    <a:ext cx="9281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gas</a:t>
                    </a:r>
                  </a:p>
                </p:txBody>
              </p: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DDF5D38-3FB2-8A4A-A01A-F631016E39C5}"/>
                    </a:ext>
                  </a:extLst>
                </p:cNvPr>
                <p:cNvSpPr txBox="1"/>
                <p:nvPr/>
              </p:nvSpPr>
              <p:spPr>
                <a:xfrm>
                  <a:off x="1644359" y="4815936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  <p:sp>
              <p:nvSpPr>
                <p:cNvPr id="54" name="Can 53">
                  <a:extLst>
                    <a:ext uri="{FF2B5EF4-FFF2-40B4-BE49-F238E27FC236}">
                      <a16:creationId xmlns:a16="http://schemas.microsoft.com/office/drawing/2014/main" id="{12BBDEFF-D44C-314F-B1A2-BB67D6A960E6}"/>
                    </a:ext>
                  </a:extLst>
                </p:cNvPr>
                <p:cNvSpPr/>
                <p:nvPr/>
              </p:nvSpPr>
              <p:spPr>
                <a:xfrm>
                  <a:off x="1598006" y="4736112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09B4E2E-F18F-A740-A6D0-916CBE15CB1F}"/>
                  </a:ext>
                </a:extLst>
              </p:cNvPr>
              <p:cNvGrpSpPr/>
              <p:nvPr/>
            </p:nvGrpSpPr>
            <p:grpSpPr>
              <a:xfrm>
                <a:off x="3435185" y="1868552"/>
                <a:ext cx="974801" cy="3316716"/>
                <a:chOff x="1597695" y="1868552"/>
                <a:chExt cx="974801" cy="3316716"/>
              </a:xfrm>
            </p:grpSpPr>
            <p:sp>
              <p:nvSpPr>
                <p:cNvPr id="59" name="Can 58">
                  <a:extLst>
                    <a:ext uri="{FF2B5EF4-FFF2-40B4-BE49-F238E27FC236}">
                      <a16:creationId xmlns:a16="http://schemas.microsoft.com/office/drawing/2014/main" id="{25FA3EAF-8C67-8D4D-B0ED-16619379E3C3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569154AE-69FA-1349-BA04-58148B656F2F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62" name="Can 61">
                    <a:extLst>
                      <a:ext uri="{FF2B5EF4-FFF2-40B4-BE49-F238E27FC236}">
                        <a16:creationId xmlns:a16="http://schemas.microsoft.com/office/drawing/2014/main" id="{B8623419-5583-A84E-AF22-AFA5DEAF8B00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Can 62">
                    <a:extLst>
                      <a:ext uri="{FF2B5EF4-FFF2-40B4-BE49-F238E27FC236}">
                        <a16:creationId xmlns:a16="http://schemas.microsoft.com/office/drawing/2014/main" id="{216987FE-4162-7A4D-9982-7B1540BEA528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Down Arrow 63">
                    <a:extLst>
                      <a:ext uri="{FF2B5EF4-FFF2-40B4-BE49-F238E27FC236}">
                        <a16:creationId xmlns:a16="http://schemas.microsoft.com/office/drawing/2014/main" id="{E888A141-D6BA-1B4B-BE23-81AE20326D6D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78B4BDF-72F2-5B4A-95BF-BB60EA72F779}"/>
                    </a:ext>
                  </a:extLst>
                </p:cNvPr>
                <p:cNvSpPr txBox="1"/>
                <p:nvPr/>
              </p:nvSpPr>
              <p:spPr>
                <a:xfrm>
                  <a:off x="1644359" y="4815936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42FA9F4-D7EE-B74E-BA68-FAE54AE566A6}"/>
                    </a:ext>
                  </a:extLst>
                </p:cNvPr>
                <p:cNvSpPr txBox="1"/>
                <p:nvPr/>
              </p:nvSpPr>
              <p:spPr>
                <a:xfrm>
                  <a:off x="683417" y="1580857"/>
                  <a:ext cx="43860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A42FA9F4-D7EE-B74E-BA68-FAE54AE56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17" y="1580857"/>
                  <a:ext cx="4386090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99062BD-D7CC-B54A-A979-DF490D1C6C45}"/>
              </a:ext>
            </a:extLst>
          </p:cNvPr>
          <p:cNvGrpSpPr/>
          <p:nvPr/>
        </p:nvGrpSpPr>
        <p:grpSpPr>
          <a:xfrm>
            <a:off x="5841086" y="1570271"/>
            <a:ext cx="4443731" cy="4231941"/>
            <a:chOff x="690454" y="1580856"/>
            <a:chExt cx="4443731" cy="423194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A3CC7DF-301C-1742-94E1-554E173E368A}"/>
                </a:ext>
              </a:extLst>
            </p:cNvPr>
            <p:cNvGrpSpPr/>
            <p:nvPr/>
          </p:nvGrpSpPr>
          <p:grpSpPr>
            <a:xfrm>
              <a:off x="1139340" y="2496081"/>
              <a:ext cx="3240971" cy="3316716"/>
              <a:chOff x="1169015" y="1868552"/>
              <a:chExt cx="3240971" cy="3316716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A92C6408-CB30-0F43-93C8-B61FD5C5254A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19884290-9904-184D-A9EB-B697FEBD62E7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91" name="Can 90">
                    <a:extLst>
                      <a:ext uri="{FF2B5EF4-FFF2-40B4-BE49-F238E27FC236}">
                        <a16:creationId xmlns:a16="http://schemas.microsoft.com/office/drawing/2014/main" id="{860A0A8D-2090-C54A-9BF1-3BD0B76E67C7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Can 91">
                    <a:extLst>
                      <a:ext uri="{FF2B5EF4-FFF2-40B4-BE49-F238E27FC236}">
                        <a16:creationId xmlns:a16="http://schemas.microsoft.com/office/drawing/2014/main" id="{0DEB4CD0-2814-814C-AD51-E23F5C7B9BB7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Down Arrow 92">
                    <a:extLst>
                      <a:ext uri="{FF2B5EF4-FFF2-40B4-BE49-F238E27FC236}">
                        <a16:creationId xmlns:a16="http://schemas.microsoft.com/office/drawing/2014/main" id="{9F1673CD-C332-7249-87F9-10FFA457111C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9AB14B5-0032-A74A-8F9B-30D132326CA7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66B8C13-844A-5248-A13C-4361F2D0E27E}"/>
                  </a:ext>
                </a:extLst>
              </p:cNvPr>
              <p:cNvGrpSpPr/>
              <p:nvPr/>
            </p:nvGrpSpPr>
            <p:grpSpPr>
              <a:xfrm>
                <a:off x="2298293" y="1868552"/>
                <a:ext cx="928137" cy="3295547"/>
                <a:chOff x="433909" y="1868557"/>
                <a:chExt cx="928137" cy="3295547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B8468CA6-F54A-8F4E-A999-093F5735991B}"/>
                    </a:ext>
                  </a:extLst>
                </p:cNvPr>
                <p:cNvGrpSpPr/>
                <p:nvPr/>
              </p:nvGrpSpPr>
              <p:grpSpPr>
                <a:xfrm>
                  <a:off x="433909" y="1868557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86" name="Can 85">
                    <a:extLst>
                      <a:ext uri="{FF2B5EF4-FFF2-40B4-BE49-F238E27FC236}">
                        <a16:creationId xmlns:a16="http://schemas.microsoft.com/office/drawing/2014/main" id="{F3A63156-B0C7-B044-9E3D-6A1D4CC1377C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Can 86">
                    <a:extLst>
                      <a:ext uri="{FF2B5EF4-FFF2-40B4-BE49-F238E27FC236}">
                        <a16:creationId xmlns:a16="http://schemas.microsoft.com/office/drawing/2014/main" id="{933DB3EE-4A24-644A-9F5C-D2EF81C0A32E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Down Arrow 87">
                    <a:extLst>
                      <a:ext uri="{FF2B5EF4-FFF2-40B4-BE49-F238E27FC236}">
                        <a16:creationId xmlns:a16="http://schemas.microsoft.com/office/drawing/2014/main" id="{08D02FD8-77AA-344C-9E9B-6511DCDBB989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BA0839C-9C25-9E4F-8F87-C5DA817E8CFE}"/>
                    </a:ext>
                  </a:extLst>
                </p:cNvPr>
                <p:cNvSpPr txBox="1"/>
                <p:nvPr/>
              </p:nvSpPr>
              <p:spPr>
                <a:xfrm>
                  <a:off x="433909" y="3914196"/>
                  <a:ext cx="928137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Super-critical Gas/</a:t>
                  </a:r>
                </a:p>
                <a:p>
                  <a:r>
                    <a:rPr lang="en-US" dirty="0"/>
                    <a:t>Liquid</a:t>
                  </a: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65BA6CFA-4CFD-604B-90BF-F6737427DAB0}"/>
                  </a:ext>
                </a:extLst>
              </p:cNvPr>
              <p:cNvGrpSpPr/>
              <p:nvPr/>
            </p:nvGrpSpPr>
            <p:grpSpPr>
              <a:xfrm>
                <a:off x="3435185" y="1868552"/>
                <a:ext cx="974801" cy="3316716"/>
                <a:chOff x="1597695" y="1868552"/>
                <a:chExt cx="974801" cy="3316716"/>
              </a:xfrm>
            </p:grpSpPr>
            <p:sp>
              <p:nvSpPr>
                <p:cNvPr id="77" name="Can 76">
                  <a:extLst>
                    <a:ext uri="{FF2B5EF4-FFF2-40B4-BE49-F238E27FC236}">
                      <a16:creationId xmlns:a16="http://schemas.microsoft.com/office/drawing/2014/main" id="{4AB4622B-B289-CF4D-9E70-56D5964F34AA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8554B825-C3DA-CD4D-AA86-AFE23E54B5D2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79" name="Can 78">
                    <a:extLst>
                      <a:ext uri="{FF2B5EF4-FFF2-40B4-BE49-F238E27FC236}">
                        <a16:creationId xmlns:a16="http://schemas.microsoft.com/office/drawing/2014/main" id="{366CF1C6-079C-2C42-8275-D196A7804E0F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Down Arrow 79">
                    <a:extLst>
                      <a:ext uri="{FF2B5EF4-FFF2-40B4-BE49-F238E27FC236}">
                        <a16:creationId xmlns:a16="http://schemas.microsoft.com/office/drawing/2014/main" id="{68F969D0-FD50-D94E-AEB3-E6C4C897B097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Can 77">
                    <a:extLst>
                      <a:ext uri="{FF2B5EF4-FFF2-40B4-BE49-F238E27FC236}">
                        <a16:creationId xmlns:a16="http://schemas.microsoft.com/office/drawing/2014/main" id="{6B2E92C8-73E8-604D-B399-802D4014B0FF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CD29315-947F-1243-8E8D-6BA75342DE1A}"/>
                    </a:ext>
                  </a:extLst>
                </p:cNvPr>
                <p:cNvSpPr txBox="1"/>
                <p:nvPr/>
              </p:nvSpPr>
              <p:spPr>
                <a:xfrm>
                  <a:off x="1644359" y="4815936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FACBF8E-009E-D249-8EF3-31A864C750EB}"/>
                    </a:ext>
                  </a:extLst>
                </p:cNvPr>
                <p:cNvSpPr txBox="1"/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FACBF8E-009E-D249-8EF3-31A864C75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ADE09F1-1BC3-8649-81A7-D127E4A9A2C6}"/>
              </a:ext>
            </a:extLst>
          </p:cNvPr>
          <p:cNvSpPr/>
          <p:nvPr/>
        </p:nvSpPr>
        <p:spPr>
          <a:xfrm>
            <a:off x="744405" y="759663"/>
            <a:ext cx="8497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Isothermal compression below and above the critical temperature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25B35-FDC6-EB2F-F435-0C38A76F73A9}"/>
              </a:ext>
            </a:extLst>
          </p:cNvPr>
          <p:cNvSpPr/>
          <p:nvPr/>
        </p:nvSpPr>
        <p:spPr>
          <a:xfrm>
            <a:off x="0" y="-5038"/>
            <a:ext cx="6868932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How you can tell if a gas is supercritical or subcritical</a:t>
            </a:r>
          </a:p>
        </p:txBody>
      </p:sp>
    </p:spTree>
    <p:extLst>
      <p:ext uri="{BB962C8B-B14F-4D97-AF65-F5344CB8AC3E}">
        <p14:creationId xmlns:p14="http://schemas.microsoft.com/office/powerpoint/2010/main" val="136514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0" y="-5038"/>
            <a:ext cx="6868932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How you can tell if a gas is supercritical or subcritical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62B2B8-D8A6-6BBF-517D-C495C9B0D0C0}"/>
              </a:ext>
            </a:extLst>
          </p:cNvPr>
          <p:cNvGrpSpPr/>
          <p:nvPr/>
        </p:nvGrpSpPr>
        <p:grpSpPr>
          <a:xfrm>
            <a:off x="58912" y="712138"/>
            <a:ext cx="7567669" cy="5915887"/>
            <a:chOff x="1831435" y="683696"/>
            <a:chExt cx="7567669" cy="59158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3F44C4-3DF3-BFAB-8752-F24B175C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1435" y="683696"/>
              <a:ext cx="7567669" cy="59158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A89F5D4-83DF-B93D-033B-0307C054FDA8}"/>
                    </a:ext>
                  </a:extLst>
                </p:cNvPr>
                <p:cNvSpPr txBox="1"/>
                <p:nvPr/>
              </p:nvSpPr>
              <p:spPr>
                <a:xfrm>
                  <a:off x="4383202" y="2682197"/>
                  <a:ext cx="465478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Never see a separation into “liquid” and “gas” when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DA89F5D4-83DF-B93D-033B-0307C054F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3202" y="2682197"/>
                  <a:ext cx="465478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902" t="-6061" r="-1630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3494C6-0D98-6147-584C-B7AA1E2FB0AF}"/>
              </a:ext>
            </a:extLst>
          </p:cNvPr>
          <p:cNvGrpSpPr>
            <a:grpSpLocks noChangeAspect="1"/>
          </p:cNvGrpSpPr>
          <p:nvPr/>
        </p:nvGrpSpPr>
        <p:grpSpPr>
          <a:xfrm>
            <a:off x="7823224" y="1155281"/>
            <a:ext cx="3486452" cy="3311982"/>
            <a:chOff x="690454" y="1580856"/>
            <a:chExt cx="4443731" cy="42213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CD76D2-FEF7-B023-4BC2-1B0AD67833EB}"/>
                </a:ext>
              </a:extLst>
            </p:cNvPr>
            <p:cNvGrpSpPr/>
            <p:nvPr/>
          </p:nvGrpSpPr>
          <p:grpSpPr>
            <a:xfrm>
              <a:off x="1139340" y="2496081"/>
              <a:ext cx="3156517" cy="3306132"/>
              <a:chOff x="1169015" y="1868552"/>
              <a:chExt cx="3156517" cy="33061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A60FDAF-4792-27E7-18C4-E6C5975DC747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0F9E952-97BC-A8CD-D77B-C89813755600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29" name="Can 28">
                    <a:extLst>
                      <a:ext uri="{FF2B5EF4-FFF2-40B4-BE49-F238E27FC236}">
                        <a16:creationId xmlns:a16="http://schemas.microsoft.com/office/drawing/2014/main" id="{921B7CA2-A114-AA2A-F1A4-C3D596A38D95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an 29">
                    <a:extLst>
                      <a:ext uri="{FF2B5EF4-FFF2-40B4-BE49-F238E27FC236}">
                        <a16:creationId xmlns:a16="http://schemas.microsoft.com/office/drawing/2014/main" id="{23CE2C1A-6624-9E21-4B80-DE6B920A485B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Down Arrow 30">
                    <a:extLst>
                      <a:ext uri="{FF2B5EF4-FFF2-40B4-BE49-F238E27FC236}">
                        <a16:creationId xmlns:a16="http://schemas.microsoft.com/office/drawing/2014/main" id="{95D09034-CEA0-AE75-CFAD-2F0E144B36FF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FACE99-3C51-542F-63DA-0384BD08F014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D7F9E2-4AAE-411D-4BFD-BDE622D2C017}"/>
                  </a:ext>
                </a:extLst>
              </p:cNvPr>
              <p:cNvGrpSpPr/>
              <p:nvPr/>
            </p:nvGrpSpPr>
            <p:grpSpPr>
              <a:xfrm>
                <a:off x="2262534" y="1868552"/>
                <a:ext cx="928137" cy="3295547"/>
                <a:chOff x="398150" y="1868557"/>
                <a:chExt cx="928137" cy="3295547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34413666-59A3-0D0D-5D30-2C3EEF7719E1}"/>
                    </a:ext>
                  </a:extLst>
                </p:cNvPr>
                <p:cNvGrpSpPr/>
                <p:nvPr/>
              </p:nvGrpSpPr>
              <p:grpSpPr>
                <a:xfrm>
                  <a:off x="433909" y="1868557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24" name="Can 23">
                    <a:extLst>
                      <a:ext uri="{FF2B5EF4-FFF2-40B4-BE49-F238E27FC236}">
                        <a16:creationId xmlns:a16="http://schemas.microsoft.com/office/drawing/2014/main" id="{FDA82652-2976-604D-CF8B-16AF500486F2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Can 24">
                    <a:extLst>
                      <a:ext uri="{FF2B5EF4-FFF2-40B4-BE49-F238E27FC236}">
                        <a16:creationId xmlns:a16="http://schemas.microsoft.com/office/drawing/2014/main" id="{0C0C9738-57A6-E686-4FA7-633257D86DE9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Down Arrow 25">
                    <a:extLst>
                      <a:ext uri="{FF2B5EF4-FFF2-40B4-BE49-F238E27FC236}">
                        <a16:creationId xmlns:a16="http://schemas.microsoft.com/office/drawing/2014/main" id="{C3E8F31F-02E5-BBE6-D548-2BAA05F42ED8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A2A7E3-1CCF-B4E2-2982-A25A07C74008}"/>
                    </a:ext>
                  </a:extLst>
                </p:cNvPr>
                <p:cNvSpPr txBox="1"/>
                <p:nvPr/>
              </p:nvSpPr>
              <p:spPr>
                <a:xfrm>
                  <a:off x="398150" y="3851349"/>
                  <a:ext cx="928137" cy="121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Super-critical Gas/</a:t>
                  </a:r>
                </a:p>
                <a:p>
                  <a:r>
                    <a:rPr lang="en-US" sz="1400" dirty="0"/>
                    <a:t>Liquid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0A20EF8-7295-F443-8031-47E200C50561}"/>
                  </a:ext>
                </a:extLst>
              </p:cNvPr>
              <p:cNvGrpSpPr/>
              <p:nvPr/>
            </p:nvGrpSpPr>
            <p:grpSpPr>
              <a:xfrm>
                <a:off x="3397396" y="1868552"/>
                <a:ext cx="928136" cy="3306132"/>
                <a:chOff x="1559906" y="1868552"/>
                <a:chExt cx="928136" cy="3306132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DC73757C-8698-D6C6-3D73-2279F1CC061D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6B7BF65-258E-A181-8FF1-AAED0ACAE685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BF86632-EBC9-8913-490B-6E907E352BD3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9B8AB4C1-6CA8-9E42-5531-5926E6E2B72B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an 20">
                    <a:extLst>
                      <a:ext uri="{FF2B5EF4-FFF2-40B4-BE49-F238E27FC236}">
                        <a16:creationId xmlns:a16="http://schemas.microsoft.com/office/drawing/2014/main" id="{D349020A-DA44-035E-A0D9-A7ACBA0B3C26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DE7DFF-FCC3-9358-2840-343A9CC3756A}"/>
                    </a:ext>
                  </a:extLst>
                </p:cNvPr>
                <p:cNvSpPr txBox="1"/>
                <p:nvPr/>
              </p:nvSpPr>
              <p:spPr>
                <a:xfrm>
                  <a:off x="1559906" y="4647029"/>
                  <a:ext cx="92813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/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FACBF8E-009E-D249-8EF3-31A864C75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A608ED-F15B-F550-710F-B6D919ACDC8F}"/>
              </a:ext>
            </a:extLst>
          </p:cNvPr>
          <p:cNvCxnSpPr>
            <a:cxnSpLocks/>
          </p:cNvCxnSpPr>
          <p:nvPr/>
        </p:nvCxnSpPr>
        <p:spPr>
          <a:xfrm flipH="1">
            <a:off x="7036904" y="3265324"/>
            <a:ext cx="1138506" cy="2035546"/>
          </a:xfrm>
          <a:prstGeom prst="straightConnector1">
            <a:avLst/>
          </a:prstGeom>
          <a:ln w="38100">
            <a:solidFill>
              <a:schemeClr val="tx1">
                <a:alpha val="53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70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3F44C4-3DF3-BFAB-8752-F24B175C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" y="712138"/>
            <a:ext cx="7567669" cy="591588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A3494C6-0D98-6147-584C-B7AA1E2FB0AF}"/>
              </a:ext>
            </a:extLst>
          </p:cNvPr>
          <p:cNvGrpSpPr>
            <a:grpSpLocks noChangeAspect="1"/>
          </p:cNvGrpSpPr>
          <p:nvPr/>
        </p:nvGrpSpPr>
        <p:grpSpPr>
          <a:xfrm>
            <a:off x="7823224" y="1155281"/>
            <a:ext cx="3486452" cy="3311982"/>
            <a:chOff x="690454" y="1580856"/>
            <a:chExt cx="4443731" cy="42213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CD76D2-FEF7-B023-4BC2-1B0AD67833EB}"/>
                </a:ext>
              </a:extLst>
            </p:cNvPr>
            <p:cNvGrpSpPr/>
            <p:nvPr/>
          </p:nvGrpSpPr>
          <p:grpSpPr>
            <a:xfrm>
              <a:off x="1139340" y="2496081"/>
              <a:ext cx="3156517" cy="3306132"/>
              <a:chOff x="1169015" y="1868552"/>
              <a:chExt cx="3156517" cy="33061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A60FDAF-4792-27E7-18C4-E6C5975DC747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0F9E952-97BC-A8CD-D77B-C89813755600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29" name="Can 28">
                    <a:extLst>
                      <a:ext uri="{FF2B5EF4-FFF2-40B4-BE49-F238E27FC236}">
                        <a16:creationId xmlns:a16="http://schemas.microsoft.com/office/drawing/2014/main" id="{921B7CA2-A114-AA2A-F1A4-C3D596A38D95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an 29">
                    <a:extLst>
                      <a:ext uri="{FF2B5EF4-FFF2-40B4-BE49-F238E27FC236}">
                        <a16:creationId xmlns:a16="http://schemas.microsoft.com/office/drawing/2014/main" id="{23CE2C1A-6624-9E21-4B80-DE6B920A485B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Down Arrow 30">
                    <a:extLst>
                      <a:ext uri="{FF2B5EF4-FFF2-40B4-BE49-F238E27FC236}">
                        <a16:creationId xmlns:a16="http://schemas.microsoft.com/office/drawing/2014/main" id="{95D09034-CEA0-AE75-CFAD-2F0E144B36FF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FACE99-3C51-542F-63DA-0384BD08F014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D7F9E2-4AAE-411D-4BFD-BDE622D2C017}"/>
                  </a:ext>
                </a:extLst>
              </p:cNvPr>
              <p:cNvGrpSpPr/>
              <p:nvPr/>
            </p:nvGrpSpPr>
            <p:grpSpPr>
              <a:xfrm>
                <a:off x="2262534" y="1868552"/>
                <a:ext cx="928137" cy="3295547"/>
                <a:chOff x="398150" y="1868557"/>
                <a:chExt cx="928137" cy="3295547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34413666-59A3-0D0D-5D30-2C3EEF7719E1}"/>
                    </a:ext>
                  </a:extLst>
                </p:cNvPr>
                <p:cNvGrpSpPr/>
                <p:nvPr/>
              </p:nvGrpSpPr>
              <p:grpSpPr>
                <a:xfrm>
                  <a:off x="433909" y="1868557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24" name="Can 23">
                    <a:extLst>
                      <a:ext uri="{FF2B5EF4-FFF2-40B4-BE49-F238E27FC236}">
                        <a16:creationId xmlns:a16="http://schemas.microsoft.com/office/drawing/2014/main" id="{FDA82652-2976-604D-CF8B-16AF500486F2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Can 24">
                    <a:extLst>
                      <a:ext uri="{FF2B5EF4-FFF2-40B4-BE49-F238E27FC236}">
                        <a16:creationId xmlns:a16="http://schemas.microsoft.com/office/drawing/2014/main" id="{0C0C9738-57A6-E686-4FA7-633257D86DE9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Down Arrow 25">
                    <a:extLst>
                      <a:ext uri="{FF2B5EF4-FFF2-40B4-BE49-F238E27FC236}">
                        <a16:creationId xmlns:a16="http://schemas.microsoft.com/office/drawing/2014/main" id="{C3E8F31F-02E5-BBE6-D548-2BAA05F42ED8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A2A7E3-1CCF-B4E2-2982-A25A07C74008}"/>
                    </a:ext>
                  </a:extLst>
                </p:cNvPr>
                <p:cNvSpPr txBox="1"/>
                <p:nvPr/>
              </p:nvSpPr>
              <p:spPr>
                <a:xfrm>
                  <a:off x="398150" y="3851349"/>
                  <a:ext cx="928137" cy="121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Super-critical Gas/</a:t>
                  </a:r>
                </a:p>
                <a:p>
                  <a:r>
                    <a:rPr lang="en-US" sz="1400" dirty="0"/>
                    <a:t>Liquid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0A20EF8-7295-F443-8031-47E200C50561}"/>
                  </a:ext>
                </a:extLst>
              </p:cNvPr>
              <p:cNvGrpSpPr/>
              <p:nvPr/>
            </p:nvGrpSpPr>
            <p:grpSpPr>
              <a:xfrm>
                <a:off x="3397396" y="1868552"/>
                <a:ext cx="928136" cy="3306132"/>
                <a:chOff x="1559906" y="1868552"/>
                <a:chExt cx="928136" cy="3306132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DC73757C-8698-D6C6-3D73-2279F1CC061D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6B7BF65-258E-A181-8FF1-AAED0ACAE685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BF86632-EBC9-8913-490B-6E907E352BD3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9B8AB4C1-6CA8-9E42-5531-5926E6E2B72B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an 20">
                    <a:extLst>
                      <a:ext uri="{FF2B5EF4-FFF2-40B4-BE49-F238E27FC236}">
                        <a16:creationId xmlns:a16="http://schemas.microsoft.com/office/drawing/2014/main" id="{D349020A-DA44-035E-A0D9-A7ACBA0B3C26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DE7DFF-FCC3-9358-2840-343A9CC3756A}"/>
                    </a:ext>
                  </a:extLst>
                </p:cNvPr>
                <p:cNvSpPr txBox="1"/>
                <p:nvPr/>
              </p:nvSpPr>
              <p:spPr>
                <a:xfrm>
                  <a:off x="1559906" y="4647029"/>
                  <a:ext cx="92813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/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7A2E12-AD0D-BAEC-3F51-CF5E223B914E}"/>
              </a:ext>
            </a:extLst>
          </p:cNvPr>
          <p:cNvCxnSpPr>
            <a:cxnSpLocks/>
          </p:cNvCxnSpPr>
          <p:nvPr/>
        </p:nvCxnSpPr>
        <p:spPr>
          <a:xfrm flipH="1" flipV="1">
            <a:off x="1722783" y="1749287"/>
            <a:ext cx="8152659" cy="2570820"/>
          </a:xfrm>
          <a:prstGeom prst="straightConnector1">
            <a:avLst/>
          </a:prstGeom>
          <a:ln w="38100">
            <a:solidFill>
              <a:schemeClr val="tx1">
                <a:alpha val="53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24E07-580B-2CB1-AF74-42C71F5079FA}"/>
                  </a:ext>
                </a:extLst>
              </p:cNvPr>
              <p:cNvSpPr txBox="1"/>
              <p:nvPr/>
            </p:nvSpPr>
            <p:spPr>
              <a:xfrm>
                <a:off x="2610679" y="2710639"/>
                <a:ext cx="46547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Never see a separation into “liquid” and “gas”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324E07-580B-2CB1-AF74-42C71F507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79" y="2710639"/>
                <a:ext cx="4654782" cy="830997"/>
              </a:xfrm>
              <a:prstGeom prst="rect">
                <a:avLst/>
              </a:prstGeom>
              <a:blipFill>
                <a:blip r:embed="rId4"/>
                <a:stretch>
                  <a:fillRect l="-1902" t="-6061" r="-1630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66BDCE8-A68C-A6D3-A659-80895A9A3C5C}"/>
              </a:ext>
            </a:extLst>
          </p:cNvPr>
          <p:cNvSpPr/>
          <p:nvPr/>
        </p:nvSpPr>
        <p:spPr>
          <a:xfrm>
            <a:off x="0" y="-5038"/>
            <a:ext cx="6868932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How you can tell if a gas is supercritical or subcritical</a:t>
            </a:r>
          </a:p>
        </p:txBody>
      </p:sp>
    </p:spTree>
    <p:extLst>
      <p:ext uri="{BB962C8B-B14F-4D97-AF65-F5344CB8AC3E}">
        <p14:creationId xmlns:p14="http://schemas.microsoft.com/office/powerpoint/2010/main" val="793499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0" y="-18290"/>
            <a:ext cx="3967625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Approaching </a:t>
            </a:r>
            <a:r>
              <a:rPr lang="en-US" sz="2400" b="1" dirty="0">
                <a:latin typeface="+mn-lt"/>
              </a:rPr>
              <a:t>𝑻</a:t>
            </a:r>
            <a:r>
              <a:rPr lang="en-US" sz="2400" b="1" baseline="-25000" dirty="0">
                <a:latin typeface="+mn-lt"/>
              </a:rPr>
              <a:t>𝒄</a:t>
            </a:r>
            <a:r>
              <a:rPr lang="en-US" sz="2400" b="1" baseline="-25000" dirty="0" err="1">
                <a:latin typeface="+mn-lt"/>
              </a:rPr>
              <a:t>rit</a:t>
            </a:r>
            <a:r>
              <a:rPr lang="en-US" sz="2400" b="1" dirty="0"/>
              <a:t> from above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62B2B8-D8A6-6BBF-517D-C495C9B0D0C0}"/>
              </a:ext>
            </a:extLst>
          </p:cNvPr>
          <p:cNvGrpSpPr/>
          <p:nvPr/>
        </p:nvGrpSpPr>
        <p:grpSpPr>
          <a:xfrm>
            <a:off x="58912" y="712138"/>
            <a:ext cx="7567669" cy="5915887"/>
            <a:chOff x="1831435" y="683696"/>
            <a:chExt cx="7567669" cy="59158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3F44C4-3DF3-BFAB-8752-F24B175C2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1435" y="683696"/>
              <a:ext cx="7567669" cy="591588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89F5D4-83DF-B93D-033B-0307C054FDA8}"/>
                </a:ext>
              </a:extLst>
            </p:cNvPr>
            <p:cNvSpPr txBox="1"/>
            <p:nvPr/>
          </p:nvSpPr>
          <p:spPr>
            <a:xfrm>
              <a:off x="4280919" y="2483221"/>
              <a:ext cx="46960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But there’s a hint of something afoot: along colder isotherms, P(V) gets flatter and flatter.</a:t>
              </a: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3ECD29E4-D810-40BE-6510-D00034CCCDC3}"/>
                </a:ext>
              </a:extLst>
            </p:cNvPr>
            <p:cNvSpPr/>
            <p:nvPr/>
          </p:nvSpPr>
          <p:spPr>
            <a:xfrm rot="18236975">
              <a:off x="4235928" y="4317403"/>
              <a:ext cx="583097" cy="409485"/>
            </a:xfrm>
            <a:prstGeom prst="leftArrow">
              <a:avLst/>
            </a:prstGeom>
            <a:solidFill>
              <a:schemeClr val="accent1">
                <a:alpha val="4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3494C6-0D98-6147-584C-B7AA1E2FB0AF}"/>
              </a:ext>
            </a:extLst>
          </p:cNvPr>
          <p:cNvGrpSpPr>
            <a:grpSpLocks noChangeAspect="1"/>
          </p:cNvGrpSpPr>
          <p:nvPr/>
        </p:nvGrpSpPr>
        <p:grpSpPr>
          <a:xfrm>
            <a:off x="7823224" y="1155281"/>
            <a:ext cx="3486452" cy="3311982"/>
            <a:chOff x="690454" y="1580856"/>
            <a:chExt cx="4443731" cy="422135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FCD76D2-FEF7-B023-4BC2-1B0AD67833EB}"/>
                </a:ext>
              </a:extLst>
            </p:cNvPr>
            <p:cNvGrpSpPr/>
            <p:nvPr/>
          </p:nvGrpSpPr>
          <p:grpSpPr>
            <a:xfrm>
              <a:off x="1139340" y="2496081"/>
              <a:ext cx="3156517" cy="3306132"/>
              <a:chOff x="1169015" y="1868552"/>
              <a:chExt cx="3156517" cy="33061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A60FDAF-4792-27E7-18C4-E6C5975DC747}"/>
                  </a:ext>
                </a:extLst>
              </p:cNvPr>
              <p:cNvGrpSpPr/>
              <p:nvPr/>
            </p:nvGrpSpPr>
            <p:grpSpPr>
              <a:xfrm>
                <a:off x="1169015" y="1868557"/>
                <a:ext cx="976808" cy="3295547"/>
                <a:chOff x="433910" y="1868557"/>
                <a:chExt cx="976808" cy="3295547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90F9E952-97BC-A8CD-D77B-C89813755600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29" name="Can 28">
                    <a:extLst>
                      <a:ext uri="{FF2B5EF4-FFF2-40B4-BE49-F238E27FC236}">
                        <a16:creationId xmlns:a16="http://schemas.microsoft.com/office/drawing/2014/main" id="{921B7CA2-A114-AA2A-F1A4-C3D596A38D95}"/>
                      </a:ext>
                    </a:extLst>
                  </p:cNvPr>
                  <p:cNvSpPr/>
                  <p:nvPr/>
                </p:nvSpPr>
                <p:spPr>
                  <a:xfrm>
                    <a:off x="2470530" y="2820880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Can 29">
                    <a:extLst>
                      <a:ext uri="{FF2B5EF4-FFF2-40B4-BE49-F238E27FC236}">
                        <a16:creationId xmlns:a16="http://schemas.microsoft.com/office/drawing/2014/main" id="{23CE2C1A-6624-9E21-4B80-DE6B920A485B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Down Arrow 30">
                    <a:extLst>
                      <a:ext uri="{FF2B5EF4-FFF2-40B4-BE49-F238E27FC236}">
                        <a16:creationId xmlns:a16="http://schemas.microsoft.com/office/drawing/2014/main" id="{95D09034-CEA0-AE75-CFAD-2F0E144B36FF}"/>
                      </a:ext>
                    </a:extLst>
                  </p:cNvPr>
                  <p:cNvSpPr/>
                  <p:nvPr/>
                </p:nvSpPr>
                <p:spPr>
                  <a:xfrm>
                    <a:off x="2771028" y="2649695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BFACE99-3C51-542F-63DA-0384BD08F014}"/>
                    </a:ext>
                  </a:extLst>
                </p:cNvPr>
                <p:cNvSpPr txBox="1"/>
                <p:nvPr/>
              </p:nvSpPr>
              <p:spPr>
                <a:xfrm>
                  <a:off x="482581" y="3865267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D7F9E2-4AAE-411D-4BFD-BDE622D2C017}"/>
                  </a:ext>
                </a:extLst>
              </p:cNvPr>
              <p:cNvGrpSpPr/>
              <p:nvPr/>
            </p:nvGrpSpPr>
            <p:grpSpPr>
              <a:xfrm>
                <a:off x="2262534" y="1868552"/>
                <a:ext cx="928137" cy="3295547"/>
                <a:chOff x="398150" y="1868557"/>
                <a:chExt cx="928137" cy="3295547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34413666-59A3-0D0D-5D30-2C3EEF7719E1}"/>
                    </a:ext>
                  </a:extLst>
                </p:cNvPr>
                <p:cNvGrpSpPr/>
                <p:nvPr/>
              </p:nvGrpSpPr>
              <p:grpSpPr>
                <a:xfrm>
                  <a:off x="433909" y="1868557"/>
                  <a:ext cx="793021" cy="3295547"/>
                  <a:chOff x="2470529" y="1868557"/>
                  <a:chExt cx="793021" cy="3295547"/>
                </a:xfrm>
              </p:grpSpPr>
              <p:sp>
                <p:nvSpPr>
                  <p:cNvPr id="24" name="Can 23">
                    <a:extLst>
                      <a:ext uri="{FF2B5EF4-FFF2-40B4-BE49-F238E27FC236}">
                        <a16:creationId xmlns:a16="http://schemas.microsoft.com/office/drawing/2014/main" id="{FDA82652-2976-604D-CF8B-16AF500486F2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4735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Can 24">
                    <a:extLst>
                      <a:ext uri="{FF2B5EF4-FFF2-40B4-BE49-F238E27FC236}">
                        <a16:creationId xmlns:a16="http://schemas.microsoft.com/office/drawing/2014/main" id="{0C0C9738-57A6-E686-4FA7-633257D86DE9}"/>
                      </a:ext>
                    </a:extLst>
                  </p:cNvPr>
                  <p:cNvSpPr/>
                  <p:nvPr/>
                </p:nvSpPr>
                <p:spPr>
                  <a:xfrm>
                    <a:off x="2470529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Down Arrow 25">
                    <a:extLst>
                      <a:ext uri="{FF2B5EF4-FFF2-40B4-BE49-F238E27FC236}">
                        <a16:creationId xmlns:a16="http://schemas.microsoft.com/office/drawing/2014/main" id="{C3E8F31F-02E5-BBE6-D548-2BAA05F42ED8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A2A7E3-1CCF-B4E2-2982-A25A07C74008}"/>
                    </a:ext>
                  </a:extLst>
                </p:cNvPr>
                <p:cNvSpPr txBox="1"/>
                <p:nvPr/>
              </p:nvSpPr>
              <p:spPr>
                <a:xfrm>
                  <a:off x="398150" y="3851349"/>
                  <a:ext cx="928137" cy="12160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Super-critical Gas/</a:t>
                  </a:r>
                </a:p>
                <a:p>
                  <a:r>
                    <a:rPr lang="en-US" sz="1400" dirty="0"/>
                    <a:t>Liquid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0A20EF8-7295-F443-8031-47E200C50561}"/>
                  </a:ext>
                </a:extLst>
              </p:cNvPr>
              <p:cNvGrpSpPr/>
              <p:nvPr/>
            </p:nvGrpSpPr>
            <p:grpSpPr>
              <a:xfrm>
                <a:off x="3397396" y="1868552"/>
                <a:ext cx="928136" cy="3306132"/>
                <a:chOff x="1559906" y="1868552"/>
                <a:chExt cx="928136" cy="3306132"/>
              </a:xfrm>
            </p:grpSpPr>
            <p:sp>
              <p:nvSpPr>
                <p:cNvPr id="16" name="Can 15">
                  <a:extLst>
                    <a:ext uri="{FF2B5EF4-FFF2-40B4-BE49-F238E27FC236}">
                      <a16:creationId xmlns:a16="http://schemas.microsoft.com/office/drawing/2014/main" id="{DC73757C-8698-D6C6-3D73-2279F1CC061D}"/>
                    </a:ext>
                  </a:extLst>
                </p:cNvPr>
                <p:cNvSpPr/>
                <p:nvPr/>
              </p:nvSpPr>
              <p:spPr>
                <a:xfrm>
                  <a:off x="1598006" y="4469430"/>
                  <a:ext cx="793020" cy="705254"/>
                </a:xfrm>
                <a:prstGeom prst="can">
                  <a:avLst>
                    <a:gd name="adj" fmla="val 25860"/>
                  </a:avLst>
                </a:prstGeom>
                <a:solidFill>
                  <a:schemeClr val="accent1">
                    <a:alpha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E6B7BF65-258E-A181-8FF1-AAED0ACAE685}"/>
                    </a:ext>
                  </a:extLst>
                </p:cNvPr>
                <p:cNvGrpSpPr/>
                <p:nvPr/>
              </p:nvGrpSpPr>
              <p:grpSpPr>
                <a:xfrm>
                  <a:off x="1597695" y="1868552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19" name="Can 18">
                    <a:extLst>
                      <a:ext uri="{FF2B5EF4-FFF2-40B4-BE49-F238E27FC236}">
                        <a16:creationId xmlns:a16="http://schemas.microsoft.com/office/drawing/2014/main" id="{3BF86632-EBC9-8913-490B-6E907E352BD3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Down Arrow 19">
                    <a:extLst>
                      <a:ext uri="{FF2B5EF4-FFF2-40B4-BE49-F238E27FC236}">
                        <a16:creationId xmlns:a16="http://schemas.microsoft.com/office/drawing/2014/main" id="{9B8AB4C1-6CA8-9E42-5531-5926E6E2B72B}"/>
                      </a:ext>
                    </a:extLst>
                  </p:cNvPr>
                  <p:cNvSpPr/>
                  <p:nvPr/>
                </p:nvSpPr>
                <p:spPr>
                  <a:xfrm>
                    <a:off x="2771028" y="4027002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Can 20">
                    <a:extLst>
                      <a:ext uri="{FF2B5EF4-FFF2-40B4-BE49-F238E27FC236}">
                        <a16:creationId xmlns:a16="http://schemas.microsoft.com/office/drawing/2014/main" id="{D349020A-DA44-035E-A0D9-A7ACBA0B3C26}"/>
                      </a:ext>
                    </a:extLst>
                  </p:cNvPr>
                  <p:cNvSpPr/>
                  <p:nvPr/>
                </p:nvSpPr>
                <p:spPr>
                  <a:xfrm>
                    <a:off x="2470530" y="4212042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DE7DFF-FCC3-9358-2840-343A9CC3756A}"/>
                    </a:ext>
                  </a:extLst>
                </p:cNvPr>
                <p:cNvSpPr txBox="1"/>
                <p:nvPr/>
              </p:nvSpPr>
              <p:spPr>
                <a:xfrm>
                  <a:off x="1559906" y="4647029"/>
                  <a:ext cx="928136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liquid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/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958DB5E-9D42-C6A6-D560-A5CFA4C25D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54" y="1580856"/>
                  <a:ext cx="444373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527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EE4CEF-CA4E-F843-9E8E-15E2EF30EA54}"/>
              </a:ext>
            </a:extLst>
          </p:cNvPr>
          <p:cNvGrpSpPr/>
          <p:nvPr/>
        </p:nvGrpSpPr>
        <p:grpSpPr>
          <a:xfrm>
            <a:off x="1121332" y="1220449"/>
            <a:ext cx="9349107" cy="5325711"/>
            <a:chOff x="400893" y="500010"/>
            <a:chExt cx="9349107" cy="53257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FE88D5-45FE-DB4D-A6CE-6F80FD60F9BE}"/>
                </a:ext>
              </a:extLst>
            </p:cNvPr>
            <p:cNvGrpSpPr/>
            <p:nvPr/>
          </p:nvGrpSpPr>
          <p:grpSpPr>
            <a:xfrm>
              <a:off x="400893" y="1168106"/>
              <a:ext cx="5157225" cy="461665"/>
              <a:chOff x="1498477" y="5326396"/>
              <a:chExt cx="5157225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E7436B-C330-F04F-B13C-24F99989E365}"/>
                      </a:ext>
                    </a:extLst>
                  </p:cNvPr>
                  <p:cNvSpPr/>
                  <p:nvPr/>
                </p:nvSpPr>
                <p:spPr>
                  <a:xfrm>
                    <a:off x="1498477" y="5326396"/>
                    <a:ext cx="11192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E7436B-C330-F04F-B13C-24F99989E36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8477" y="5326396"/>
                    <a:ext cx="1119217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D12BC1D-0D9A-5D45-B910-946A61A377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7694" y="5557228"/>
                <a:ext cx="4038008" cy="1"/>
              </a:xfrm>
              <a:prstGeom prst="straightConnector1">
                <a:avLst/>
              </a:prstGeom>
              <a:ln w="635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4431ED-31F9-2143-91EF-72B32C4CDB7F}"/>
                </a:ext>
              </a:extLst>
            </p:cNvPr>
            <p:cNvGrpSpPr/>
            <p:nvPr/>
          </p:nvGrpSpPr>
          <p:grpSpPr>
            <a:xfrm>
              <a:off x="877372" y="2161196"/>
              <a:ext cx="4561372" cy="461665"/>
              <a:chOff x="2144084" y="5326394"/>
              <a:chExt cx="4561372" cy="4616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1CF74A5-65FA-F646-8D27-3E201AAA37BC}"/>
                      </a:ext>
                    </a:extLst>
                  </p:cNvPr>
                  <p:cNvSpPr/>
                  <p:nvPr/>
                </p:nvSpPr>
                <p:spPr>
                  <a:xfrm>
                    <a:off x="2144084" y="5326394"/>
                    <a:ext cx="111761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C1CF74A5-65FA-F646-8D27-3E201AAA37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4084" y="5326394"/>
                    <a:ext cx="1117614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E3D6936-54D9-5141-8F09-C2B9DF03B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0740" y="5557227"/>
                <a:ext cx="3384716" cy="2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https://upload.wikimedia.org/wikipedia/commons/thumb/3/3e/Real_Gas_Isotherms.svg/709px-Real_Gas_Isotherms.svg.png">
              <a:extLst>
                <a:ext uri="{FF2B5EF4-FFF2-40B4-BE49-F238E27FC236}">
                  <a16:creationId xmlns:a16="http://schemas.microsoft.com/office/drawing/2014/main" id="{E4307C13-CE43-A146-BE12-293CDBEF4D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289" y="500010"/>
              <a:ext cx="5325711" cy="5325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C6EDB73-52A0-2D4C-8992-BD7B2D01ACE3}"/>
              </a:ext>
            </a:extLst>
          </p:cNvPr>
          <p:cNvSpPr/>
          <p:nvPr/>
        </p:nvSpPr>
        <p:spPr>
          <a:xfrm>
            <a:off x="0" y="-5038"/>
            <a:ext cx="7974427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van der Waals formula actually does a good job when </a:t>
            </a:r>
            <a:r>
              <a:rPr lang="en-US" sz="2400" b="1" dirty="0">
                <a:latin typeface="+mn-lt"/>
              </a:rPr>
              <a:t>𝑻&gt;𝑻</a:t>
            </a:r>
            <a:r>
              <a:rPr lang="en-US" sz="2400" b="1" baseline="-25000" dirty="0">
                <a:latin typeface="+mn-lt"/>
              </a:rPr>
              <a:t>𝒄</a:t>
            </a:r>
            <a:r>
              <a:rPr lang="en-US" sz="2400" b="1" baseline="-25000" dirty="0" err="1">
                <a:latin typeface="+mn-lt"/>
              </a:rPr>
              <a:t>rit</a:t>
            </a:r>
            <a:r>
              <a:rPr lang="en-US" sz="2400" b="1" dirty="0">
                <a:latin typeface="+mn-lt"/>
              </a:rPr>
              <a:t> </a:t>
            </a:r>
            <a:endParaRPr lang="en-US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551FD-F0C2-D24F-ADFD-BD9AF73B9039}"/>
              </a:ext>
            </a:extLst>
          </p:cNvPr>
          <p:cNvSpPr/>
          <p:nvPr/>
        </p:nvSpPr>
        <p:spPr>
          <a:xfrm>
            <a:off x="467314" y="608487"/>
            <a:ext cx="5195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Isothermal compression in a PV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8F1DA0-0D67-76FD-298B-A72D4DDD4D51}"/>
                  </a:ext>
                </a:extLst>
              </p:cNvPr>
              <p:cNvSpPr txBox="1"/>
              <p:nvPr/>
            </p:nvSpPr>
            <p:spPr>
              <a:xfrm>
                <a:off x="390859" y="4566807"/>
                <a:ext cx="51913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Curved isotherms at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400" dirty="0"/>
                  <a:t> are (unphysical) predictions of vdw theory.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8F1DA0-0D67-76FD-298B-A72D4DDD4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9" y="4566807"/>
                <a:ext cx="5191364" cy="830997"/>
              </a:xfrm>
              <a:prstGeom prst="rect">
                <a:avLst/>
              </a:prstGeom>
              <a:blipFill>
                <a:blip r:embed="rId5"/>
                <a:stretch>
                  <a:fillRect l="-1707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>
            <a:extLst>
              <a:ext uri="{FF2B5EF4-FFF2-40B4-BE49-F238E27FC236}">
                <a16:creationId xmlns:a16="http://schemas.microsoft.com/office/drawing/2014/main" id="{2B3235F5-F3C5-62B7-D596-103CA750D829}"/>
              </a:ext>
            </a:extLst>
          </p:cNvPr>
          <p:cNvSpPr/>
          <p:nvPr/>
        </p:nvSpPr>
        <p:spPr>
          <a:xfrm rot="18236975">
            <a:off x="6926121" y="3138558"/>
            <a:ext cx="583097" cy="409485"/>
          </a:xfrm>
          <a:prstGeom prst="leftArrow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B8D46-D367-BAF5-33A6-EBE5B29AC662}"/>
              </a:ext>
            </a:extLst>
          </p:cNvPr>
          <p:cNvSpPr txBox="1"/>
          <p:nvPr/>
        </p:nvSpPr>
        <p:spPr>
          <a:xfrm rot="541320">
            <a:off x="8308946" y="4351482"/>
            <a:ext cx="109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solidFill>
                  <a:srgbClr val="C00000"/>
                </a:solidFill>
              </a:rPr>
              <a:t>T</a:t>
            </a:r>
            <a:r>
              <a:rPr lang="en-US" sz="2400" i="1" baseline="-25000" dirty="0" err="1">
                <a:solidFill>
                  <a:srgbClr val="C00000"/>
                </a:solidFill>
              </a:rPr>
              <a:t>crit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2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8DAF46-9BFC-E04C-92C8-45D309C037BF}"/>
              </a:ext>
            </a:extLst>
          </p:cNvPr>
          <p:cNvGrpSpPr/>
          <p:nvPr/>
        </p:nvGrpSpPr>
        <p:grpSpPr>
          <a:xfrm>
            <a:off x="831368" y="405838"/>
            <a:ext cx="11061700" cy="5878157"/>
            <a:chOff x="831368" y="405838"/>
            <a:chExt cx="11061700" cy="587815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1201B7-23AE-2647-8A6C-344BF4FE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368" y="405838"/>
              <a:ext cx="11061700" cy="5143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4C5F2B-9765-C246-B161-D3D9A45B66E5}"/>
                </a:ext>
              </a:extLst>
            </p:cNvPr>
            <p:cNvSpPr txBox="1"/>
            <p:nvPr/>
          </p:nvSpPr>
          <p:spPr>
            <a:xfrm>
              <a:off x="2708476" y="5914663"/>
              <a:ext cx="754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Berberberan</a:t>
              </a:r>
              <a:r>
                <a:rPr lang="en-US" dirty="0"/>
                <a:t>-Santos et al, 2008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/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97D244-4F28-D089-B4A4-BE1684DF7616}"/>
              </a:ext>
            </a:extLst>
          </p:cNvPr>
          <p:cNvSpPr/>
          <p:nvPr/>
        </p:nvSpPr>
        <p:spPr>
          <a:xfrm>
            <a:off x="2675" y="213"/>
            <a:ext cx="5482270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Every gas has its own critical temperature</a:t>
            </a:r>
          </a:p>
        </p:txBody>
      </p:sp>
    </p:spTree>
    <p:extLst>
      <p:ext uri="{BB962C8B-B14F-4D97-AF65-F5344CB8AC3E}">
        <p14:creationId xmlns:p14="http://schemas.microsoft.com/office/powerpoint/2010/main" val="349822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58DAF46-9BFC-E04C-92C8-45D309C037BF}"/>
              </a:ext>
            </a:extLst>
          </p:cNvPr>
          <p:cNvGrpSpPr/>
          <p:nvPr/>
        </p:nvGrpSpPr>
        <p:grpSpPr>
          <a:xfrm>
            <a:off x="831368" y="405838"/>
            <a:ext cx="11061700" cy="5421672"/>
            <a:chOff x="831368" y="405838"/>
            <a:chExt cx="11061700" cy="54216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51201B7-23AE-2647-8A6C-344BF4FE5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368" y="405838"/>
              <a:ext cx="11061700" cy="51435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4C5F2B-9765-C246-B161-D3D9A45B66E5}"/>
                </a:ext>
              </a:extLst>
            </p:cNvPr>
            <p:cNvSpPr txBox="1"/>
            <p:nvPr/>
          </p:nvSpPr>
          <p:spPr>
            <a:xfrm>
              <a:off x="2855233" y="5458178"/>
              <a:ext cx="7546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Berberberan</a:t>
              </a:r>
              <a:r>
                <a:rPr lang="en-US" dirty="0"/>
                <a:t>-Santos et al, 2008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/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D12EA70-B348-9D4B-82C7-B2064B04C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1942" y="1215156"/>
                  <a:ext cx="293997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97D244-4F28-D089-B4A4-BE1684DF7616}"/>
              </a:ext>
            </a:extLst>
          </p:cNvPr>
          <p:cNvSpPr/>
          <p:nvPr/>
        </p:nvSpPr>
        <p:spPr>
          <a:xfrm>
            <a:off x="2675" y="213"/>
            <a:ext cx="5482270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Every gas has its own critical temperature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3796BB-ED64-D2E6-A442-E9AD3131B72B}"/>
              </a:ext>
            </a:extLst>
          </p:cNvPr>
          <p:cNvSpPr/>
          <p:nvPr/>
        </p:nvSpPr>
        <p:spPr>
          <a:xfrm>
            <a:off x="1046922" y="1709531"/>
            <a:ext cx="6135756" cy="344556"/>
          </a:xfrm>
          <a:prstGeom prst="round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46775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D95F5-9AB0-845B-EAA9-B3E05145BAF9}"/>
              </a:ext>
            </a:extLst>
          </p:cNvPr>
          <p:cNvSpPr txBox="1"/>
          <p:nvPr/>
        </p:nvSpPr>
        <p:spPr>
          <a:xfrm>
            <a:off x="1292087" y="5896999"/>
            <a:ext cx="960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 molecules are </a:t>
            </a:r>
            <a:r>
              <a:rPr lang="en-US" sz="2400" b="1" dirty="0"/>
              <a:t>not very sticky</a:t>
            </a:r>
            <a:r>
              <a:rPr lang="en-US" sz="2400" dirty="0"/>
              <a:t>, so it’s hard to liquify H</a:t>
            </a:r>
            <a:r>
              <a:rPr lang="en-US" sz="2400" baseline="-25000" dirty="0"/>
              <a:t>2</a:t>
            </a:r>
            <a:r>
              <a:rPr lang="en-US" sz="2400" dirty="0"/>
              <a:t> gas</a:t>
            </a:r>
          </a:p>
          <a:p>
            <a:r>
              <a:rPr lang="en-US" sz="2400" dirty="0"/>
              <a:t>=&gt; H</a:t>
            </a:r>
            <a:r>
              <a:rPr lang="en-US" sz="2400" baseline="-25000" dirty="0"/>
              <a:t>2</a:t>
            </a:r>
            <a:r>
              <a:rPr lang="en-US" sz="2400" dirty="0"/>
              <a:t> has a really </a:t>
            </a:r>
            <a:r>
              <a:rPr lang="en-US" sz="2400" b="1" dirty="0"/>
              <a:t>low</a:t>
            </a:r>
            <a:r>
              <a:rPr lang="en-US" sz="2400" dirty="0"/>
              <a:t> critical temperature.   </a:t>
            </a:r>
          </a:p>
        </p:txBody>
      </p:sp>
    </p:spTree>
    <p:extLst>
      <p:ext uri="{BB962C8B-B14F-4D97-AF65-F5344CB8AC3E}">
        <p14:creationId xmlns:p14="http://schemas.microsoft.com/office/powerpoint/2010/main" val="1586302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2331</TotalTime>
  <Words>1159</Words>
  <Application>Microsoft Macintosh PowerPoint</Application>
  <PresentationFormat>Widescreen</PresentationFormat>
  <Paragraphs>135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Relating vdw’s a and b to T_C and V_C</vt:lpstr>
      <vt:lpstr>Analytical properties of vdw’s equation</vt:lpstr>
      <vt:lpstr>Analytical properties of vdw’s equation</vt:lpstr>
      <vt:lpstr>PowerPoint Presentation</vt:lpstr>
      <vt:lpstr>PowerPoint Presentation</vt:lpstr>
      <vt:lpstr>PowerPoint Presentation</vt:lpstr>
      <vt:lpstr>It actually requires solving two simultaneous equations … which sympy can do too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119</cp:revision>
  <cp:lastPrinted>2018-08-14T20:21:18Z</cp:lastPrinted>
  <dcterms:created xsi:type="dcterms:W3CDTF">2018-08-13T19:25:05Z</dcterms:created>
  <dcterms:modified xsi:type="dcterms:W3CDTF">2023-10-13T14:07:00Z</dcterms:modified>
</cp:coreProperties>
</file>