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06" r:id="rId2"/>
    <p:sldId id="30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0"/>
  </p:normalViewPr>
  <p:slideViewPr>
    <p:cSldViewPr snapToGrid="0" showGuide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0E100-7FDF-2746-AB73-A212A43F55F0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0F313-5D78-5843-BD41-81ECAA66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8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B40-F5BC-034C-818D-2ABD45370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4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FC1B-E9A9-2C50-B80C-B79A30B7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B1522-671F-2757-5158-9F64430DF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F2531-06A6-F007-A9BE-4FFB6FEA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11CE-C72A-5E4F-B0AF-0E95ECDC05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B3211-4450-0834-B1FA-316B7F84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5F594-42B0-9CD2-F4B3-584F55E3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A4EB-E6B6-494E-B92A-AED3764E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4EDA-0478-0E82-0074-C83BCB28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39570-E2A3-38F4-38C5-ED7C4C123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089C0-9DC2-C991-9410-ABF9C2D2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11CE-C72A-5E4F-B0AF-0E95ECDC05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3354C-CB43-7DF1-CB44-684379CE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D74F-F525-38DC-D32D-4A23AA4E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A4EB-E6B6-494E-B92A-AED3764E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C179C-41EB-D56E-919F-4FBFC0DB3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4BC79-46AB-40E2-66C5-7EA55B2F6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A8D3-AA4E-921F-C5AF-2C2FB300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11CE-C72A-5E4F-B0AF-0E95ECDC05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FEF73-221A-10E1-995E-B9A9CA75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45E1-F284-8E00-8825-C5DB1D63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A4EB-E6B6-494E-B92A-AED3764E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5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A5B8-21A3-C972-55BD-2BAC1AA7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2C3A-E8C3-1864-E2B5-9000BA28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9E45-5BF6-FE79-07F4-BE09F497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11CE-C72A-5E4F-B0AF-0E95ECDC05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F03D9-097C-91DE-1E80-0E9763DC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342D-9C1D-EED3-40FC-22A11610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A4EB-E6B6-494E-B92A-AED3764E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35EB-254D-98C8-A152-55F470BB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642FA-D23B-7E07-101A-C75243472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3968F-F286-2605-3865-0ABFF3BE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11CE-C72A-5E4F-B0AF-0E95ECDC05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5BE3C-7267-F326-FA89-B5BB9D5A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83C92-4340-447B-0CE5-C44DE218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A4EB-E6B6-494E-B92A-AED3764E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6D73-8C3B-9E75-FF1F-E4AF5F97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C76B-F229-3E9F-C7B4-62BC5FF1D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4857-93D1-6759-8A28-D0B13CC58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B1E05-D91A-143F-BA30-DDFAD8FC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11CE-C72A-5E4F-B0AF-0E95ECDC05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02570-9BDF-76D1-6F91-CD507D4E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9142F-8DE0-4AD4-934E-7A1A5CC0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A4EB-E6B6-494E-B92A-AED3764E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909-96BD-F23C-A9C6-A1FD0E6E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547B-03B0-D2AC-B898-AE1348DC2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68F9B-65A1-DCB6-CD2A-DC9C6B3D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D487B-53FD-960F-CC18-285D10D00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E0891-1E23-53EB-5A94-EAD493D35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0DBDE-8FD0-9788-DA2B-AB5E7FF8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11CE-C72A-5E4F-B0AF-0E95ECDC05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B28D4-A9E3-B1D3-4DB4-945490E3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55E37-A89E-AE08-765D-661A40E5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A4EB-E6B6-494E-B92A-AED3764E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8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6695-134C-EBD8-76C0-53B1431B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15AD0-DA2D-599A-C546-0CD26300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11CE-C72A-5E4F-B0AF-0E95ECDC05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1FF1D-598B-2411-FD7B-932A833D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C4087-D621-CD59-55D9-B162EFA2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A4EB-E6B6-494E-B92A-AED3764E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B8B2F-84AE-DF25-617E-CB846118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11CE-C72A-5E4F-B0AF-0E95ECDC05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E6174-2467-7408-A4E2-1CAA856F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2B804-15B4-BBEE-01D6-5CB1AC76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A4EB-E6B6-494E-B92A-AED3764E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0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2A2E-FED8-E76F-37D3-91A641E4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AFB9-D0BD-DC6E-6501-FC87D7B28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ABE05-57A9-8D79-D8AA-2A45E9C6C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BB1CE-B258-EDE7-9E44-029FB5BF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11CE-C72A-5E4F-B0AF-0E95ECDC05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B5810-BC4E-61F8-4306-97D176C1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0DA2C-11D3-575B-7390-6D4201FF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A4EB-E6B6-494E-B92A-AED3764E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9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597B-7082-DD39-79BE-CE4327EB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42AB2-435C-7821-A218-EBE65FDA0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51CDF-D2AA-0F01-A50A-710E52A34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4E817-BA2E-B45F-1D96-D972C7D5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11CE-C72A-5E4F-B0AF-0E95ECDC05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FCC57-21BE-E844-FD07-657B7740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9E6CE-1788-5221-CF0D-3BFC48FB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A4EB-E6B6-494E-B92A-AED3764E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21845-A5E5-56DF-B5AC-BBB3D42B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01903-86B8-4652-FE2B-CC1F1008D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7849-793F-4A9F-3F21-258AF441E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11CE-C72A-5E4F-B0AF-0E95ECDC05B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0A047-ECDA-9219-6888-BC42E4949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9B3D-4497-454D-3422-5A9C20EE2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0A4EB-E6B6-494E-B92A-AED3764E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07D82-2D9E-2844-B198-153E2E96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35" y="2080439"/>
            <a:ext cx="5039223" cy="3816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7B907-7944-9341-AE62-C3C8DFAFE256}"/>
              </a:ext>
            </a:extLst>
          </p:cNvPr>
          <p:cNvSpPr txBox="1"/>
          <p:nvPr/>
        </p:nvSpPr>
        <p:spPr>
          <a:xfrm>
            <a:off x="165131" y="552847"/>
            <a:ext cx="11904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key feature of the Adiabatic Joule-Thomson experiment</a:t>
            </a:r>
            <a:r>
              <a:rPr lang="en-US" sz="2400" b="1" dirty="0"/>
              <a:t> </a:t>
            </a:r>
            <a:r>
              <a:rPr lang="en-US" sz="2400" dirty="0"/>
              <a:t>is that the gas follows an </a:t>
            </a:r>
            <a:r>
              <a:rPr lang="en-US" sz="2400" b="1" dirty="0" err="1"/>
              <a:t>isenthalp</a:t>
            </a:r>
            <a:r>
              <a:rPr lang="en-US" sz="2400" dirty="0"/>
              <a:t> (line of constant enthalpy) on its way out of the tank.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 measuring how much the temperature goes up or down along </a:t>
            </a:r>
            <a:r>
              <a:rPr lang="en-US" sz="2400" dirty="0" err="1"/>
              <a:t>isenthalps</a:t>
            </a:r>
            <a:r>
              <a:rPr lang="en-US" sz="2400" dirty="0"/>
              <a:t>, we characterize the twist!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66413-00AA-074E-BBD9-BCE265E1C7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43"/>
          <a:stretch/>
        </p:blipFill>
        <p:spPr>
          <a:xfrm>
            <a:off x="528077" y="2320096"/>
            <a:ext cx="4733036" cy="290360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1A9820-7E49-3040-B162-1849E8DBEE61}"/>
              </a:ext>
            </a:extLst>
          </p:cNvPr>
          <p:cNvSpPr/>
          <p:nvPr/>
        </p:nvSpPr>
        <p:spPr>
          <a:xfrm>
            <a:off x="359899" y="5738948"/>
            <a:ext cx="3271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https://encyclopedia2.thefreedictionary.com/</a:t>
            </a:r>
            <a:r>
              <a:rPr lang="en-US" dirty="0" err="1"/>
              <a:t>Joule-Thomson+Effect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7547E-05E1-00BD-C762-1743EEDA3A6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There’s an experiment for characterizing the twist … the Adiabatic Joule-Thomson experiment </a:t>
            </a:r>
          </a:p>
        </p:txBody>
      </p:sp>
    </p:spTree>
    <p:extLst>
      <p:ext uri="{BB962C8B-B14F-4D97-AF65-F5344CB8AC3E}">
        <p14:creationId xmlns:p14="http://schemas.microsoft.com/office/powerpoint/2010/main" val="1067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Quantitative results of this experiment: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blipFill>
                <a:blip r:embed="rId2"/>
                <a:stretch>
                  <a:fillRect l="-832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4404D31-897B-FD4F-8F48-D57581E75A30}"/>
              </a:ext>
            </a:extLst>
          </p:cNvPr>
          <p:cNvGrpSpPr/>
          <p:nvPr/>
        </p:nvGrpSpPr>
        <p:grpSpPr>
          <a:xfrm rot="16200000">
            <a:off x="-546672" y="1328969"/>
            <a:ext cx="5640460" cy="4547115"/>
            <a:chOff x="10829" y="712359"/>
            <a:chExt cx="5640460" cy="45471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05B460D-70B3-DC44-83E1-6591F0074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732" y="1253978"/>
              <a:ext cx="5507557" cy="400549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EF4C3B-322B-2840-A75B-93248DEFAC04}"/>
                </a:ext>
              </a:extLst>
            </p:cNvPr>
            <p:cNvSpPr txBox="1"/>
            <p:nvPr/>
          </p:nvSpPr>
          <p:spPr>
            <a:xfrm rot="5400000">
              <a:off x="2860155" y="856789"/>
              <a:ext cx="750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 (K)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B2B4E-7222-5344-A787-CA4234527B06}"/>
                </a:ext>
              </a:extLst>
            </p:cNvPr>
            <p:cNvSpPr txBox="1"/>
            <p:nvPr/>
          </p:nvSpPr>
          <p:spPr>
            <a:xfrm rot="5400000">
              <a:off x="-523291" y="3245508"/>
              <a:ext cx="1529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400" dirty="0">
                  <a:sym typeface="Wingdings" pitchFamily="2" charset="2"/>
                </a:rPr>
                <a:t> </a:t>
              </a:r>
              <a:r>
                <a:rPr lang="en-US" sz="2400" dirty="0"/>
                <a:t>P (atm)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CC6D1B-AB36-414D-A22D-38ACBB66B21B}"/>
              </a:ext>
            </a:extLst>
          </p:cNvPr>
          <p:cNvCxnSpPr>
            <a:cxnSpLocks/>
          </p:cNvCxnSpPr>
          <p:nvPr/>
        </p:nvCxnSpPr>
        <p:spPr>
          <a:xfrm flipH="1" flipV="1">
            <a:off x="4036345" y="2446020"/>
            <a:ext cx="1678655" cy="7521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033DB0-A65E-A799-82E3-9DFE0111979B}"/>
              </a:ext>
            </a:extLst>
          </p:cNvPr>
          <p:cNvCxnSpPr>
            <a:cxnSpLocks/>
          </p:cNvCxnSpPr>
          <p:nvPr/>
        </p:nvCxnSpPr>
        <p:spPr>
          <a:xfrm flipH="1" flipV="1">
            <a:off x="4036345" y="3817620"/>
            <a:ext cx="1553984" cy="800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Skiing Svg Png Icon Free Download (#432419) - OnlineWebFonts.COM">
            <a:extLst>
              <a:ext uri="{FF2B5EF4-FFF2-40B4-BE49-F238E27FC236}">
                <a16:creationId xmlns:a16="http://schemas.microsoft.com/office/drawing/2014/main" id="{983DA2BC-4D88-EE26-5715-A7586148B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3441" flipH="1">
            <a:off x="3079307" y="1949659"/>
            <a:ext cx="629201" cy="68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C8FA7B-B9E4-55C4-B52B-E6D46DB1380F}"/>
                  </a:ext>
                </a:extLst>
              </p:cNvPr>
              <p:cNvSpPr txBox="1"/>
              <p:nvPr/>
            </p:nvSpPr>
            <p:spPr>
              <a:xfrm>
                <a:off x="5590329" y="4339615"/>
                <a:ext cx="5575099" cy="9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 this experiment</a:t>
                </a:r>
                <a:r>
                  <a:rPr lang="en-US" sz="2400" dirty="0"/>
                  <a:t>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−25 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−1000 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𝑎𝑡𝑚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=+0.025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𝑎𝑡𝑚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C8FA7B-B9E4-55C4-B52B-E6D46DB13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329" y="4339615"/>
                <a:ext cx="5575099" cy="995722"/>
              </a:xfrm>
              <a:prstGeom prst="rect">
                <a:avLst/>
              </a:prstGeom>
              <a:blipFill>
                <a:blip r:embed="rId5"/>
                <a:stretch>
                  <a:fillRect l="-1818" t="-5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640E37-23CD-B0BC-D891-DEC592DD819B}"/>
                  </a:ext>
                </a:extLst>
              </p:cNvPr>
              <p:cNvSpPr txBox="1"/>
              <p:nvPr/>
            </p:nvSpPr>
            <p:spPr>
              <a:xfrm>
                <a:off x="5845714" y="2967335"/>
                <a:ext cx="5436870" cy="9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 this experiment</a:t>
                </a:r>
                <a:r>
                  <a:rPr lang="en-US" sz="2400" dirty="0"/>
                  <a:t>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+50 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−1000 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𝑎𝑡𝑚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=−0.050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𝑎𝑡𝑚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640E37-23CD-B0BC-D891-DEC592DD8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714" y="2967335"/>
                <a:ext cx="5436870" cy="995722"/>
              </a:xfrm>
              <a:prstGeom prst="rect">
                <a:avLst/>
              </a:prstGeom>
              <a:blipFill>
                <a:blip r:embed="rId6"/>
                <a:stretch>
                  <a:fillRect l="-1865" t="-5063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4155C6-F749-7506-2503-DF715FDD5576}"/>
                  </a:ext>
                </a:extLst>
              </p:cNvPr>
              <p:cNvSpPr txBox="1"/>
              <p:nvPr/>
            </p:nvSpPr>
            <p:spPr>
              <a:xfrm>
                <a:off x="5088735" y="1142880"/>
                <a:ext cx="6337158" cy="9934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We’ll estimate the overall slope of each line by measuring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. </a:t>
                </a:r>
                <a:r>
                  <a:rPr lang="en-US" sz="2400" dirty="0">
                    <a:ea typeface="Cambria Math" panose="02040503050406030204" pitchFamily="18" charset="0"/>
                  </a:rPr>
                  <a:t>See examples below</a:t>
                </a:r>
                <a:endParaRPr lang="en-US" sz="240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4155C6-F749-7506-2503-DF715FDD5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35" y="1142880"/>
                <a:ext cx="6337158" cy="993413"/>
              </a:xfrm>
              <a:prstGeom prst="rect">
                <a:avLst/>
              </a:prstGeom>
              <a:blipFill>
                <a:blip r:embed="rId7"/>
                <a:stretch>
                  <a:fillRect l="-1397" t="-5000" b="-5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Skiing Svg Png Icon Free Download (#432419) - OnlineWebFonts.COM">
            <a:extLst>
              <a:ext uri="{FF2B5EF4-FFF2-40B4-BE49-F238E27FC236}">
                <a16:creationId xmlns:a16="http://schemas.microsoft.com/office/drawing/2014/main" id="{2CBB8D7A-5F05-F2A4-47AA-797381B8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9323" flipH="1">
            <a:off x="3266855" y="3251342"/>
            <a:ext cx="629201" cy="68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51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130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6</cp:revision>
  <dcterms:created xsi:type="dcterms:W3CDTF">2023-10-12T13:54:56Z</dcterms:created>
  <dcterms:modified xsi:type="dcterms:W3CDTF">2023-10-12T14:35:28Z</dcterms:modified>
</cp:coreProperties>
</file>