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05" r:id="rId2"/>
    <p:sldId id="316" r:id="rId3"/>
    <p:sldId id="314" r:id="rId4"/>
    <p:sldId id="317" r:id="rId5"/>
    <p:sldId id="3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70"/>
  </p:normalViewPr>
  <p:slideViewPr>
    <p:cSldViewPr snapToGrid="0" showGuides="1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721A4-7EF9-9B41-894E-2A388548B41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6A61-CDC4-F84E-AB9E-30B02AB92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7A70-4C60-3FEA-80A1-1807D0E5B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81EEA-D58B-2578-92C2-E034FF87F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8947D-7975-EF15-78E0-708C1F93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8CA42-A904-2853-973F-9C08CBE6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FFA18-0845-55FC-75FE-66A2CE9F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5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5545-6D62-2D04-9D69-377663BB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0B2AF-420D-5007-7FCA-8AB782AC7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6D9C-D878-5906-70CA-9C57C340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13293-A36A-B220-116B-6FDABE22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071C9-8578-7332-0223-C6896CF8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2E5F4-D732-C720-1666-38A276CB4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D7DD4-D465-0789-20AD-03CB4B411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82F3-772C-D37D-D934-EE0BA5CD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45A4-D203-DB28-3B58-E38FDE24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EB8AA-6856-0957-DFC8-3DFCBDDA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A02F-47EA-425C-FD24-378ADC50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156DC-A0EA-0B12-C83B-0C915A2A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B9CE5-0F84-4D28-BEB8-7F523BD36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FDF4-9C07-03BC-4430-08B99EA4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A90FC-FEFE-9AE4-CDF2-05391F85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7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EEB8-7B3F-7DB9-D55A-3B3313A1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6523-A54E-9745-FA15-59AD3D06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B25C7-D353-5A19-B8C1-E6A98A8D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9C0EE-B413-98DE-CBA0-0BD6E40A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9751-6604-81F7-1F9B-14DA3BE6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9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CAFE-04B6-3978-6D60-88E5AD71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4716-66E4-CC47-E544-EC98B28AF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C295A-C722-0015-6A58-6789F0B79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7378C-02DA-BFC2-BD78-169C59C5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05555-FD89-6AD3-6AFE-DC88579F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4DAA9-4363-BBA2-0134-4519D555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0361-0D58-9882-6560-43C06F82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B6F1-CEEA-CA13-BCF4-BAE32368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B541F-1B56-9A12-8E73-50841E127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DC8E5-2228-CB9F-B0A5-6B5561229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2FA47-58B3-CA26-C863-5CD0B36736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9A380-E4B5-EED6-7F4F-F389B568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3A57B-A336-7C35-5054-67C3B18A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1A5244-E6A9-FC35-D5F8-BCC9555F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4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9F99-56C2-D4F9-7681-1849488A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D090A-C047-772D-C84A-FF4B88DC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FB94E-F276-DBD7-A1A0-798B3D1DB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91E7-3F50-3B2B-678C-371D414D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64C65-D4BF-E1BD-6CE1-F8B44E3BD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CA5CE-0A4A-0B42-8F34-74759BB3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53B21-CC51-5009-4BDD-8293B2C9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6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DD20-E8DE-93E4-8517-DD6CF44D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88BBE-6BE9-3282-BE59-1BB6801B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9E9E8-5A25-4554-0D32-1B832328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BBD8-D23C-5C76-0F05-7ADA871E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2BA63-B045-73A4-034B-AFAA7121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16132-1899-1DF6-AF42-4E380FB7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3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B6E4-1C8F-2AD0-D7C3-8FD1CDC2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CE360-BD34-D90F-7A9D-72B8E9FCD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DE73B-6B36-ECD8-45A2-F097668A2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6E8A-3C79-1B28-5BF1-E5497BFD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7AAA3-6388-7412-A6F9-6E63CE81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143CA-7543-4F32-909F-37B49B7D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74D87-E367-8A06-9303-EBA7F810D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16E75-3DB8-15A5-C07C-F0F76D40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7EF6-DDD7-86BD-41FF-A5B6CC8F9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2C041-599C-B642-BEEC-DA765677220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6FB18-8DC7-E802-2D5C-93D87A30B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6CBE0-9F02-E191-1DE1-D31027FEC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F5016-5737-CA4C-9D6C-20B4E7848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5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b="1" dirty="0"/>
                  <a:t> appears in a thermodynamic surface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24082"/>
              </a:xfrm>
              <a:prstGeom prst="rect">
                <a:avLst/>
              </a:prstGeom>
              <a:blipFill>
                <a:blip r:embed="rId2"/>
                <a:stretch>
                  <a:fillRect l="-832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33" y="730580"/>
            <a:ext cx="7125632" cy="539683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6EBC97B-BE00-B270-A5A1-6793B344A7E6}"/>
              </a:ext>
            </a:extLst>
          </p:cNvPr>
          <p:cNvGrpSpPr/>
          <p:nvPr/>
        </p:nvGrpSpPr>
        <p:grpSpPr>
          <a:xfrm>
            <a:off x="7037394" y="4342890"/>
            <a:ext cx="1297135" cy="653591"/>
            <a:chOff x="7037394" y="4342890"/>
            <a:chExt cx="1297135" cy="653591"/>
          </a:xfrm>
        </p:grpSpPr>
        <p:pic>
          <p:nvPicPr>
            <p:cNvPr id="2" name="Picture 2" descr="Skiing Svg Png Icon Free Download (#432419) - OnlineWebFonts.COM">
              <a:extLst>
                <a:ext uri="{FF2B5EF4-FFF2-40B4-BE49-F238E27FC236}">
                  <a16:creationId xmlns:a16="http://schemas.microsoft.com/office/drawing/2014/main" id="{76EBA0C0-600E-9DB8-AE06-65CF410B2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8473" flipH="1">
              <a:off x="7037394" y="4669311"/>
              <a:ext cx="299000" cy="32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DF94A05-188D-BF86-D704-D5261623A8EF}"/>
                    </a:ext>
                  </a:extLst>
                </p:cNvPr>
                <p:cNvSpPr txBox="1"/>
                <p:nvPr/>
              </p:nvSpPr>
              <p:spPr>
                <a:xfrm>
                  <a:off x="7481139" y="4342890"/>
                  <a:ext cx="853390" cy="4900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𝑱𝑻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DF94A05-188D-BF86-D704-D5261623A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139" y="4342890"/>
                  <a:ext cx="853390" cy="490006"/>
                </a:xfrm>
                <a:prstGeom prst="rect">
                  <a:avLst/>
                </a:prstGeom>
                <a:blipFill>
                  <a:blip r:embed="rId5"/>
                  <a:stretch>
                    <a:fillRect b="-4878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89BE51-D892-64CA-5B8E-8FD53D8487FB}"/>
                  </a:ext>
                </a:extLst>
              </p:cNvPr>
              <p:cNvSpPr txBox="1"/>
              <p:nvPr/>
            </p:nvSpPr>
            <p:spPr>
              <a:xfrm>
                <a:off x="154028" y="730580"/>
                <a:ext cx="5348556" cy="505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 we measured would be described in formal thermodynamical terms by 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𝑱𝑻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where we’ve given this quantity its own symbol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dirty="0"/>
                  <a:t>) and name (the </a:t>
                </a:r>
                <a:r>
                  <a:rPr lang="en-US" sz="2400" b="1" dirty="0"/>
                  <a:t>Joule-Thomson coefficient</a:t>
                </a:r>
                <a:r>
                  <a:rPr lang="en-US" sz="2400" dirty="0"/>
                  <a:t>). So we think (for the conditions we measured) that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𝑱𝑻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h𝑃𝑎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89BE51-D892-64CA-5B8E-8FD53D848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28" y="730580"/>
                <a:ext cx="5348556" cy="5056769"/>
              </a:xfrm>
              <a:prstGeom prst="rect">
                <a:avLst/>
              </a:prstGeom>
              <a:blipFill>
                <a:blip r:embed="rId6"/>
                <a:stretch>
                  <a:fillRect l="-1896" r="-711" b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9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559ED1-A475-6AFC-5F19-64CF28A5F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" y="604520"/>
            <a:ext cx="6955790" cy="460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16E6F-7853-ABDC-BCC9-B6D8C85D04A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Literature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16E6F-7853-ABDC-BCC9-B6D8C85D0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blipFill>
                <a:blip r:embed="rId3"/>
                <a:stretch>
                  <a:fillRect l="-832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8D7C49-812D-8BB0-4AA1-F8136A57AF72}"/>
              </a:ext>
            </a:extLst>
          </p:cNvPr>
          <p:cNvSpPr txBox="1"/>
          <p:nvPr/>
        </p:nvSpPr>
        <p:spPr>
          <a:xfrm>
            <a:off x="7098030" y="2139290"/>
            <a:ext cx="48945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cdn.instrumentationtools.com</a:t>
            </a:r>
            <a:r>
              <a:rPr lang="en-US" dirty="0"/>
              <a:t>/wp-content/uploads/2019/01/Joule%E2%80%93Thomson-effect.png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166330-B8F5-6D77-777B-1BBE900E66CD}"/>
                  </a:ext>
                </a:extLst>
              </p:cNvPr>
              <p:cNvSpPr txBox="1"/>
              <p:nvPr/>
            </p:nvSpPr>
            <p:spPr>
              <a:xfrm>
                <a:off x="1274446" y="5326691"/>
                <a:ext cx="6143624" cy="116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dirty="0">
                    <a:ea typeface="Cambria Math" panose="02040503050406030204" pitchFamily="18" charset="0"/>
                  </a:rPr>
                  <a:t>For comparison, our result:</a:t>
                </a: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𝑱𝑻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h𝑃𝑎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1000 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h𝑃𝑎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𝑏𝑎𝑟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𝑏𝑎𝑟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166330-B8F5-6D77-777B-1BBE900E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46" y="5326691"/>
                <a:ext cx="6143624" cy="1162947"/>
              </a:xfrm>
              <a:prstGeom prst="rect">
                <a:avLst/>
              </a:prstGeom>
              <a:blipFill>
                <a:blip r:embed="rId4"/>
                <a:stretch>
                  <a:fillRect l="-1649" t="-4301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0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blipFill>
                <a:blip r:embed="rId2"/>
                <a:stretch>
                  <a:fillRect l="-832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33" y="730580"/>
            <a:ext cx="7125632" cy="5396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/>
              <p:nvPr/>
            </p:nvSpPr>
            <p:spPr>
              <a:xfrm>
                <a:off x="172135" y="2126821"/>
                <a:ext cx="5348556" cy="2198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related to our friend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Joule-Thomson coefficient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 by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5" y="2126821"/>
                <a:ext cx="5348556" cy="2198807"/>
              </a:xfrm>
              <a:prstGeom prst="rect">
                <a:avLst/>
              </a:prstGeom>
              <a:blipFill>
                <a:blip r:embed="rId4"/>
                <a:stretch>
                  <a:fillRect l="-1659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7A359EFE-8FB4-FAD0-9FDC-A4A0C3172503}"/>
              </a:ext>
            </a:extLst>
          </p:cNvPr>
          <p:cNvGrpSpPr/>
          <p:nvPr/>
        </p:nvGrpSpPr>
        <p:grpSpPr>
          <a:xfrm>
            <a:off x="6103507" y="1895988"/>
            <a:ext cx="1026726" cy="1508195"/>
            <a:chOff x="9913645" y="1181056"/>
            <a:chExt cx="1026726" cy="1508195"/>
          </a:xfrm>
        </p:grpSpPr>
        <p:pic>
          <p:nvPicPr>
            <p:cNvPr id="4" name="Picture 2" descr="Skiing Svg Png Icon Free Download (#432419) - OnlineWebFonts.COM">
              <a:extLst>
                <a:ext uri="{FF2B5EF4-FFF2-40B4-BE49-F238E27FC236}">
                  <a16:creationId xmlns:a16="http://schemas.microsoft.com/office/drawing/2014/main" id="{DC87EBE7-1160-DECB-1B8D-032C69E6B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87460" flipH="1">
              <a:off x="10311427" y="2060308"/>
              <a:ext cx="570513" cy="687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6F0D37-0CC5-11B7-54CC-71C119731856}"/>
                    </a:ext>
                  </a:extLst>
                </p:cNvPr>
                <p:cNvSpPr txBox="1"/>
                <p:nvPr/>
              </p:nvSpPr>
              <p:spPr>
                <a:xfrm>
                  <a:off x="9913645" y="1181056"/>
                  <a:ext cx="683038" cy="4616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76F0D37-0CC5-11B7-54CC-71C119731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3645" y="1181056"/>
                  <a:ext cx="68303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C7764E4-BF15-698C-869A-62F14D48EA8C}"/>
              </a:ext>
            </a:extLst>
          </p:cNvPr>
          <p:cNvGrpSpPr/>
          <p:nvPr/>
        </p:nvGrpSpPr>
        <p:grpSpPr>
          <a:xfrm>
            <a:off x="7037394" y="4342890"/>
            <a:ext cx="1297135" cy="653591"/>
            <a:chOff x="7037394" y="4342890"/>
            <a:chExt cx="1297135" cy="653591"/>
          </a:xfrm>
        </p:grpSpPr>
        <p:pic>
          <p:nvPicPr>
            <p:cNvPr id="8" name="Picture 2" descr="Skiing Svg Png Icon Free Download (#432419) - OnlineWebFonts.COM">
              <a:extLst>
                <a:ext uri="{FF2B5EF4-FFF2-40B4-BE49-F238E27FC236}">
                  <a16:creationId xmlns:a16="http://schemas.microsoft.com/office/drawing/2014/main" id="{E7A693F0-09D6-BA39-DCF3-B1F4680B53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28473" flipH="1">
              <a:off x="7037394" y="4669311"/>
              <a:ext cx="299000" cy="327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79586E-80E1-33C6-CA3C-DC2A41370B4F}"/>
                    </a:ext>
                  </a:extLst>
                </p:cNvPr>
                <p:cNvSpPr txBox="1"/>
                <p:nvPr/>
              </p:nvSpPr>
              <p:spPr>
                <a:xfrm>
                  <a:off x="7481139" y="4342890"/>
                  <a:ext cx="853390" cy="49000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𝑱𝑻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279586E-80E1-33C6-CA3C-DC2A41370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139" y="4342890"/>
                  <a:ext cx="853390" cy="490006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72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16E6F-7853-ABDC-BCC9-B6D8C85D04AF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Literature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816E6F-7853-ABDC-BCC9-B6D8C85D0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B790622B-06B8-1E7F-FF92-5F58CFEDD3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5"/>
          <a:stretch/>
        </p:blipFill>
        <p:spPr bwMode="auto">
          <a:xfrm>
            <a:off x="2000250" y="1201322"/>
            <a:ext cx="6980464" cy="33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D771E1-E25A-F4A9-1DE4-80401AA803C8}"/>
              </a:ext>
            </a:extLst>
          </p:cNvPr>
          <p:cNvSpPr txBox="1"/>
          <p:nvPr/>
        </p:nvSpPr>
        <p:spPr>
          <a:xfrm>
            <a:off x="8980714" y="1941201"/>
            <a:ext cx="24012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i.stack.imgur.com</a:t>
            </a:r>
            <a:r>
              <a:rPr lang="en-US" dirty="0"/>
              <a:t>/9GRM4.jpg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38FD14-0821-7785-2AF4-981CBCCB79EC}"/>
                  </a:ext>
                </a:extLst>
              </p:cNvPr>
              <p:cNvSpPr txBox="1"/>
              <p:nvPr/>
            </p:nvSpPr>
            <p:spPr>
              <a:xfrm>
                <a:off x="742950" y="1941201"/>
                <a:ext cx="152019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den>
                      </m:f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38FD14-0821-7785-2AF4-981CBCCB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" y="1941201"/>
                <a:ext cx="1520190" cy="783804"/>
              </a:xfrm>
              <a:prstGeom prst="rect">
                <a:avLst/>
              </a:prstGeom>
              <a:blipFill>
                <a:blip r:embed="rId4"/>
                <a:stretch>
                  <a:fillRect l="-826" r="-909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6759A84-46BD-606F-B23D-CE63AD58F300}"/>
              </a:ext>
            </a:extLst>
          </p:cNvPr>
          <p:cNvSpPr/>
          <p:nvPr/>
        </p:nvSpPr>
        <p:spPr>
          <a:xfrm>
            <a:off x="3360420" y="2761719"/>
            <a:ext cx="262890" cy="261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90006"/>
              </a:xfrm>
              <a:prstGeom prst="rect">
                <a:avLst/>
              </a:prstGeom>
              <a:blipFill>
                <a:blip r:embed="rId2"/>
                <a:stretch>
                  <a:fillRect l="-832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4E07D82-2D9E-2844-B198-153E2E965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233" y="730580"/>
            <a:ext cx="7125632" cy="5396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/>
              <p:nvPr/>
            </p:nvSpPr>
            <p:spPr>
              <a:xfrm>
                <a:off x="172135" y="2126821"/>
                <a:ext cx="5348556" cy="2198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related to our friend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(the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Isothermal Joule-Thomson coefficient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) by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EF2CD-8610-5C48-9420-4B17E29F7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35" y="2126821"/>
                <a:ext cx="5348556" cy="2198807"/>
              </a:xfrm>
              <a:prstGeom prst="rect">
                <a:avLst/>
              </a:prstGeom>
              <a:blipFill>
                <a:blip r:embed="rId4"/>
                <a:stretch>
                  <a:fillRect l="-1659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Skiing Svg Png Icon Free Download (#432419) - OnlineWebFonts.COM">
            <a:extLst>
              <a:ext uri="{FF2B5EF4-FFF2-40B4-BE49-F238E27FC236}">
                <a16:creationId xmlns:a16="http://schemas.microsoft.com/office/drawing/2014/main" id="{76EBA0C0-600E-9DB8-AE06-65CF410B2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2863" flipH="1">
            <a:off x="9294657" y="4535342"/>
            <a:ext cx="439633" cy="48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F94A05-188D-BF86-D704-D5261623A8EF}"/>
                  </a:ext>
                </a:extLst>
              </p:cNvPr>
              <p:cNvSpPr txBox="1"/>
              <p:nvPr/>
            </p:nvSpPr>
            <p:spPr>
              <a:xfrm>
                <a:off x="9877915" y="4232330"/>
                <a:ext cx="853390" cy="4900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F94A05-188D-BF86-D704-D5261623A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915" y="4232330"/>
                <a:ext cx="853390" cy="49000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62CE40E-9447-09D9-9FA6-DC54E2D31C24}"/>
              </a:ext>
            </a:extLst>
          </p:cNvPr>
          <p:cNvGrpSpPr/>
          <p:nvPr/>
        </p:nvGrpSpPr>
        <p:grpSpPr>
          <a:xfrm>
            <a:off x="5809771" y="1852531"/>
            <a:ext cx="3704702" cy="1576667"/>
            <a:chOff x="9672346" y="1632980"/>
            <a:chExt cx="3704702" cy="1576667"/>
          </a:xfrm>
        </p:grpSpPr>
        <p:pic>
          <p:nvPicPr>
            <p:cNvPr id="8" name="Picture 2" descr="Skiing Svg Png Icon Free Download (#432419) - OnlineWebFonts.COM">
              <a:extLst>
                <a:ext uri="{FF2B5EF4-FFF2-40B4-BE49-F238E27FC236}">
                  <a16:creationId xmlns:a16="http://schemas.microsoft.com/office/drawing/2014/main" id="{4E821FAB-3EBA-D9A6-7669-108164638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587460" flipH="1">
              <a:off x="10357440" y="2580704"/>
              <a:ext cx="570513" cy="6873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F28348B-41BF-98B9-78F2-F01B31378CBE}"/>
                    </a:ext>
                  </a:extLst>
                </p:cNvPr>
                <p:cNvSpPr txBox="1"/>
                <p:nvPr/>
              </p:nvSpPr>
              <p:spPr>
                <a:xfrm>
                  <a:off x="9672346" y="1632980"/>
                  <a:ext cx="3704702" cy="6313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1" dirty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f>
                        <m:fPr>
                          <m:ctrlPr>
                            <a:rPr lang="en-US" sz="24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𝐉𝐨𝐮𝐥𝐞</m:t>
                          </m:r>
                          <m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𝐏𝐚</m:t>
                          </m:r>
                          <m:r>
                            <a:rPr lang="en-US" sz="24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F28348B-41BF-98B9-78F2-F01B31378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2346" y="1632980"/>
                  <a:ext cx="3704702" cy="631391"/>
                </a:xfrm>
                <a:prstGeom prst="rect">
                  <a:avLst/>
                </a:prstGeom>
                <a:blipFill>
                  <a:blip r:embed="rId7"/>
                  <a:stretch>
                    <a:fillRect b="-17647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EAF09-2CAF-15CC-02BC-0E9AEE0E310A}"/>
                  </a:ext>
                </a:extLst>
              </p:cNvPr>
              <p:cNvSpPr txBox="1"/>
              <p:nvPr/>
            </p:nvSpPr>
            <p:spPr>
              <a:xfrm>
                <a:off x="274320" y="5543541"/>
                <a:ext cx="11643360" cy="1167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 that would mean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−40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dirty="0">
                          <a:latin typeface="Cambria Math" panose="02040503050406030204" pitchFamily="18" charset="0"/>
                        </a:rPr>
                        <m:t>𝑚𝑜𝑙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 × (0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.001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h𝑃𝑎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h𝑃𝑎</m:t>
                          </m:r>
                        </m:num>
                        <m:den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0 </m:t>
                          </m:r>
                          <m:r>
                            <a:rPr lang="en-US" sz="2400" b="0" i="1" dirty="0">
                              <a:latin typeface="Cambria Math" panose="02040503050406030204" pitchFamily="18" charset="0"/>
                            </a:rPr>
                            <m:t>𝑃𝑎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𝑱𝒐𝒖𝒍𝒆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𝑷𝒂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b="1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DEAF09-2CAF-15CC-02BC-0E9AEE0E3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5543541"/>
                <a:ext cx="11643360" cy="1167756"/>
              </a:xfrm>
              <a:prstGeom prst="rect">
                <a:avLst/>
              </a:prstGeom>
              <a:blipFill>
                <a:blip r:embed="rId8"/>
                <a:stretch>
                  <a:fillRect l="-871" t="-4301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9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208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12</cp:revision>
  <dcterms:created xsi:type="dcterms:W3CDTF">2023-10-12T14:24:36Z</dcterms:created>
  <dcterms:modified xsi:type="dcterms:W3CDTF">2023-10-12T19:49:53Z</dcterms:modified>
</cp:coreProperties>
</file>