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7" r:id="rId2"/>
    <p:sldId id="330" r:id="rId3"/>
    <p:sldId id="332" r:id="rId4"/>
    <p:sldId id="341" r:id="rId5"/>
    <p:sldId id="340" r:id="rId6"/>
    <p:sldId id="333" r:id="rId7"/>
    <p:sldId id="34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4DFB-FCA9-C7AD-D530-77573A092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D29E3-9C96-3CBA-ED07-7632F095B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C6BD-0D60-43E3-9390-B646F2F3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F38C-EF3C-3F2C-FC70-C7C9961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A8A1-DED9-6750-9EB9-F7B714C0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0E0C-E257-FF22-315B-5FF2FEF06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A178E-C5D0-FE03-047E-61F923F26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8124B-8739-99A6-E70F-08D63D97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6D16-39EC-4BBF-476C-98A991930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A8DA5-3614-3BED-FB0F-F4DB5FCE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6A0E0-D89A-3017-8A0D-CE43D84F4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CA92B-1601-7CBC-DCB0-00A4A48E7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5EEE-D7E1-3826-2726-D435D2C0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5C57E-AA67-7A93-BBA1-62819038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E5CD-99B3-1273-74C8-2987256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DEE-55A6-8187-79C1-CD3EE8E7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92E4-8B40-A870-1C7A-8ADDD60C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34F3-E3B7-F264-0BF7-211F3721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DAA2-3299-FB20-93F0-27A07951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80CC-F4B0-B46D-745E-62DC9A81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76A8-06E2-3BDB-F0AC-DE87F1FF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A2E53-D29F-792D-79FB-97808B36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7C0B-3C08-11F1-8458-BB73879B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DC23-DF4A-868E-551C-982F805A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6510-93B7-2E0B-6C5C-3CBC1960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0D90-7D6E-01B8-6F9D-29CA52F6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5C93-4A28-B69C-4E95-105A383D6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83F35-E6C8-5BDD-A5B7-7E42101F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5B243-BB52-5648-F0AD-2A95B973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748BF-FDF2-AD43-2369-015927B1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E2A5F-1407-9E49-DD50-CDE225DF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EE70-FAA6-4700-8F3D-EDDE17E6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C14E6-2564-A8E6-FF0E-FB6F2EE4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0E3F8-7FE5-558E-7BF4-86EE87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2CA1F-D13C-6ADD-055C-E6743FF87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6EF55-9FA4-318F-8832-D55AD27EE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71D7D-43B7-729C-5417-A77DB05A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841CC9-8D61-06ED-7355-7D20FA22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0552B-8C2C-C839-AFF7-009EFA20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8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3C91-93AA-D7D4-8F03-5DCF5A4A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352F6-7E35-BC3F-6003-F4EB86AB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E5BD6-578F-59E0-1D63-23B2BD95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3FFFF-483B-5CFB-176D-BC3A3A1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9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2C92B-2A02-097C-238D-A247A3FF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9AFBF-EF7D-4FE8-CE3F-F1173462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D3927-297F-8E3E-CF12-DF9CE43B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A39-3529-1D5A-AEFB-7535AE43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52EC-3188-9E62-16DD-DCDB3931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0CCA2-18BC-FDD1-1B56-B6A7ED220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84842-E558-386F-38D4-89F0608B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DE4F-9DFF-A23C-7ACF-3F5C9154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E45C-6F8A-7B16-7D6E-F3938045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9BFA-665E-A015-502B-42537A0D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1D571-1FE7-7EAF-9ABD-ECC17D209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72DFD-3C20-363F-FF61-801EB9C3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1068-35E5-E7AA-FFE9-4EB73794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22B1-2191-1E3A-7C14-3F1E9D43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C845C-C003-EB3F-0093-23B095B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DB8A9-EB84-11FD-D9F6-ECF390DA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398A-3114-0036-4910-53AFC64C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EAC0-DEF7-FBCE-4D51-A120CB29C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8FAC0-3B83-7A40-AC77-C2C165AF207C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0998-892F-CAE5-F6C0-66CF6CC04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81A3-19C6-CC99-2411-70C26D1C8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32F0-8A23-8B44-8337-533642A0B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7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F341BE-DE44-8198-0646-548E3527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81" y="5835419"/>
            <a:ext cx="2547729" cy="84924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54018-73E8-4730-1AAF-20C14325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00" y="5585909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0D9B50-4620-DF0A-DF40-0327ADE6E72A}"/>
              </a:ext>
            </a:extLst>
          </p:cNvPr>
          <p:cNvCxnSpPr>
            <a:cxnSpLocks/>
          </p:cNvCxnSpPr>
          <p:nvPr/>
        </p:nvCxnSpPr>
        <p:spPr>
          <a:xfrm flipV="1">
            <a:off x="4241800" y="4221017"/>
            <a:ext cx="854210" cy="1433009"/>
          </a:xfrm>
          <a:prstGeom prst="line">
            <a:avLst/>
          </a:prstGeom>
          <a:ln w="63500">
            <a:solidFill>
              <a:schemeClr val="accent1">
                <a:alpha val="55525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5582C8-AB87-79F4-3BFE-859309603FC1}"/>
              </a:ext>
            </a:extLst>
          </p:cNvPr>
          <p:cNvCxnSpPr>
            <a:cxnSpLocks/>
          </p:cNvCxnSpPr>
          <p:nvPr/>
        </p:nvCxnSpPr>
        <p:spPr>
          <a:xfrm flipH="1" flipV="1">
            <a:off x="6464300" y="4221017"/>
            <a:ext cx="800100" cy="1239983"/>
          </a:xfrm>
          <a:prstGeom prst="line">
            <a:avLst/>
          </a:prstGeom>
          <a:ln w="63500">
            <a:solidFill>
              <a:schemeClr val="accent1">
                <a:alpha val="55525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78DF0-4884-335F-02BE-8E4729FB0308}"/>
              </a:ext>
            </a:extLst>
          </p:cNvPr>
          <p:cNvSpPr txBox="1"/>
          <p:nvPr/>
        </p:nvSpPr>
        <p:spPr>
          <a:xfrm>
            <a:off x="5669071" y="5176589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7CD800-A526-D95E-9D7A-11E45AEC7F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629C9-A991-0204-BE5E-57118345E3E2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AnalyticalMuT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629C9-A991-0204-BE5E-57118345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84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28720" y="4392407"/>
                <a:ext cx="44450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Getting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 for A, U, H, and G. Example:</a:t>
                </a:r>
              </a:p>
              <a:p>
                <a:pPr marL="514350" indent="-514350">
                  <a:buFont typeface="+mj-lt"/>
                  <a:buAutoNum type="romanUcPeriod"/>
                </a:pPr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0" y="4392407"/>
                <a:ext cx="4445001" cy="1569660"/>
              </a:xfrm>
              <a:prstGeom prst="rect">
                <a:avLst/>
              </a:prstGeom>
              <a:blipFill>
                <a:blip r:embed="rId2"/>
                <a:stretch>
                  <a:fillRect l="-1994" t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B4963-A66F-D5A9-938C-AC814CCAD32B}"/>
                  </a:ext>
                </a:extLst>
              </p:cNvPr>
              <p:cNvSpPr txBox="1"/>
              <p:nvPr/>
            </p:nvSpPr>
            <p:spPr>
              <a:xfrm>
                <a:off x="5863167" y="4049985"/>
                <a:ext cx="56134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What’s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? It’s the Entropy of a substance (we’ll talk more about that later!)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“+” or “-”? </a:t>
                </a:r>
                <a:r>
                  <a:rPr lang="en-US" sz="2400" b="1" dirty="0"/>
                  <a:t>With</a:t>
                </a:r>
                <a:r>
                  <a:rPr lang="en-US" sz="2400" dirty="0"/>
                  <a:t> the arrow =&gt; “+”, </a:t>
                </a:r>
                <a:r>
                  <a:rPr lang="en-US" sz="2400" b="1" dirty="0"/>
                  <a:t>Against</a:t>
                </a:r>
                <a:r>
                  <a:rPr lang="en-US" sz="2400" dirty="0"/>
                  <a:t> the arrow =&gt; “-”.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Your task</a:t>
                </a:r>
                <a:r>
                  <a:rPr lang="en-US" sz="2400" dirty="0"/>
                  <a:t>: Derive differential equations of state for A, H, and G.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B4963-A66F-D5A9-938C-AC814CCA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167" y="4049985"/>
                <a:ext cx="5613400" cy="2677656"/>
              </a:xfrm>
              <a:prstGeom prst="rect">
                <a:avLst/>
              </a:prstGeom>
              <a:blipFill>
                <a:blip r:embed="rId3"/>
                <a:stretch>
                  <a:fillRect l="-1580" t="-1415" r="-2032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7FED83-B478-7C18-A2D8-D10AD22077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85441B-0750-1575-D330-8FC28473BA82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AnalyticalMuT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85441B-0750-1575-D330-8FC28473B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7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28720" y="4392407"/>
                <a:ext cx="4445001" cy="180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 to get </a:t>
                </a:r>
                <a:r>
                  <a:rPr lang="en-US" sz="2400" b="1" dirty="0"/>
                  <a:t>slopes</a:t>
                </a:r>
                <a:r>
                  <a:rPr lang="en-US" sz="2400" dirty="0"/>
                  <a:t>. Example:</a:t>
                </a:r>
              </a:p>
              <a:p>
                <a:pPr marL="514350" indent="-514350">
                  <a:buFont typeface="+mj-lt"/>
                  <a:buAutoNum type="romanUcPeriod"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0" y="4392407"/>
                <a:ext cx="4445001" cy="1801904"/>
              </a:xfrm>
              <a:prstGeom prst="rect">
                <a:avLst/>
              </a:prstGeom>
              <a:blipFill>
                <a:blip r:embed="rId2"/>
                <a:stretch>
                  <a:fillRect l="-1994" t="-3521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AnalyticalMuT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A9FF83-5842-1FED-137B-4E3BAD6A7B7F}"/>
              </a:ext>
            </a:extLst>
          </p:cNvPr>
          <p:cNvSpPr txBox="1"/>
          <p:nvPr/>
        </p:nvSpPr>
        <p:spPr>
          <a:xfrm>
            <a:off x="5892800" y="4392407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these terms can be identified as </a:t>
            </a:r>
            <a:r>
              <a:rPr lang="en-US" sz="2400" b="1" dirty="0"/>
              <a:t>no-brainers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865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28720" y="4392407"/>
                <a:ext cx="4445001" cy="180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 to get </a:t>
                </a:r>
                <a:r>
                  <a:rPr lang="en-US" sz="2400" b="1" dirty="0"/>
                  <a:t>slopes</a:t>
                </a:r>
                <a:r>
                  <a:rPr lang="en-US" sz="2400" dirty="0"/>
                  <a:t>. Example:</a:t>
                </a:r>
              </a:p>
              <a:p>
                <a:pPr marL="514350" indent="-514350">
                  <a:buFont typeface="+mj-lt"/>
                  <a:buAutoNum type="romanUcPeriod"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0" y="4392407"/>
                <a:ext cx="4445001" cy="1801904"/>
              </a:xfrm>
              <a:prstGeom prst="rect">
                <a:avLst/>
              </a:prstGeom>
              <a:blipFill>
                <a:blip r:embed="rId2"/>
                <a:stretch>
                  <a:fillRect l="-1994" t="-3521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B4963-A66F-D5A9-938C-AC814CCAD32B}"/>
                  </a:ext>
                </a:extLst>
              </p:cNvPr>
              <p:cNvSpPr txBox="1"/>
              <p:nvPr/>
            </p:nvSpPr>
            <p:spPr>
              <a:xfrm>
                <a:off x="5892800" y="4392407"/>
                <a:ext cx="5613400" cy="2172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of these terms can be identified as </a:t>
                </a:r>
                <a:r>
                  <a:rPr lang="en-US" sz="2400" b="1" dirty="0"/>
                  <a:t>no-brainers</a:t>
                </a:r>
                <a:r>
                  <a:rPr lang="en-US" sz="2400" dirty="0"/>
                  <a:t>. Here,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B4963-A66F-D5A9-938C-AC814CCA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4392407"/>
                <a:ext cx="5613400" cy="2172582"/>
              </a:xfrm>
              <a:prstGeom prst="rect">
                <a:avLst/>
              </a:prstGeom>
              <a:blipFill>
                <a:blip r:embed="rId3"/>
                <a:stretch>
                  <a:fillRect l="-180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60983-7629-113F-4F12-54A88D3C0216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AnalyticalMuT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60983-7629-113F-4F12-54A88D3C0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25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268111" y="3918274"/>
                <a:ext cx="11382022" cy="2864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Your task</a:t>
                </a:r>
                <a:r>
                  <a:rPr lang="en-US" sz="2400" dirty="0"/>
                  <a:t>: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with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,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), and identify no-brainers. You should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appear in this expression – which we’ll get rid of in a bit.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,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), and identify no-brainers. You should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appear here – which we’ll also get rid of in a bit.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1" y="3918274"/>
                <a:ext cx="11382022" cy="2864887"/>
              </a:xfrm>
              <a:prstGeom prst="rect">
                <a:avLst/>
              </a:prstGeom>
              <a:blipFill>
                <a:blip r:embed="rId2"/>
                <a:stretch>
                  <a:fillRect l="-892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60AF1-DE18-C30C-E892-0D9C9D483FF3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AnalyticalMuT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60AF1-DE18-C30C-E892-0D9C9D48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4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79808" y="4101576"/>
                <a:ext cx="11665436" cy="263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the </a:t>
                </a:r>
                <a:r>
                  <a:rPr lang="en-US" sz="2400" b="1" dirty="0"/>
                  <a:t>arms-around method </a:t>
                </a:r>
                <a:r>
                  <a:rPr lang="en-US" sz="2400" dirty="0"/>
                  <a:t>to get relationships between slopes that contain entropy. </a:t>
                </a:r>
                <a:r>
                  <a:rPr lang="en-US" sz="2400" b="1" dirty="0"/>
                  <a:t>Example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. </a:t>
                </a:r>
                <a:r>
                  <a:rPr lang="en-US" sz="2400" dirty="0"/>
                  <a:t>Choose “+” when arms meet at the </a:t>
                </a:r>
                <a:r>
                  <a:rPr lang="en-US" sz="2400" b="1" dirty="0"/>
                  <a:t>top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bottom</a:t>
                </a:r>
                <a:r>
                  <a:rPr lang="en-US" sz="2400" dirty="0"/>
                  <a:t>, otherwise choose “-”. 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. Now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in the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you got one slide back.</a:t>
                </a:r>
              </a:p>
              <a:p>
                <a:r>
                  <a:rPr lang="en-US" sz="2400" b="1" dirty="0"/>
                  <a:t>Your task</a:t>
                </a:r>
                <a:r>
                  <a:rPr lang="en-US" sz="2400" dirty="0"/>
                  <a:t>: Do something similar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8" y="4101576"/>
                <a:ext cx="11665436" cy="2634952"/>
              </a:xfrm>
              <a:prstGeom prst="rect">
                <a:avLst/>
              </a:prstGeom>
              <a:blipFill>
                <a:blip r:embed="rId2"/>
                <a:stretch>
                  <a:fillRect l="-761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BEAF047-8A59-960B-BE8C-11138A481E9C}"/>
              </a:ext>
            </a:extLst>
          </p:cNvPr>
          <p:cNvGrpSpPr/>
          <p:nvPr/>
        </p:nvGrpSpPr>
        <p:grpSpPr>
          <a:xfrm>
            <a:off x="3558114" y="479408"/>
            <a:ext cx="4466448" cy="3401064"/>
            <a:chOff x="4372132" y="424733"/>
            <a:chExt cx="3308410" cy="3401064"/>
          </a:xfrm>
        </p:grpSpPr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4A292265-A23C-97A3-6449-4DF9904BC126}"/>
                </a:ext>
              </a:extLst>
            </p:cNvPr>
            <p:cNvSpPr/>
            <p:nvPr/>
          </p:nvSpPr>
          <p:spPr>
            <a:xfrm>
              <a:off x="4372132" y="596997"/>
              <a:ext cx="3108168" cy="3228800"/>
            </a:xfrm>
            <a:prstGeom prst="bentArrow">
              <a:avLst>
                <a:gd name="adj1" fmla="val 5011"/>
                <a:gd name="adj2" fmla="val 6989"/>
                <a:gd name="adj3" fmla="val 12807"/>
                <a:gd name="adj4" fmla="val 43750"/>
              </a:avLst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ent Arrow 9">
              <a:extLst>
                <a:ext uri="{FF2B5EF4-FFF2-40B4-BE49-F238E27FC236}">
                  <a16:creationId xmlns:a16="http://schemas.microsoft.com/office/drawing/2014/main" id="{F3C504FD-2D56-0494-5E38-F94AF6CAF486}"/>
                </a:ext>
              </a:extLst>
            </p:cNvPr>
            <p:cNvSpPr/>
            <p:nvPr/>
          </p:nvSpPr>
          <p:spPr>
            <a:xfrm flipH="1">
              <a:off x="4572373" y="424733"/>
              <a:ext cx="3108169" cy="3401064"/>
            </a:xfrm>
            <a:prstGeom prst="bentArrow">
              <a:avLst>
                <a:gd name="adj1" fmla="val 5011"/>
                <a:gd name="adj2" fmla="val 6989"/>
                <a:gd name="adj3" fmla="val 12807"/>
                <a:gd name="adj4" fmla="val 43750"/>
              </a:avLst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DD38E2-4863-769E-113C-ABAA0CE4F4D1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AnalyticalMuT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DD38E2-4863-769E-113C-ABAA0CE4F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9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-9369" y="3880472"/>
                <a:ext cx="12079112" cy="203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Hopefully, you’ll end up with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(which is what we got in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AnalyticalMuT</a:t>
                </a:r>
                <a:r>
                  <a:rPr lang="en-US" sz="24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(which not quite what we got in </a:t>
                </a:r>
                <a:r>
                  <a:rPr lang="en-US" sz="2400" dirty="0" err="1"/>
                  <a:t>AnalyticalMuT</a:t>
                </a:r>
                <a:r>
                  <a:rPr lang="en-US" sz="2400" dirty="0"/>
                  <a:t>, but it’s closer … and we have one more trick!)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3880472"/>
                <a:ext cx="12079112" cy="2034147"/>
              </a:xfrm>
              <a:prstGeom prst="rect">
                <a:avLst/>
              </a:prstGeom>
              <a:blipFill>
                <a:blip r:embed="rId2"/>
                <a:stretch>
                  <a:fillRect l="-840" t="-2484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2731C-C013-F967-BD54-60F4973DB946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/>
                  <a:t>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AnalyticalMuT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2731C-C013-F967-BD54-60F4973D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6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432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2023-10-12T22:58:15Z</dcterms:created>
  <dcterms:modified xsi:type="dcterms:W3CDTF">2023-10-12T22:59:27Z</dcterms:modified>
</cp:coreProperties>
</file>