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93" r:id="rId4"/>
    <p:sldId id="305" r:id="rId5"/>
    <p:sldId id="327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958"/>
  </p:normalViewPr>
  <p:slideViewPr>
    <p:cSldViewPr snapToGrid="0" snapToObjects="1">
      <p:cViewPr varScale="1">
        <p:scale>
          <a:sx n="109" d="100"/>
          <a:sy n="109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FB1C-FECF-C444-A7A7-9FFFAD583521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50F4D-116E-8742-9905-A227DDEE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6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0.png"/><Relationship Id="rId4" Type="http://schemas.openxmlformats.org/officeDocument/2006/relationships/image" Target="../media/image15.png"/><Relationship Id="rId9" Type="http://schemas.openxmlformats.org/officeDocument/2006/relationships/image" Target="../media/image170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E32F5D5-893E-0B39-363D-5347B48C1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6"/>
          <a:stretch/>
        </p:blipFill>
        <p:spPr>
          <a:xfrm>
            <a:off x="6353004" y="4644439"/>
            <a:ext cx="2848705" cy="21750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9E6BE15-1B1B-5C4D-A5DF-3937AF58E2D6}"/>
              </a:ext>
            </a:extLst>
          </p:cNvPr>
          <p:cNvGrpSpPr>
            <a:grpSpLocks noChangeAspect="1"/>
          </p:cNvGrpSpPr>
          <p:nvPr/>
        </p:nvGrpSpPr>
        <p:grpSpPr>
          <a:xfrm>
            <a:off x="6389292" y="96252"/>
            <a:ext cx="2824577" cy="2366254"/>
            <a:chOff x="540356" y="1135901"/>
            <a:chExt cx="5888240" cy="49549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B48C88-4F40-E047-8D92-39C9626F157E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6EA704-D725-FE41-9896-274E883B2A16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D520EB7-CE18-E44D-B4EC-916A39326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C722912-51BA-8C4A-AFE5-DEC8316D0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F493B47-C73F-8241-90BC-23948C2E3C04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66C11DE-61A2-2F49-B53F-B77B8014CA2A}"/>
                    </a:ext>
                  </a:extLst>
                </p:cNvPr>
                <p:cNvSpPr/>
                <p:nvPr/>
              </p:nvSpPr>
              <p:spPr>
                <a:xfrm>
                  <a:off x="6908799" y="1027391"/>
                  <a:ext cx="1219201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CD2CE0-1406-3C4B-BB2C-8F508501E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34A920-1EBA-E148-B813-545108BF860D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B81E32-5EBB-9601-3B28-9D1912368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56" y="2477260"/>
            <a:ext cx="3075358" cy="2329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9368" y="1791"/>
            <a:ext cx="465554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did this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/>
              <p:nvPr/>
            </p:nvSpPr>
            <p:spPr>
              <a:xfrm>
                <a:off x="27710" y="547076"/>
                <a:ext cx="6517004" cy="602754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Got acquainted with the principle of corresponding states, and how </a:t>
                </a:r>
                <a:r>
                  <a:rPr lang="en-US" sz="2400" dirty="0" err="1"/>
                  <a:t>vdw’s</a:t>
                </a:r>
                <a:r>
                  <a:rPr lang="en-US" sz="2400" dirty="0"/>
                  <a:t> 𝑎/𝑅𝑏 provides a unifying framework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Connected sub-critical vapor pressure with the liquid-vapor boundary on phase diagrams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Combined theory, experiment, and computer-assisted calculus: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Visualized Enthalpy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) as a thermodynamic surface in </a:t>
                </a:r>
                <a:r>
                  <a:rPr lang="en-US" sz="2400" i="1" dirty="0"/>
                  <a:t>T,P</a:t>
                </a:r>
                <a:r>
                  <a:rPr lang="en-US" sz="2400" dirty="0"/>
                  <a:t> space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Defined differential equations of state:</a:t>
                </a:r>
              </a:p>
              <a:p>
                <a:pPr marL="1371600" lvl="2" indent="-4572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1371600" lvl="2" indent="-4572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Did an adiabatic Joule-Thomson experiment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Introduced The Box to obtain general thermodynamic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" y="547076"/>
                <a:ext cx="6517004" cy="6027547"/>
              </a:xfrm>
              <a:prstGeom prst="rect">
                <a:avLst/>
              </a:prstGeom>
              <a:blipFill>
                <a:blip r:embed="rId5"/>
                <a:stretch>
                  <a:fillRect l="-1359" t="-839" r="-777" b="-125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E965AE59-D5DC-0449-9C5C-71F27D92D1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943"/>
          <a:stretch/>
        </p:blipFill>
        <p:spPr>
          <a:xfrm>
            <a:off x="9193740" y="4806487"/>
            <a:ext cx="2882157" cy="1768136"/>
          </a:xfrm>
          <a:prstGeom prst="rect">
            <a:avLst/>
          </a:prstGeom>
        </p:spPr>
      </p:pic>
      <p:pic>
        <p:nvPicPr>
          <p:cNvPr id="4" name="Picture 2" descr="Image result for phase diagrams">
            <a:extLst>
              <a:ext uri="{FF2B5EF4-FFF2-40B4-BE49-F238E27FC236}">
                <a16:creationId xmlns:a16="http://schemas.microsoft.com/office/drawing/2014/main" id="{E235CE6E-14E9-C844-3947-0658F3E2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b="5795"/>
          <a:stretch/>
        </p:blipFill>
        <p:spPr bwMode="auto">
          <a:xfrm>
            <a:off x="9082230" y="419430"/>
            <a:ext cx="2412563" cy="212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49B0D1-778B-8E2D-6931-E60FC8ACA02B}"/>
              </a:ext>
            </a:extLst>
          </p:cNvPr>
          <p:cNvGrpSpPr/>
          <p:nvPr/>
        </p:nvGrpSpPr>
        <p:grpSpPr>
          <a:xfrm>
            <a:off x="9497985" y="2535214"/>
            <a:ext cx="2612797" cy="2051269"/>
            <a:chOff x="1170632" y="2818643"/>
            <a:chExt cx="3486452" cy="33119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1AD63C-2177-E1A9-7590-83555BD00B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0632" y="2818643"/>
              <a:ext cx="3486452" cy="3311982"/>
              <a:chOff x="690454" y="1580856"/>
              <a:chExt cx="4443731" cy="422135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E049995-DF2D-29D7-A12D-B719861EB11F}"/>
                  </a:ext>
                </a:extLst>
              </p:cNvPr>
              <p:cNvGrpSpPr/>
              <p:nvPr/>
            </p:nvGrpSpPr>
            <p:grpSpPr>
              <a:xfrm>
                <a:off x="1139340" y="2496081"/>
                <a:ext cx="3059501" cy="3306132"/>
                <a:chOff x="1169015" y="1868552"/>
                <a:chExt cx="3059501" cy="3306132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754B8F4-A4CB-AA05-6188-5D80F100C126}"/>
                    </a:ext>
                  </a:extLst>
                </p:cNvPr>
                <p:cNvGrpSpPr/>
                <p:nvPr/>
              </p:nvGrpSpPr>
              <p:grpSpPr>
                <a:xfrm>
                  <a:off x="1169015" y="1868556"/>
                  <a:ext cx="793020" cy="3295546"/>
                  <a:chOff x="2470530" y="1868557"/>
                  <a:chExt cx="793020" cy="3295547"/>
                </a:xfrm>
              </p:grpSpPr>
              <p:sp>
                <p:nvSpPr>
                  <p:cNvPr id="47" name="Can 46">
                    <a:extLst>
                      <a:ext uri="{FF2B5EF4-FFF2-40B4-BE49-F238E27FC236}">
                        <a16:creationId xmlns:a16="http://schemas.microsoft.com/office/drawing/2014/main" id="{3BD2A222-D64D-0AF5-3654-99D18E3949A9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an 47">
                    <a:extLst>
                      <a:ext uri="{FF2B5EF4-FFF2-40B4-BE49-F238E27FC236}">
                        <a16:creationId xmlns:a16="http://schemas.microsoft.com/office/drawing/2014/main" id="{C4D2EB05-9459-B2D9-ED69-AB150A6AAE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Down Arrow 48">
                    <a:extLst>
                      <a:ext uri="{FF2B5EF4-FFF2-40B4-BE49-F238E27FC236}">
                        <a16:creationId xmlns:a16="http://schemas.microsoft.com/office/drawing/2014/main" id="{A221BC87-BFD7-EEAE-5313-09E853F585EB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284A210-54F0-6A85-0324-583A07407EAB}"/>
                    </a:ext>
                  </a:extLst>
                </p:cNvPr>
                <p:cNvGrpSpPr/>
                <p:nvPr/>
              </p:nvGrpSpPr>
              <p:grpSpPr>
                <a:xfrm>
                  <a:off x="2298294" y="1868552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42" name="Can 41">
                    <a:extLst>
                      <a:ext uri="{FF2B5EF4-FFF2-40B4-BE49-F238E27FC236}">
                        <a16:creationId xmlns:a16="http://schemas.microsoft.com/office/drawing/2014/main" id="{DD68273B-91C6-A1DF-AA2B-8B982436DD46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Can 42">
                    <a:extLst>
                      <a:ext uri="{FF2B5EF4-FFF2-40B4-BE49-F238E27FC236}">
                        <a16:creationId xmlns:a16="http://schemas.microsoft.com/office/drawing/2014/main" id="{80DBE6EF-33BC-02D2-6599-A416B3E3BB38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Down Arrow 43">
                    <a:extLst>
                      <a:ext uri="{FF2B5EF4-FFF2-40B4-BE49-F238E27FC236}">
                        <a16:creationId xmlns:a16="http://schemas.microsoft.com/office/drawing/2014/main" id="{CD005C70-4706-48F4-93FC-1321564C5A29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5CE1111-E7B7-D831-919E-A6B02784DD3E}"/>
                    </a:ext>
                  </a:extLst>
                </p:cNvPr>
                <p:cNvGrpSpPr/>
                <p:nvPr/>
              </p:nvGrpSpPr>
              <p:grpSpPr>
                <a:xfrm>
                  <a:off x="3435185" y="1868552"/>
                  <a:ext cx="793331" cy="3306132"/>
                  <a:chOff x="1597695" y="1868552"/>
                  <a:chExt cx="793331" cy="3306132"/>
                </a:xfrm>
              </p:grpSpPr>
              <p:sp>
                <p:nvSpPr>
                  <p:cNvPr id="35" name="Can 34">
                    <a:extLst>
                      <a:ext uri="{FF2B5EF4-FFF2-40B4-BE49-F238E27FC236}">
                        <a16:creationId xmlns:a16="http://schemas.microsoft.com/office/drawing/2014/main" id="{8B7EF3C2-F176-2C31-0E20-16FD0CACB317}"/>
                      </a:ext>
                    </a:extLst>
                  </p:cNvPr>
                  <p:cNvSpPr/>
                  <p:nvPr/>
                </p:nvSpPr>
                <p:spPr>
                  <a:xfrm>
                    <a:off x="1598006" y="4469430"/>
                    <a:ext cx="793020" cy="705254"/>
                  </a:xfrm>
                  <a:prstGeom prst="can">
                    <a:avLst>
                      <a:gd name="adj" fmla="val 25860"/>
                    </a:avLst>
                  </a:prstGeom>
                  <a:solidFill>
                    <a:schemeClr val="accent1">
                      <a:alpha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5BE82DB-ADE2-8C9A-1A12-B584ADB86C61}"/>
                      </a:ext>
                    </a:extLst>
                  </p:cNvPr>
                  <p:cNvGrpSpPr/>
                  <p:nvPr/>
                </p:nvGrpSpPr>
                <p:grpSpPr>
                  <a:xfrm>
                    <a:off x="1597695" y="1868552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39" name="Can 38">
                      <a:extLst>
                        <a:ext uri="{FF2B5EF4-FFF2-40B4-BE49-F238E27FC236}">
                          <a16:creationId xmlns:a16="http://schemas.microsoft.com/office/drawing/2014/main" id="{670AD5EF-0561-B6C9-3287-664F7EEA2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Can 39">
                      <a:extLst>
                        <a:ext uri="{FF2B5EF4-FFF2-40B4-BE49-F238E27FC236}">
                          <a16:creationId xmlns:a16="http://schemas.microsoft.com/office/drawing/2014/main" id="{A8FA7641-7173-DB5C-AFF9-77E954F0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4212042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Down Arrow 40">
                      <a:extLst>
                        <a:ext uri="{FF2B5EF4-FFF2-40B4-BE49-F238E27FC236}">
                          <a16:creationId xmlns:a16="http://schemas.microsoft.com/office/drawing/2014/main" id="{41ADD76E-89DC-CC7C-5F31-D98E9957A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405938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C7022E-DF85-D05F-8558-BC9D0AE138BB}"/>
                      </a:ext>
                    </a:extLst>
                  </p:cNvPr>
                  <p:cNvSpPr txBox="1"/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C7022E-DF85-D05F-8558-BC9D0AE13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933A9D6C-7514-1561-4D21-AF5F535B6B65}"/>
                </a:ext>
              </a:extLst>
            </p:cNvPr>
            <p:cNvSpPr/>
            <p:nvPr/>
          </p:nvSpPr>
          <p:spPr>
            <a:xfrm>
              <a:off x="2405148" y="5907663"/>
              <a:ext cx="622186" cy="213093"/>
            </a:xfrm>
            <a:prstGeom prst="can">
              <a:avLst>
                <a:gd name="adj" fmla="val 50000"/>
              </a:avLst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38255A-7CA6-5648-8BA8-2B9AE531AD66}"/>
              </a:ext>
            </a:extLst>
          </p:cNvPr>
          <p:cNvGrpSpPr/>
          <p:nvPr/>
        </p:nvGrpSpPr>
        <p:grpSpPr>
          <a:xfrm>
            <a:off x="574223" y="1135901"/>
            <a:ext cx="5888240" cy="4954945"/>
            <a:chOff x="540356" y="1135901"/>
            <a:chExt cx="5888240" cy="49549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A6649-1B2E-3C44-BBEA-AC2043571CE3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5D76A-795D-B241-BE76-F434F1FC2E37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C513A1-AF97-AC44-8C31-1E7210C4C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D486E94-E2A5-8848-9CCC-2500CDAA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02037EC-AA45-164C-83B5-E7FD0C022BB1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9D4131E-9F78-5F47-A168-4164D462AFBF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B00834-A074-C44F-AA28-1EC2FCFA5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27C307-E80A-E349-8C81-2CCA760A5EDA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D584ED-8AAB-B94A-8288-0AF32035C59F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/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 “supercritical”</a:t>
                </a:r>
              </a:p>
              <a:p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also “supercritical”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“subcritical”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blipFill>
                <a:blip r:embed="rId3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B9D96-0D05-9A42-989B-1D8B55A29725}"/>
                  </a:ext>
                </a:extLst>
              </p:cNvPr>
              <p:cNvSpPr txBox="1"/>
              <p:nvPr/>
            </p:nvSpPr>
            <p:spPr>
              <a:xfrm>
                <a:off x="0" y="1006"/>
                <a:ext cx="12192000" cy="58657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A. How van der Waals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b="1" dirty="0"/>
                  <a:t> provides a unifying framework for multiple phenomena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B9D96-0D05-9A42-989B-1D8B55A2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6"/>
                <a:ext cx="12192000" cy="586571"/>
              </a:xfrm>
              <a:prstGeom prst="rect">
                <a:avLst/>
              </a:prstGeom>
              <a:blipFill>
                <a:blip r:embed="rId4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ame 2">
            <a:extLst>
              <a:ext uri="{FF2B5EF4-FFF2-40B4-BE49-F238E27FC236}">
                <a16:creationId xmlns:a16="http://schemas.microsoft.com/office/drawing/2014/main" id="{72126A20-5080-034A-A8F8-76C1ECBC4B60}"/>
              </a:ext>
            </a:extLst>
          </p:cNvPr>
          <p:cNvSpPr/>
          <p:nvPr/>
        </p:nvSpPr>
        <p:spPr>
          <a:xfrm>
            <a:off x="5815741" y="2359547"/>
            <a:ext cx="1952978" cy="813159"/>
          </a:xfrm>
          <a:prstGeom prst="fram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D76993D-DC6A-0D63-224B-E7021A3F46B2}"/>
              </a:ext>
            </a:extLst>
          </p:cNvPr>
          <p:cNvSpPr/>
          <p:nvPr/>
        </p:nvSpPr>
        <p:spPr>
          <a:xfrm>
            <a:off x="5773901" y="620385"/>
            <a:ext cx="1845646" cy="813158"/>
          </a:xfrm>
          <a:prstGeom prst="frame">
            <a:avLst/>
          </a:prstGeom>
          <a:solidFill>
            <a:srgbClr val="FF0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80FD0-BB6D-40F0-5315-0F6AEEF1A037}"/>
              </a:ext>
            </a:extLst>
          </p:cNvPr>
          <p:cNvCxnSpPr/>
          <p:nvPr/>
        </p:nvCxnSpPr>
        <p:spPr>
          <a:xfrm flipH="1">
            <a:off x="4174435" y="1135901"/>
            <a:ext cx="1599466" cy="930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EEDC32E2-2739-14B4-8D12-2B10A11A1002}"/>
              </a:ext>
            </a:extLst>
          </p:cNvPr>
          <p:cNvSpPr/>
          <p:nvPr/>
        </p:nvSpPr>
        <p:spPr>
          <a:xfrm>
            <a:off x="5802489" y="1496591"/>
            <a:ext cx="1845646" cy="813159"/>
          </a:xfrm>
          <a:prstGeom prst="fram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A6C00-7DD6-834C-04DA-449E1B9572FE}"/>
              </a:ext>
            </a:extLst>
          </p:cNvPr>
          <p:cNvCxnSpPr>
            <a:cxnSpLocks/>
          </p:cNvCxnSpPr>
          <p:nvPr/>
        </p:nvCxnSpPr>
        <p:spPr>
          <a:xfrm flipH="1">
            <a:off x="3967100" y="1792736"/>
            <a:ext cx="1780297" cy="725197"/>
          </a:xfrm>
          <a:prstGeom prst="straightConnector1">
            <a:avLst/>
          </a:prstGeom>
          <a:ln w="38100">
            <a:solidFill>
              <a:schemeClr val="accent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0438CA28-C697-B708-B39C-F5DFE3E464EB}"/>
              </a:ext>
            </a:extLst>
          </p:cNvPr>
          <p:cNvSpPr/>
          <p:nvPr/>
        </p:nvSpPr>
        <p:spPr>
          <a:xfrm>
            <a:off x="5773901" y="3233297"/>
            <a:ext cx="1599466" cy="813159"/>
          </a:xfrm>
          <a:prstGeom prst="frame">
            <a:avLst/>
          </a:prstGeom>
          <a:solidFill>
            <a:srgbClr val="00B05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3/3e/Real_Gas_Isotherms.svg/709px-Real_Gas_Isotherms.svg.png">
            <a:extLst>
              <a:ext uri="{FF2B5EF4-FFF2-40B4-BE49-F238E27FC236}">
                <a16:creationId xmlns:a16="http://schemas.microsoft.com/office/drawing/2014/main" id="{E4307C13-CE43-A146-BE12-293CDBEF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77" y="2115426"/>
            <a:ext cx="4035130" cy="40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-31591" y="-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B. Connection between sub-critical vapor pressure and</a:t>
            </a:r>
            <a:r>
              <a:rPr lang="en-US" sz="2400" dirty="0"/>
              <a:t> </a:t>
            </a:r>
            <a:r>
              <a:rPr lang="en-US" sz="2400" b="1" dirty="0"/>
              <a:t>phase diagrams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D8CDA0-5935-9CFE-101E-60FE5B78A0FD}"/>
              </a:ext>
            </a:extLst>
          </p:cNvPr>
          <p:cNvGrpSpPr/>
          <p:nvPr/>
        </p:nvGrpSpPr>
        <p:grpSpPr>
          <a:xfrm>
            <a:off x="193145" y="2410742"/>
            <a:ext cx="3486452" cy="3311982"/>
            <a:chOff x="1170632" y="2818643"/>
            <a:chExt cx="3486452" cy="3311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A75B63-AEB8-FDF1-810B-4C896ACC33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0632" y="2818643"/>
              <a:ext cx="3486452" cy="3311982"/>
              <a:chOff x="690454" y="1580856"/>
              <a:chExt cx="4443731" cy="422135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8B070F-E007-498E-16D9-D4323B9DF452}"/>
                  </a:ext>
                </a:extLst>
              </p:cNvPr>
              <p:cNvGrpSpPr/>
              <p:nvPr/>
            </p:nvGrpSpPr>
            <p:grpSpPr>
              <a:xfrm>
                <a:off x="1139340" y="2496081"/>
                <a:ext cx="3156517" cy="3306132"/>
                <a:chOff x="1169015" y="1868552"/>
                <a:chExt cx="3156517" cy="330613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9EE34BB-BF27-1A2C-B038-D1EB705848EB}"/>
                    </a:ext>
                  </a:extLst>
                </p:cNvPr>
                <p:cNvGrpSpPr/>
                <p:nvPr/>
              </p:nvGrpSpPr>
              <p:grpSpPr>
                <a:xfrm>
                  <a:off x="1169015" y="1868557"/>
                  <a:ext cx="976808" cy="3295547"/>
                  <a:chOff x="433910" y="1868557"/>
                  <a:chExt cx="976808" cy="329554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31C007A-6E80-C138-B989-A2F25AA22509}"/>
                      </a:ext>
                    </a:extLst>
                  </p:cNvPr>
                  <p:cNvGrpSpPr/>
                  <p:nvPr/>
                </p:nvGrpSpPr>
                <p:grpSpPr>
                  <a:xfrm>
                    <a:off x="433910" y="1868557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24" name="Can 23">
                      <a:extLst>
                        <a:ext uri="{FF2B5EF4-FFF2-40B4-BE49-F238E27FC236}">
                          <a16:creationId xmlns:a16="http://schemas.microsoft.com/office/drawing/2014/main" id="{2D28E6EF-8C1B-F63F-AA8C-701372EFD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2820880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Can 24">
                      <a:extLst>
                        <a:ext uri="{FF2B5EF4-FFF2-40B4-BE49-F238E27FC236}">
                          <a16:creationId xmlns:a16="http://schemas.microsoft.com/office/drawing/2014/main" id="{FA6EC65B-3E7C-9F1B-CC0A-3F852D301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Down Arrow 25">
                      <a:extLst>
                        <a:ext uri="{FF2B5EF4-FFF2-40B4-BE49-F238E27FC236}">
                          <a16:creationId xmlns:a16="http://schemas.microsoft.com/office/drawing/2014/main" id="{DF2A2138-1BF2-106E-01C0-7F7D732CE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2649695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29299C-B542-95BF-4CBB-C3C599A49452}"/>
                      </a:ext>
                    </a:extLst>
                  </p:cNvPr>
                  <p:cNvSpPr txBox="1"/>
                  <p:nvPr/>
                </p:nvSpPr>
                <p:spPr>
                  <a:xfrm>
                    <a:off x="482581" y="3865267"/>
                    <a:ext cx="9281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gas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437486D-E6C3-36E9-CD99-63F7CB63003A}"/>
                    </a:ext>
                  </a:extLst>
                </p:cNvPr>
                <p:cNvGrpSpPr/>
                <p:nvPr/>
              </p:nvGrpSpPr>
              <p:grpSpPr>
                <a:xfrm>
                  <a:off x="2298294" y="1868552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25EB47B-03E6-4CC3-0080-79402A3903E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an 19">
                    <a:extLst>
                      <a:ext uri="{FF2B5EF4-FFF2-40B4-BE49-F238E27FC236}">
                        <a16:creationId xmlns:a16="http://schemas.microsoft.com/office/drawing/2014/main" id="{D891D5C5-45F9-E9CC-3C11-7F56C8A83597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Down Arrow 20">
                    <a:extLst>
                      <a:ext uri="{FF2B5EF4-FFF2-40B4-BE49-F238E27FC236}">
                        <a16:creationId xmlns:a16="http://schemas.microsoft.com/office/drawing/2014/main" id="{F1FB48D0-3265-2D14-30BD-0EF94F6BB973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8793B53-37FC-D58C-5707-6CFBA0A30467}"/>
                    </a:ext>
                  </a:extLst>
                </p:cNvPr>
                <p:cNvGrpSpPr/>
                <p:nvPr/>
              </p:nvGrpSpPr>
              <p:grpSpPr>
                <a:xfrm>
                  <a:off x="3397396" y="1868552"/>
                  <a:ext cx="928136" cy="3306132"/>
                  <a:chOff x="1559906" y="1868552"/>
                  <a:chExt cx="928136" cy="3306132"/>
                </a:xfrm>
              </p:grpSpPr>
              <p:sp>
                <p:nvSpPr>
                  <p:cNvPr id="10" name="Can 9">
                    <a:extLst>
                      <a:ext uri="{FF2B5EF4-FFF2-40B4-BE49-F238E27FC236}">
                        <a16:creationId xmlns:a16="http://schemas.microsoft.com/office/drawing/2014/main" id="{252035F8-A42E-48AA-066B-95136D293FE2}"/>
                      </a:ext>
                    </a:extLst>
                  </p:cNvPr>
                  <p:cNvSpPr/>
                  <p:nvPr/>
                </p:nvSpPr>
                <p:spPr>
                  <a:xfrm>
                    <a:off x="1598006" y="4469430"/>
                    <a:ext cx="793020" cy="705254"/>
                  </a:xfrm>
                  <a:prstGeom prst="can">
                    <a:avLst>
                      <a:gd name="adj" fmla="val 25860"/>
                    </a:avLst>
                  </a:prstGeom>
                  <a:solidFill>
                    <a:schemeClr val="accent1">
                      <a:alpha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8B1D1AE-7493-465A-ACD4-BDDE30723309}"/>
                      </a:ext>
                    </a:extLst>
                  </p:cNvPr>
                  <p:cNvGrpSpPr/>
                  <p:nvPr/>
                </p:nvGrpSpPr>
                <p:grpSpPr>
                  <a:xfrm>
                    <a:off x="1597695" y="1868552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13" name="Can 12">
                      <a:extLst>
                        <a:ext uri="{FF2B5EF4-FFF2-40B4-BE49-F238E27FC236}">
                          <a16:creationId xmlns:a16="http://schemas.microsoft.com/office/drawing/2014/main" id="{94BC475D-3A4B-26A8-AAB7-AE7116FFB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Can 14">
                      <a:extLst>
                        <a:ext uri="{FF2B5EF4-FFF2-40B4-BE49-F238E27FC236}">
                          <a16:creationId xmlns:a16="http://schemas.microsoft.com/office/drawing/2014/main" id="{D279540C-E37B-4E09-A889-4A8992E76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4212042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Down Arrow 13">
                      <a:extLst>
                        <a:ext uri="{FF2B5EF4-FFF2-40B4-BE49-F238E27FC236}">
                          <a16:creationId xmlns:a16="http://schemas.microsoft.com/office/drawing/2014/main" id="{1279A04F-F376-9F96-A9C3-26BDA6A39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405938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EB3970B-9EF6-7CCC-B736-52ED137A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9906" y="4647029"/>
                    <a:ext cx="92813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liquid</a:t>
                    </a: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/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873F7C-7364-7420-F837-5222C18F2EF9}"/>
                </a:ext>
              </a:extLst>
            </p:cNvPr>
            <p:cNvGrpSpPr/>
            <p:nvPr/>
          </p:nvGrpSpPr>
          <p:grpSpPr>
            <a:xfrm>
              <a:off x="2405148" y="5069078"/>
              <a:ext cx="777774" cy="1051679"/>
              <a:chOff x="2405148" y="5069078"/>
              <a:chExt cx="777774" cy="1051679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24B4A281-615E-B1D1-C856-3F2487781DCF}"/>
                  </a:ext>
                </a:extLst>
              </p:cNvPr>
              <p:cNvSpPr/>
              <p:nvPr/>
            </p:nvSpPr>
            <p:spPr>
              <a:xfrm>
                <a:off x="2405148" y="5907663"/>
                <a:ext cx="622186" cy="213094"/>
              </a:xfrm>
              <a:prstGeom prst="can">
                <a:avLst>
                  <a:gd name="adj" fmla="val 5000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97E722-06D1-D8FF-01F6-736B6A7F8FA0}"/>
                  </a:ext>
                </a:extLst>
              </p:cNvPr>
              <p:cNvSpPr txBox="1"/>
              <p:nvPr/>
            </p:nvSpPr>
            <p:spPr>
              <a:xfrm>
                <a:off x="2454726" y="5069078"/>
                <a:ext cx="728196" cy="28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</p:grpSp>
      <p:pic>
        <p:nvPicPr>
          <p:cNvPr id="31" name="Picture 2" descr="Image result for phase diagrams">
            <a:extLst>
              <a:ext uri="{FF2B5EF4-FFF2-40B4-BE49-F238E27FC236}">
                <a16:creationId xmlns:a16="http://schemas.microsoft.com/office/drawing/2014/main" id="{71C1648D-1BE4-2682-4596-981B2E88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b="5795"/>
          <a:stretch/>
        </p:blipFill>
        <p:spPr bwMode="auto">
          <a:xfrm>
            <a:off x="8501807" y="2981745"/>
            <a:ext cx="3341104" cy="29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DB121C-F0FE-4EF3-5CB9-4E9B6350E5EA}"/>
                  </a:ext>
                </a:extLst>
              </p:cNvPr>
              <p:cNvSpPr txBox="1"/>
              <p:nvPr/>
            </p:nvSpPr>
            <p:spPr>
              <a:xfrm>
                <a:off x="9896291" y="5921779"/>
                <a:ext cx="919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DB121C-F0FE-4EF3-5CB9-4E9B6350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1" y="5921779"/>
                <a:ext cx="9197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/>
              <p:nvPr/>
            </p:nvSpPr>
            <p:spPr>
              <a:xfrm>
                <a:off x="69342" y="560515"/>
                <a:ext cx="11990135" cy="165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Left</a:t>
                </a:r>
                <a:r>
                  <a:rPr lang="en-US" sz="2400" dirty="0"/>
                  <a:t>: Below the critical temperature, we see </a:t>
                </a:r>
                <a:r>
                  <a:rPr lang="en-US" sz="2400" b="1" dirty="0"/>
                  <a:t>two phases </a:t>
                </a:r>
                <a:r>
                  <a:rPr lang="en-US" sz="2400" dirty="0"/>
                  <a:t>-- liquid and gas. The pressure in the chamber when both phases are present is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dirty="0"/>
                  <a:t>Middle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appears in </a:t>
                </a:r>
                <a:r>
                  <a:rPr lang="en-US" sz="2400" b="1" dirty="0"/>
                  <a:t>PV diagrams </a:t>
                </a:r>
                <a:r>
                  <a:rPr lang="en-US" sz="2400" dirty="0"/>
                  <a:t>as flat lines (between points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G</a:t>
                </a:r>
                <a:r>
                  <a:rPr lang="en-US" sz="2400" dirty="0"/>
                  <a:t>).</a:t>
                </a:r>
              </a:p>
              <a:p>
                <a:r>
                  <a:rPr lang="en-US" sz="2400" b="1" dirty="0"/>
                  <a:t>Right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appears in </a:t>
                </a:r>
                <a:r>
                  <a:rPr lang="en-US" sz="2400" b="1" dirty="0"/>
                  <a:t>phase diagrams </a:t>
                </a:r>
                <a:r>
                  <a:rPr lang="en-US" sz="2400" dirty="0"/>
                  <a:t>as a line between liquid and vapor regions (T to </a:t>
                </a:r>
                <a:r>
                  <a:rPr lang="en-US" sz="2400" i="1" dirty="0"/>
                  <a:t>C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" y="560515"/>
                <a:ext cx="11990135" cy="1655261"/>
              </a:xfrm>
              <a:prstGeom prst="rect">
                <a:avLst/>
              </a:prstGeom>
              <a:blipFill>
                <a:blip r:embed="rId6"/>
                <a:stretch>
                  <a:fillRect l="-741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7477E4-4E8A-A47C-A4A3-EB884BDF6FA1}"/>
                  </a:ext>
                </a:extLst>
              </p:cNvPr>
              <p:cNvSpPr txBox="1"/>
              <p:nvPr/>
            </p:nvSpPr>
            <p:spPr>
              <a:xfrm>
                <a:off x="7911904" y="3149402"/>
                <a:ext cx="919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7477E4-4E8A-A47C-A4A3-EB884BDF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04" y="3149402"/>
                <a:ext cx="9197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BC3C39D-2BDC-2213-230E-761B5C5EF003}"/>
              </a:ext>
            </a:extLst>
          </p:cNvPr>
          <p:cNvSpPr txBox="1"/>
          <p:nvPr/>
        </p:nvSpPr>
        <p:spPr>
          <a:xfrm>
            <a:off x="4611757" y="2850586"/>
            <a:ext cx="1881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PV diagram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7F2C6-C0F6-3F7E-5706-14D53820B027}"/>
              </a:ext>
            </a:extLst>
          </p:cNvPr>
          <p:cNvSpPr txBox="1"/>
          <p:nvPr/>
        </p:nvSpPr>
        <p:spPr>
          <a:xfrm>
            <a:off x="9308665" y="2778281"/>
            <a:ext cx="18818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Phase diagram</a:t>
            </a:r>
          </a:p>
        </p:txBody>
      </p:sp>
    </p:spTree>
    <p:extLst>
      <p:ext uri="{BB962C8B-B14F-4D97-AF65-F5344CB8AC3E}">
        <p14:creationId xmlns:p14="http://schemas.microsoft.com/office/powerpoint/2010/main" val="15359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 rot="21250915">
            <a:off x="3465989" y="1129247"/>
            <a:ext cx="2152442" cy="210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344953" y="807687"/>
                <a:ext cx="1455834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dirty="0"/>
                  <a:t>vdw: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53" y="807687"/>
                <a:ext cx="1455834" cy="830997"/>
              </a:xfrm>
              <a:prstGeom prst="rect">
                <a:avLst/>
              </a:prstGeom>
              <a:blipFill>
                <a:blip r:embed="rId3"/>
                <a:stretch>
                  <a:fillRect t="-4412" b="-13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9" y="2219793"/>
            <a:ext cx="2530487" cy="868182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63" y="2104852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9023127">
            <a:off x="5272664" y="1576492"/>
            <a:ext cx="972011" cy="183837"/>
          </a:xfrm>
          <a:prstGeom prst="leftArrow">
            <a:avLst/>
          </a:prstGeom>
          <a:ln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6200000">
            <a:off x="6507679" y="1574769"/>
            <a:ext cx="592395" cy="2018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E7A4-6F47-A724-E47A-0F86AFA616C9}"/>
              </a:ext>
            </a:extLst>
          </p:cNvPr>
          <p:cNvSpPr txBox="1"/>
          <p:nvPr/>
        </p:nvSpPr>
        <p:spPr>
          <a:xfrm>
            <a:off x="6180980" y="1335456"/>
            <a:ext cx="475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AnalyticalMuT</a:t>
            </a:r>
            <a:r>
              <a:rPr lang="en-US" sz="2400" b="1" dirty="0">
                <a:solidFill>
                  <a:srgbClr val="7030A0"/>
                </a:solidFill>
              </a:rPr>
              <a:t> &amp; The Box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191354" y="3495309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60" y="4049841"/>
            <a:ext cx="628616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031" y="4088890"/>
            <a:ext cx="5584520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A3C1C06F-8E26-3EB4-5AA9-AD76B0E7C582}"/>
              </a:ext>
            </a:extLst>
          </p:cNvPr>
          <p:cNvSpPr/>
          <p:nvPr/>
        </p:nvSpPr>
        <p:spPr>
          <a:xfrm rot="16200000">
            <a:off x="7426510" y="3615752"/>
            <a:ext cx="538961" cy="126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0905-46F5-5CD3-F8A7-B84CA200E61B}"/>
              </a:ext>
            </a:extLst>
          </p:cNvPr>
          <p:cNvSpPr txBox="1"/>
          <p:nvPr/>
        </p:nvSpPr>
        <p:spPr>
          <a:xfrm>
            <a:off x="4834817" y="3247630"/>
            <a:ext cx="2898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AnalyticalUH</a:t>
            </a:r>
            <a:r>
              <a:rPr lang="en-US" sz="2400" b="1" dirty="0">
                <a:solidFill>
                  <a:srgbClr val="7030A0"/>
                </a:solidFill>
              </a:rPr>
              <a:t> (integral calculus)</a:t>
            </a:r>
            <a:endParaRPr 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blipFill>
                <a:blip r:embed="rId8"/>
                <a:stretch>
                  <a:fillRect l="-2477"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blipFill>
                <a:blip r:embed="rId9"/>
                <a:stretch>
                  <a:fillRect l="-1918" b="-10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blipFill>
                <a:blip r:embed="rId10"/>
                <a:stretch>
                  <a:fillRect l="-6195" t="-47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 (bilinear expansion*):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blipFill>
                <a:blip r:embed="rId11"/>
                <a:stretch>
                  <a:fillRect l="-2431" t="-37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DDB68F-F2DD-E5CE-8680-D9FB2F2B397A}"/>
              </a:ext>
            </a:extLst>
          </p:cNvPr>
          <p:cNvSpPr txBox="1"/>
          <p:nvPr/>
        </p:nvSpPr>
        <p:spPr>
          <a:xfrm>
            <a:off x="3258942" y="396112"/>
            <a:ext cx="222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AnalyticalTcrit</a:t>
            </a:r>
            <a:r>
              <a:rPr lang="en-US" sz="2400" b="1" dirty="0">
                <a:solidFill>
                  <a:srgbClr val="7030A0"/>
                </a:solidFill>
              </a:rPr>
              <a:t> (diff calculus)</a:t>
            </a:r>
            <a:endParaRPr lang="en-US" sz="240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30D2BA-7D38-C094-DAA0-66ADBE761AD9}"/>
              </a:ext>
            </a:extLst>
          </p:cNvPr>
          <p:cNvGrpSpPr/>
          <p:nvPr/>
        </p:nvGrpSpPr>
        <p:grpSpPr>
          <a:xfrm>
            <a:off x="1909669" y="642978"/>
            <a:ext cx="1408640" cy="1325147"/>
            <a:chOff x="2289035" y="483965"/>
            <a:chExt cx="1408640" cy="1325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AD57FF-26E4-4BAC-1F92-EC0FDBB56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2658"/>
            <a:stretch/>
          </p:blipFill>
          <p:spPr>
            <a:xfrm>
              <a:off x="2289035" y="483965"/>
              <a:ext cx="1408320" cy="668517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2B79F3-B9CF-82AC-66B2-E8A461E57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3196"/>
            <a:stretch/>
          </p:blipFill>
          <p:spPr>
            <a:xfrm>
              <a:off x="2289355" y="1150230"/>
              <a:ext cx="1408320" cy="658882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5CACA4-7CE7-7D60-79AD-D0D3533B2F37}"/>
              </a:ext>
            </a:extLst>
          </p:cNvPr>
          <p:cNvSpPr txBox="1"/>
          <p:nvPr/>
        </p:nvSpPr>
        <p:spPr>
          <a:xfrm>
            <a:off x="-9368" y="1791"/>
            <a:ext cx="122013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C. Combined theory, experiment, and computer-assisted calculus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135369-6D84-A0AE-5AA8-C1CC85DEAF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772" y="5599249"/>
            <a:ext cx="1481658" cy="11221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0E88CF-58F4-EC5F-02C2-CF8A783B1C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9115" y="5526512"/>
            <a:ext cx="1710438" cy="110850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FFC893E-2F84-8A08-9E84-2F7CA715B8BE}"/>
              </a:ext>
            </a:extLst>
          </p:cNvPr>
          <p:cNvSpPr txBox="1"/>
          <p:nvPr/>
        </p:nvSpPr>
        <p:spPr>
          <a:xfrm>
            <a:off x="2886851" y="5867376"/>
            <a:ext cx="1757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VisualizingU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AC0A8-1E77-1593-21AB-5EC2C8583C53}"/>
              </a:ext>
            </a:extLst>
          </p:cNvPr>
          <p:cNvSpPr txBox="1"/>
          <p:nvPr/>
        </p:nvSpPr>
        <p:spPr>
          <a:xfrm>
            <a:off x="8961183" y="5867376"/>
            <a:ext cx="1757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VisualizingH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55" y="1103238"/>
            <a:ext cx="5679045" cy="430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Find an algebraic expression for the inversion temperature in terms of vdw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/>
              <p:nvPr/>
            </p:nvSpPr>
            <p:spPr>
              <a:xfrm>
                <a:off x="356956" y="1890316"/>
                <a:ext cx="6155999" cy="1722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</a:t>
                </a:r>
                <a:r>
                  <a:rPr lang="en-US" sz="2400" b="0" dirty="0">
                    <a:ea typeface="Cambria Math" panose="02040503050406030204" pitchFamily="18" charset="0"/>
                  </a:rPr>
                  <a:t>you derive this in </a:t>
                </a:r>
                <a:r>
                  <a:rPr lang="en-US" sz="2400" b="1" dirty="0" err="1">
                    <a:ea typeface="Cambria Math" panose="02040503050406030204" pitchFamily="18" charset="0"/>
                  </a:rPr>
                  <a:t>AnalyticalMuT</a:t>
                </a:r>
                <a:r>
                  <a:rPr lang="en-US" sz="2400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ea typeface="Cambria Math" panose="02040503050406030204" pitchFamily="18" charset="0"/>
                  </a:rPr>
                  <a:t>f </a:t>
                </a:r>
                <a:r>
                  <a:rPr lang="en-US" sz="2400" dirty="0">
                    <a:ea typeface="Cambria Math" panose="02040503050406030204" pitchFamily="18" charset="0"/>
                  </a:rPr>
                  <a:t>T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If T is big,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6" y="1890316"/>
                <a:ext cx="6155999" cy="1722651"/>
              </a:xfrm>
              <a:prstGeom prst="rect">
                <a:avLst/>
              </a:prstGeom>
              <a:blipFill>
                <a:blip r:embed="rId4"/>
                <a:stretch>
                  <a:fillRect l="-1443" r="-206" b="-7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11EC63-3CE6-2841-F9C8-5485E6BEAF98}"/>
                  </a:ext>
                </a:extLst>
              </p:cNvPr>
              <p:cNvSpPr txBox="1"/>
              <p:nvPr/>
            </p:nvSpPr>
            <p:spPr>
              <a:xfrm>
                <a:off x="356956" y="4047046"/>
                <a:ext cx="6155999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11EC63-3CE6-2841-F9C8-5485E6BE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6" y="4047046"/>
                <a:ext cx="6155999" cy="461665"/>
              </a:xfrm>
              <a:prstGeom prst="rect">
                <a:avLst/>
              </a:prstGeom>
              <a:blipFill>
                <a:blip r:embed="rId5"/>
                <a:stretch>
                  <a:fillRect l="-1437" t="-10526" b="-236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1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5677C09-38B8-6123-9B82-54A627C45317}"/>
              </a:ext>
            </a:extLst>
          </p:cNvPr>
          <p:cNvGrpSpPr/>
          <p:nvPr/>
        </p:nvGrpSpPr>
        <p:grpSpPr>
          <a:xfrm>
            <a:off x="313903" y="2316950"/>
            <a:ext cx="5282187" cy="1804594"/>
            <a:chOff x="455031" y="4330792"/>
            <a:chExt cx="5282187" cy="1804594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03970232-DA13-6FD0-8898-FEC3BB032F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33" t="8785" r="6409" b="2849"/>
            <a:stretch/>
          </p:blipFill>
          <p:spPr bwMode="auto">
            <a:xfrm>
              <a:off x="455031" y="4330792"/>
              <a:ext cx="2115806" cy="1804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DF48EC-D2DF-65F0-9995-C9A0BED7C56F}"/>
                    </a:ext>
                  </a:extLst>
                </p:cNvPr>
                <p:cNvSpPr txBox="1"/>
                <p:nvPr/>
              </p:nvSpPr>
              <p:spPr>
                <a:xfrm>
                  <a:off x="2704649" y="4490084"/>
                  <a:ext cx="3032569" cy="129606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Express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sz="2400" dirty="0"/>
                    <a:t> in terms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DF48EC-D2DF-65F0-9995-C9A0BED7C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649" y="4490084"/>
                  <a:ext cx="3032569" cy="1296060"/>
                </a:xfrm>
                <a:prstGeom prst="rect">
                  <a:avLst/>
                </a:prstGeom>
                <a:blipFill>
                  <a:blip r:embed="rId4"/>
                  <a:stretch>
                    <a:fillRect l="-2905" r="-4564" b="-96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Practice the Euler Chain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2AF4-3FF9-DA35-3177-59B469B63F87}"/>
                  </a:ext>
                </a:extLst>
              </p:cNvPr>
              <p:cNvSpPr txBox="1"/>
              <p:nvPr/>
            </p:nvSpPr>
            <p:spPr>
              <a:xfrm>
                <a:off x="162046" y="673406"/>
                <a:ext cx="7786868" cy="143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Euler Chain Relation </a:t>
                </a:r>
                <a:r>
                  <a:rPr lang="en-US" sz="2400" dirty="0"/>
                  <a:t>connects slopes to each other. </a:t>
                </a:r>
              </a:p>
              <a:p>
                <a:r>
                  <a:rPr lang="en-US" sz="2400" dirty="0"/>
                  <a:t>It’s especially useful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2400" dirty="0"/>
                  <a:t> is a contour of a surface we’re interested in.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2AF4-3FF9-DA35-3177-59B469B6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6" y="673406"/>
                <a:ext cx="7786868" cy="1431802"/>
              </a:xfrm>
              <a:prstGeom prst="rect">
                <a:avLst/>
              </a:prstGeom>
              <a:blipFill>
                <a:blip r:embed="rId5"/>
                <a:stretch>
                  <a:fillRect l="-1140" t="-3509" b="-87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EBDA70-8509-CF6D-629B-753C5B72E38F}"/>
                  </a:ext>
                </a:extLst>
              </p:cNvPr>
              <p:cNvSpPr txBox="1"/>
              <p:nvPr/>
            </p:nvSpPr>
            <p:spPr>
              <a:xfrm>
                <a:off x="7984600" y="639275"/>
                <a:ext cx="3536067" cy="14562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EBDA70-8509-CF6D-629B-753C5B72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600" y="639275"/>
                <a:ext cx="3536067" cy="1456232"/>
              </a:xfrm>
              <a:prstGeom prst="rect">
                <a:avLst/>
              </a:prstGeom>
              <a:blipFill>
                <a:blip r:embed="rId6"/>
                <a:stretch>
                  <a:fillRect b="-8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461249-1080-497A-1F72-1407CCF0F0D5}"/>
              </a:ext>
            </a:extLst>
          </p:cNvPr>
          <p:cNvCxnSpPr>
            <a:cxnSpLocks/>
          </p:cNvCxnSpPr>
          <p:nvPr/>
        </p:nvCxnSpPr>
        <p:spPr>
          <a:xfrm>
            <a:off x="7347031" y="937549"/>
            <a:ext cx="1056189" cy="30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FAAEF8-258D-20DB-D730-9414F03D99B5}"/>
              </a:ext>
            </a:extLst>
          </p:cNvPr>
          <p:cNvGrpSpPr/>
          <p:nvPr/>
        </p:nvGrpSpPr>
        <p:grpSpPr>
          <a:xfrm>
            <a:off x="6562845" y="2525998"/>
            <a:ext cx="5322765" cy="1435575"/>
            <a:chOff x="6562845" y="2536508"/>
            <a:chExt cx="5322765" cy="14355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D85253-E57A-DB01-E3A8-DE7054407CDA}"/>
                </a:ext>
              </a:extLst>
            </p:cNvPr>
            <p:cNvGrpSpPr/>
            <p:nvPr/>
          </p:nvGrpSpPr>
          <p:grpSpPr>
            <a:xfrm>
              <a:off x="6562845" y="2536508"/>
              <a:ext cx="2290196" cy="1435575"/>
              <a:chOff x="92130" y="926323"/>
              <a:chExt cx="7095699" cy="4746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FD1FBD5-3638-AC52-D2E8-627D5A604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30" y="1073717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4D2172-DF62-65A8-2051-2D5C985212E2}"/>
                      </a:ext>
                    </a:extLst>
                  </p:cNvPr>
                  <p:cNvSpPr/>
                  <p:nvPr/>
                </p:nvSpPr>
                <p:spPr>
                  <a:xfrm>
                    <a:off x="4554580" y="926323"/>
                    <a:ext cx="1528537" cy="1526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4D2172-DF62-65A8-2051-2D5C985212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580" y="926323"/>
                    <a:ext cx="1528537" cy="15262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763CB8-C44D-2DB3-F9DD-945AAE3A52AE}"/>
                      </a:ext>
                    </a:extLst>
                  </p:cNvPr>
                  <p:cNvSpPr/>
                  <p:nvPr/>
                </p:nvSpPr>
                <p:spPr>
                  <a:xfrm>
                    <a:off x="1497243" y="1685137"/>
                    <a:ext cx="1652224" cy="1526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763CB8-C44D-2DB3-F9DD-945AAE3A52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7243" y="1685137"/>
                    <a:ext cx="1652224" cy="152626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8F4ACD-7DB8-2975-BD03-41289E3B22EF}"/>
                    </a:ext>
                  </a:extLst>
                </p:cNvPr>
                <p:cNvSpPr txBox="1"/>
                <p:nvPr/>
              </p:nvSpPr>
              <p:spPr>
                <a:xfrm>
                  <a:off x="8853041" y="2587150"/>
                  <a:ext cx="3032569" cy="106247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Express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a14:m>
                  <a:r>
                    <a:rPr lang="en-US" sz="2400" dirty="0"/>
                    <a:t> in terms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8F4ACD-7DB8-2975-BD03-41289E3B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041" y="2587150"/>
                  <a:ext cx="3032569" cy="1062470"/>
                </a:xfrm>
                <a:prstGeom prst="rect">
                  <a:avLst/>
                </a:prstGeom>
                <a:blipFill>
                  <a:blip r:embed="rId10"/>
                  <a:stretch>
                    <a:fillRect l="-2905" b="-11628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1BBF6B-D831-D8CC-7C20-829700DCFDCE}"/>
              </a:ext>
            </a:extLst>
          </p:cNvPr>
          <p:cNvGrpSpPr/>
          <p:nvPr/>
        </p:nvGrpSpPr>
        <p:grpSpPr>
          <a:xfrm>
            <a:off x="1196705" y="4843881"/>
            <a:ext cx="10191526" cy="1833521"/>
            <a:chOff x="1196705" y="4843881"/>
            <a:chExt cx="10191526" cy="18335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32B3E0-A8BD-2441-EB12-C9EE58D79AF9}"/>
                </a:ext>
              </a:extLst>
            </p:cNvPr>
            <p:cNvGrpSpPr/>
            <p:nvPr/>
          </p:nvGrpSpPr>
          <p:grpSpPr>
            <a:xfrm>
              <a:off x="1196705" y="4872808"/>
              <a:ext cx="10191526" cy="1804594"/>
              <a:chOff x="1215341" y="2642436"/>
              <a:chExt cx="10191526" cy="180459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D5F81E0-5615-B8AA-76D5-A6C7F2423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5341" y="2642436"/>
                <a:ext cx="2382667" cy="180459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9DC9E4-1CA9-DD85-9C16-61159295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4561" y="3198164"/>
                    <a:ext cx="7592306" cy="69313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Express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𝐽𝑇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(which equals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) in terms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9DC9E4-1CA9-DD85-9C16-611592955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4561" y="3198164"/>
                    <a:ext cx="7592306" cy="6931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7" b="-1786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DACA18F-7D0F-ED46-B336-E26082B449FF}"/>
                    </a:ext>
                  </a:extLst>
                </p:cNvPr>
                <p:cNvSpPr/>
                <p:nvPr/>
              </p:nvSpPr>
              <p:spPr>
                <a:xfrm>
                  <a:off x="1745419" y="4966871"/>
                  <a:ext cx="5332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DACA18F-7D0F-ED46-B336-E26082B44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419" y="4966871"/>
                  <a:ext cx="53326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722FB9-98F6-649B-E305-71D10B88E12C}"/>
                    </a:ext>
                  </a:extLst>
                </p:cNvPr>
                <p:cNvSpPr/>
                <p:nvPr/>
              </p:nvSpPr>
              <p:spPr>
                <a:xfrm>
                  <a:off x="2910876" y="4843881"/>
                  <a:ext cx="49334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5722FB9-98F6-649B-E305-71D10B88E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876" y="4843881"/>
                  <a:ext cx="49334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564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565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490</Words>
  <Application>Microsoft Macintosh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97</cp:revision>
  <cp:lastPrinted>2021-10-08T15:50:44Z</cp:lastPrinted>
  <dcterms:created xsi:type="dcterms:W3CDTF">2021-10-08T15:12:45Z</dcterms:created>
  <dcterms:modified xsi:type="dcterms:W3CDTF">2023-10-14T13:57:43Z</dcterms:modified>
</cp:coreProperties>
</file>