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329" r:id="rId5"/>
    <p:sldId id="330" r:id="rId6"/>
    <p:sldId id="297" r:id="rId7"/>
    <p:sldId id="331" r:id="rId8"/>
    <p:sldId id="304" r:id="rId9"/>
    <p:sldId id="328" r:id="rId10"/>
    <p:sldId id="31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33"/>
    <p:restoredTop sz="96405"/>
  </p:normalViewPr>
  <p:slideViewPr>
    <p:cSldViewPr snapToGrid="0" snapToObjects="1">
      <p:cViewPr varScale="1">
        <p:scale>
          <a:sx n="99" d="100"/>
          <a:sy n="99" d="100"/>
        </p:scale>
        <p:origin x="1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634E-DAE2-3445-83CD-8CE0D33C6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425AF-3856-BE4C-88C3-FE108B458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4E196-261A-E44B-954D-BFC537AF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86C8A-BFCC-A640-B13E-4F18C7B5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ED9A9-B572-0940-B48E-23ADCA11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AAD4-ECAD-BB4C-A09A-689F59855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7F9BE-85FC-454C-9697-8CE3B128C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D1A88-042F-F140-82F3-7BDC58B4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F7DF7-9EF7-2C4B-BB6F-A3238B58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997E0-45A7-604A-9DCB-F8DACA46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0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4E9A5-92A8-1041-98DF-169246D7F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F116D-63C0-CD41-B7C0-A758835B2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29F03-F976-2E41-B884-F30DF65E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9A94-9DD4-F54C-B1A0-20E61455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AF6D9-E033-B44E-8267-ABEB92B0F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5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1E7C-D0CE-6740-A7D8-2CA995FF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476E-2515-6F47-BA6A-F8792EAFE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4D420-2EAA-F049-B183-9EA34CD8A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B5DAD-8731-DC49-958A-563E73CD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63EBC-32D2-F048-A2A7-6FEBD2D9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4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0C9E-6DEC-C841-B86B-1368A2BB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98D8F-66AA-F740-8D85-4AED4E3F4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12EB6-CA8B-E04A-BB82-6ECE85A6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48F0E-7B2E-024D-AE2B-9968B3EE3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1EC3-CF4D-6A4F-BE67-E52BA6D4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D546-0C0A-7042-A3B5-167AC2B1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F2E3-B473-0D4E-AF23-807FCBF7A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C3CDD-6D04-C84A-BB8D-F8B42E995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093A7-4054-2242-9C68-2F8FDCE6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5ED62-B1CC-0542-9973-F72000F2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7DDAF-761F-9D49-B8B6-FFA88CB8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1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3BC9-D570-3C4C-9F96-1D7DEBA8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B35E4-10BE-C442-BCD4-9AB764F52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E57AC-8325-734B-88C1-44D4AA97E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EB06B-814F-A94D-BBC2-3F1EFD0E7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21018-A543-EC48-985F-7E3D55D86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F5BB2-AF93-0048-9452-785A1094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5AC9A-C9AC-2741-B392-EC962386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6FA15-8F10-7446-9E60-9A95EB63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6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D31B-478D-7349-A7AB-072384C4C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60CA2-0AA8-0142-9488-5B01FB6B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B6A8C-F373-5343-B76B-A185E750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0DAAE-13E8-B94B-8DB9-70D57B37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7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A291B-78F5-5B4F-BAF1-623587E8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1009D-3204-CD4B-93DE-8F63D4A0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0A703-77EB-F14F-8C43-92CFECBD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3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3A85-A653-7644-8F04-4D9552E2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C7BCA-15AD-7945-83B9-90F985BDD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12AC4-63A6-C248-A36F-D109D660C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4A2AB-33F5-9840-B04B-8F077DA1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9EE68-C7B8-9749-8E59-6546C2F7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6B14E-1F7D-0641-B684-E0E46663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9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2E2B7-B959-F448-BAF4-8FE56561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345A0-0A68-444E-B558-420E7037A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D344A-C046-5841-99B1-1ADD1C9EF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9B3B0-F6E0-8C40-85D4-3F03C7FD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5485-EF7D-1043-96AB-512CE2FB6A0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77447-D84E-6343-84D5-3710E1F7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3F26B-31A7-D34C-8716-E39730A4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3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D20584-12A6-724B-A331-3689DD59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4E86B-CAF8-484A-A432-EE1A0F0DA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73563-0EB5-474D-917D-BF60B814D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D5485-EF7D-1043-96AB-512CE2FB6A01}" type="datetimeFigureOut">
              <a:rPr lang="en-US" smtClean="0"/>
              <a:t>10/17/23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59D6B-9770-2047-A633-F4C9D01F6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5B7D-88BE-2142-BEB7-88A7DEA26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E2D4F-CA68-164B-B9DA-1E457F0D7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75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0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0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4.png"/><Relationship Id="rId3" Type="http://schemas.openxmlformats.org/officeDocument/2006/relationships/image" Target="../media/image110.png"/><Relationship Id="rId7" Type="http://schemas.openxmlformats.org/officeDocument/2006/relationships/image" Target="../media/image25.png"/><Relationship Id="rId12" Type="http://schemas.openxmlformats.org/officeDocument/2006/relationships/image" Target="../media/image2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90.png"/><Relationship Id="rId5" Type="http://schemas.openxmlformats.org/officeDocument/2006/relationships/image" Target="../media/image23.png"/><Relationship Id="rId10" Type="http://schemas.openxmlformats.org/officeDocument/2006/relationships/image" Target="../media/image180.png"/><Relationship Id="rId4" Type="http://schemas.openxmlformats.org/officeDocument/2006/relationships/image" Target="../media/image22.png"/><Relationship Id="rId9" Type="http://schemas.openxmlformats.org/officeDocument/2006/relationships/image" Target="../media/image170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7C9D91-A981-2A48-A5DD-716FD8E4C949}"/>
              </a:ext>
            </a:extLst>
          </p:cNvPr>
          <p:cNvSpPr txBox="1"/>
          <p:nvPr/>
        </p:nvSpPr>
        <p:spPr>
          <a:xfrm>
            <a:off x="0" y="0"/>
            <a:ext cx="1152718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Retrospective and prospective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B2C325-00E7-8A46-A4A0-C9D50B0D0BB0}"/>
                  </a:ext>
                </a:extLst>
              </p:cNvPr>
              <p:cNvSpPr txBox="1"/>
              <p:nvPr/>
            </p:nvSpPr>
            <p:spPr>
              <a:xfrm>
                <a:off x="332408" y="1075226"/>
                <a:ext cx="11527184" cy="4493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So far …</a:t>
                </a:r>
              </a:p>
              <a:p>
                <a:r>
                  <a:rPr lang="en-US" sz="2200" dirty="0"/>
                  <a:t>Week 1 – Gas Laws, ideal and vdw gases, T,V state space, Python-assisted units</a:t>
                </a:r>
              </a:p>
              <a:p>
                <a:r>
                  <a:rPr lang="en-US" sz="2200" dirty="0"/>
                  <a:t>Week 2 – Thermodynamic surfaces, 3d graphics, taking numerical derivatives</a:t>
                </a:r>
              </a:p>
              <a:p>
                <a:r>
                  <a:rPr lang="en-US" sz="2200" dirty="0"/>
                  <a:t>Week 3 –Maxwell &amp; Boltzmann probability densities, numerical &amp; pen-and-paper integrals</a:t>
                </a:r>
              </a:p>
              <a:p>
                <a:r>
                  <a:rPr lang="en-US" sz="2200" dirty="0"/>
                  <a:t>Week 4 – Internal energy,  equipartition, intermolecular forces</a:t>
                </a:r>
              </a:p>
              <a:p>
                <a:r>
                  <a:rPr lang="en-US" sz="2200" dirty="0"/>
                  <a:t>Week 5 – Interviews</a:t>
                </a:r>
              </a:p>
              <a:p>
                <a:r>
                  <a:rPr lang="en-US" sz="2200" dirty="0"/>
                  <a:t>Week 6 – 1</a:t>
                </a:r>
                <a:r>
                  <a:rPr lang="en-US" sz="2200" baseline="30000" dirty="0"/>
                  <a:t>st</a:t>
                </a:r>
                <a:r>
                  <a:rPr lang="en-US" sz="2200" dirty="0"/>
                  <a:t> Law, Carnot cycles, heat engines, heat pumps, numerical integration</a:t>
                </a:r>
              </a:p>
              <a:p>
                <a:r>
                  <a:rPr lang="en-US" sz="2200" dirty="0"/>
                  <a:t>Week 7 – Enthalpy, corresponding states, J-T experiment, General vs Special Thermodynamics</a:t>
                </a:r>
              </a:p>
              <a:p>
                <a:endParaRPr lang="en-US" sz="2200" dirty="0"/>
              </a:p>
              <a:p>
                <a:r>
                  <a:rPr lang="en-US" sz="2200" b="1" dirty="0"/>
                  <a:t>Next …</a:t>
                </a:r>
              </a:p>
              <a:p>
                <a:r>
                  <a:rPr lang="en-US" sz="2200" b="1" dirty="0">
                    <a:solidFill>
                      <a:schemeClr val="tx1"/>
                    </a:solidFill>
                  </a:rPr>
                  <a:t>Week 8 – Recap of last week, introducing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chemeClr val="tx1"/>
                    </a:solidFill>
                  </a:rPr>
                  <a:t>, a </a:t>
                </a:r>
                <a:r>
                  <a:rPr lang="en-US" sz="2200" b="1" dirty="0"/>
                  <a:t>J-T proof, bomb calorimeter experiment</a:t>
                </a:r>
                <a:endParaRPr lang="en-US" sz="2200" b="1" dirty="0">
                  <a:solidFill>
                    <a:schemeClr val="tx1"/>
                  </a:solidFill>
                </a:endParaRPr>
              </a:p>
              <a:p>
                <a:r>
                  <a:rPr lang="en-US" sz="2200" dirty="0"/>
                  <a:t>Weeks 9-13 – Phase diagrams, Entropy, 2</a:t>
                </a:r>
                <a:r>
                  <a:rPr lang="en-US" sz="2200" baseline="30000" dirty="0"/>
                  <a:t>nd</a:t>
                </a:r>
                <a:r>
                  <a:rPr lang="en-US" sz="2200" dirty="0"/>
                  <a:t> Law, Gibbs energy, chemical potentials, Maxwell’s equations, multicomponent phase diagrams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B2C325-00E7-8A46-A4A0-C9D50B0D0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08" y="1075226"/>
                <a:ext cx="11527184" cy="4493538"/>
              </a:xfrm>
              <a:prstGeom prst="rect">
                <a:avLst/>
              </a:prstGeom>
              <a:blipFill>
                <a:blip r:embed="rId2"/>
                <a:stretch>
                  <a:fillRect l="-661" t="-845" b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302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CA69B-7E7C-D33F-A0E1-18A9F28AA0D7}"/>
                  </a:ext>
                </a:extLst>
              </p:cNvPr>
              <p:cNvSpPr txBox="1"/>
              <p:nvPr/>
            </p:nvSpPr>
            <p:spPr>
              <a:xfrm>
                <a:off x="-9369" y="1791"/>
                <a:ext cx="7945457" cy="82381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Deriving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num>
                                  <m:den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CCA69B-7E7C-D33F-A0E1-18A9F28AA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69" y="1791"/>
                <a:ext cx="7945457" cy="823815"/>
              </a:xfrm>
              <a:prstGeom prst="rect">
                <a:avLst/>
              </a:prstGeom>
              <a:blipFill>
                <a:blip r:embed="rId2"/>
                <a:stretch>
                  <a:fillRect l="-1278"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03470F-F08A-8694-EAFB-729BEEB70771}"/>
                  </a:ext>
                </a:extLst>
              </p:cNvPr>
              <p:cNvSpPr txBox="1"/>
              <p:nvPr/>
            </p:nvSpPr>
            <p:spPr>
              <a:xfrm>
                <a:off x="535305" y="1373245"/>
                <a:ext cx="11121390" cy="4111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Hints …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Using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The Box</a:t>
                </a:r>
                <a:r>
                  <a:rPr lang="en-US" sz="2400" dirty="0">
                    <a:solidFill>
                      <a:schemeClr val="tx1"/>
                    </a:solidFill>
                  </a:rPr>
                  <a:t>, get a differential equation of state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from it, and apply a pirouette to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Use 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Euler Chain Relation </a:t>
                </a:r>
                <a:r>
                  <a:rPr lang="en-US" sz="2400" dirty="0">
                    <a:solidFill>
                      <a:schemeClr val="tx1"/>
                    </a:solidFill>
                  </a:rPr>
                  <a:t>to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with partials with respect to pressure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plug it in to your expression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03470F-F08A-8694-EAFB-729BEEB70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05" y="1373245"/>
                <a:ext cx="11121390" cy="4111510"/>
              </a:xfrm>
              <a:prstGeom prst="rect">
                <a:avLst/>
              </a:prstGeom>
              <a:blipFill>
                <a:blip r:embed="rId3"/>
                <a:stretch>
                  <a:fillRect l="-913" t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43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EE9BFE-0F8A-D446-8EB7-3B973FF0BA4B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Recap: The isothermal Joule-Thomson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EE9BFE-0F8A-D446-8EB7-3B973FF0B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D43929-E988-A9C3-E22D-4EEA310FBFDB}"/>
                  </a:ext>
                </a:extLst>
              </p:cNvPr>
              <p:cNvSpPr txBox="1"/>
              <p:nvPr/>
            </p:nvSpPr>
            <p:spPr>
              <a:xfrm>
                <a:off x="2624364" y="5012128"/>
                <a:ext cx="6353576" cy="1022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“General Thermodynamics”: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</m:t>
                        </m:r>
                      </m:sub>
                    </m:sSub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𝐏</m:t>
                        </m:r>
                      </m:sub>
                    </m:sSub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𝐉𝐓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“Special Thermodynamics” (vdw):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𝑹𝑻</m:t>
                        </m:r>
                      </m:den>
                    </m:f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D43929-E988-A9C3-E22D-4EEA310FB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364" y="5012128"/>
                <a:ext cx="6353576" cy="1022396"/>
              </a:xfrm>
              <a:prstGeom prst="rect">
                <a:avLst/>
              </a:prstGeom>
              <a:blipFill>
                <a:blip r:embed="rId3"/>
                <a:stretch>
                  <a:fillRect l="-1394" t="-365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B958426-B735-4864-ACA9-E3BE3CD95A0F}"/>
              </a:ext>
            </a:extLst>
          </p:cNvPr>
          <p:cNvGrpSpPr/>
          <p:nvPr/>
        </p:nvGrpSpPr>
        <p:grpSpPr>
          <a:xfrm>
            <a:off x="2726828" y="675392"/>
            <a:ext cx="6187499" cy="3673273"/>
            <a:chOff x="48022" y="1383736"/>
            <a:chExt cx="6187499" cy="367327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E69E9C0-B6D2-AB63-39E3-7012F53B05E5}"/>
                </a:ext>
              </a:extLst>
            </p:cNvPr>
            <p:cNvGrpSpPr/>
            <p:nvPr/>
          </p:nvGrpSpPr>
          <p:grpSpPr>
            <a:xfrm>
              <a:off x="48022" y="1641089"/>
              <a:ext cx="6187499" cy="3415920"/>
              <a:chOff x="-29250" y="2813065"/>
              <a:chExt cx="6187499" cy="341592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A2BB9C56-E0F8-4B2A-D8DC-CF123EE2B548}"/>
                  </a:ext>
                </a:extLst>
              </p:cNvPr>
              <p:cNvGrpSpPr/>
              <p:nvPr/>
            </p:nvGrpSpPr>
            <p:grpSpPr>
              <a:xfrm>
                <a:off x="364040" y="2813065"/>
                <a:ext cx="5794209" cy="3415920"/>
                <a:chOff x="364040" y="2774428"/>
                <a:chExt cx="5794209" cy="3415920"/>
              </a:xfrm>
            </p:grpSpPr>
            <p:pic>
              <p:nvPicPr>
                <p:cNvPr id="2" name="Picture 1">
                  <a:extLst>
                    <a:ext uri="{FF2B5EF4-FFF2-40B4-BE49-F238E27FC236}">
                      <a16:creationId xmlns:a16="http://schemas.microsoft.com/office/drawing/2014/main" id="{C4B5A474-D98B-804E-7CDF-2FCEFF353F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35078" y="2774428"/>
                  <a:ext cx="3923171" cy="2971349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B7E6205A-FA28-E2C0-C79C-69D98B182E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4040" y="5339794"/>
                      <a:ext cx="1825101" cy="850554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≡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B7E6205A-FA28-E2C0-C79C-69D98B182E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4040" y="5339794"/>
                      <a:ext cx="1825101" cy="850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449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DC6E8F6A-46FA-DA28-919A-9A7C2D8AA7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28045" y="4134439"/>
                  <a:ext cx="817029" cy="19390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B1AC156F-8A84-B102-ED18-73EB89E83A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28045" y="5134879"/>
                  <a:ext cx="1017431" cy="36933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B6CAD0E-A1D9-56A1-E8C9-CD8AAD341732}"/>
                      </a:ext>
                    </a:extLst>
                  </p:cNvPr>
                  <p:cNvSpPr txBox="1"/>
                  <p:nvPr/>
                </p:nvSpPr>
                <p:spPr>
                  <a:xfrm>
                    <a:off x="-29250" y="4084212"/>
                    <a:ext cx="2124807" cy="46166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3B6CAD0E-A1D9-56A1-E8C9-CD8AAD3417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9250" y="4084212"/>
                    <a:ext cx="2124807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512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57EDB16-EB7D-5F92-6DF6-68734344F54B}"/>
                    </a:ext>
                  </a:extLst>
                </p:cNvPr>
                <p:cNvSpPr txBox="1"/>
                <p:nvPr/>
              </p:nvSpPr>
              <p:spPr>
                <a:xfrm>
                  <a:off x="1501189" y="1383736"/>
                  <a:ext cx="2124807" cy="4616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57EDB16-EB7D-5F92-6DF6-68734344F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189" y="1383736"/>
                  <a:ext cx="2124807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1ED9FE0-B0BC-DA60-3E11-3F57335791D3}"/>
                </a:ext>
              </a:extLst>
            </p:cNvPr>
            <p:cNvCxnSpPr>
              <a:cxnSpLocks/>
            </p:cNvCxnSpPr>
            <p:nvPr/>
          </p:nvCxnSpPr>
          <p:spPr>
            <a:xfrm>
              <a:off x="3322748" y="1845401"/>
              <a:ext cx="394747" cy="6402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85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/>
              <p:nvPr/>
            </p:nvSpPr>
            <p:spPr>
              <a:xfrm>
                <a:off x="0" y="-1163"/>
                <a:ext cx="11772275" cy="49064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Recap: Temperature dependence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𝐉𝐓</m:t>
                        </m:r>
                      </m:sub>
                    </m:sSub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𝐓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163"/>
                <a:ext cx="11772275" cy="490647"/>
              </a:xfrm>
              <a:prstGeom prst="rect">
                <a:avLst/>
              </a:prstGeom>
              <a:blipFill>
                <a:blip r:embed="rId2"/>
                <a:stretch>
                  <a:fillRect l="-863"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6DDE509-C2E5-C14C-AD89-C247A190B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7" y="5190819"/>
            <a:ext cx="6091564" cy="114426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4C18672-3103-B7F4-1179-DE881BA5F169}"/>
              </a:ext>
            </a:extLst>
          </p:cNvPr>
          <p:cNvGrpSpPr/>
          <p:nvPr/>
        </p:nvGrpSpPr>
        <p:grpSpPr>
          <a:xfrm>
            <a:off x="6096000" y="776846"/>
            <a:ext cx="5288924" cy="4028843"/>
            <a:chOff x="6096000" y="493508"/>
            <a:chExt cx="5288924" cy="402884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32D7812-27F6-E637-7897-027CA5C20C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1" t="7688" r="8474"/>
            <a:stretch/>
          </p:blipFill>
          <p:spPr bwMode="auto">
            <a:xfrm>
              <a:off x="6096000" y="493508"/>
              <a:ext cx="5288924" cy="4028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7A6C5D2-7A32-559B-FDDE-744603A14711}"/>
                    </a:ext>
                  </a:extLst>
                </p:cNvPr>
                <p:cNvSpPr txBox="1"/>
                <p:nvPr/>
              </p:nvSpPr>
              <p:spPr>
                <a:xfrm>
                  <a:off x="8860663" y="1236478"/>
                  <a:ext cx="1056068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𝐓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7A6C5D2-7A32-559B-FDDE-744603A147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63" y="1236478"/>
                  <a:ext cx="1056068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7895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1A7A36-FC71-7E58-A658-9FD4B8652B96}"/>
              </a:ext>
            </a:extLst>
          </p:cNvPr>
          <p:cNvGrpSpPr/>
          <p:nvPr/>
        </p:nvGrpSpPr>
        <p:grpSpPr>
          <a:xfrm>
            <a:off x="802785" y="659837"/>
            <a:ext cx="5288924" cy="4478217"/>
            <a:chOff x="802785" y="659837"/>
            <a:chExt cx="5288924" cy="4478217"/>
          </a:xfrm>
        </p:grpSpPr>
        <p:pic>
          <p:nvPicPr>
            <p:cNvPr id="3" name="Picture 2" descr="https://upload.wikimedia.org/wikipedia/commons/thumb/8/8f/Joule-Thomson_curves_2.svg/500px-Joule-Thomson_curves_2.svg.png">
              <a:extLst>
                <a:ext uri="{FF2B5EF4-FFF2-40B4-BE49-F238E27FC236}">
                  <a16:creationId xmlns:a16="http://schemas.microsoft.com/office/drawing/2014/main" id="{3439EA21-F06E-744C-8779-9ED27F6E536E}"/>
                </a:ext>
              </a:extLst>
            </p:cNvPr>
            <p:cNvPicPr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93"/>
            <a:stretch/>
          </p:blipFill>
          <p:spPr bwMode="auto">
            <a:xfrm>
              <a:off x="802785" y="801418"/>
              <a:ext cx="5288924" cy="4336636"/>
            </a:xfrm>
            <a:prstGeom prst="rect">
              <a:avLst/>
            </a:prstGeom>
            <a:noFill/>
            <a:ln>
              <a:noFill/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C8B5FC5-560E-E7E5-486C-179E24E80C11}"/>
                    </a:ext>
                  </a:extLst>
                </p:cNvPr>
                <p:cNvSpPr txBox="1"/>
                <p:nvPr/>
              </p:nvSpPr>
              <p:spPr>
                <a:xfrm>
                  <a:off x="1487584" y="659837"/>
                  <a:ext cx="2311685" cy="85997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𝐉𝐓</m:t>
                          </m:r>
                        </m:sub>
                      </m:sSub>
                    </m:oMath>
                  </a14:m>
                  <a:r>
                    <a:rPr lang="en-US" sz="2400" b="1" dirty="0"/>
                    <a:t> (K/bar)</a:t>
                  </a:r>
                </a:p>
                <a:p>
                  <a:pPr algn="ctr"/>
                  <a:r>
                    <a:rPr lang="en-US" sz="2400" dirty="0"/>
                    <a:t>(Measurements) </a:t>
                  </a: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C8B5FC5-560E-E7E5-486C-179E24E80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7584" y="659837"/>
                  <a:ext cx="2311685" cy="859979"/>
                </a:xfrm>
                <a:prstGeom prst="rect">
                  <a:avLst/>
                </a:prstGeom>
                <a:blipFill>
                  <a:blip r:embed="rId7"/>
                  <a:stretch>
                    <a:fillRect l="-2174" t="-4286" r="-5435" b="-14286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29355F-6F29-35E8-5359-CA95F5B3CFA3}"/>
                  </a:ext>
                </a:extLst>
              </p:cNvPr>
              <p:cNvSpPr txBox="1"/>
              <p:nvPr/>
            </p:nvSpPr>
            <p:spPr>
              <a:xfrm>
                <a:off x="6662669" y="5093051"/>
                <a:ext cx="5288924" cy="120032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 Week_08a.InversionTemperature, the question is: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400" dirty="0"/>
                  <a:t>, vdw “a”, and intermolecular attractions?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29355F-6F29-35E8-5359-CA95F5B3C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669" y="5093051"/>
                <a:ext cx="5288924" cy="1200329"/>
              </a:xfrm>
              <a:prstGeom prst="rect">
                <a:avLst/>
              </a:prstGeom>
              <a:blipFill>
                <a:blip r:embed="rId8"/>
                <a:stretch>
                  <a:fillRect l="-1914" t="-4167" r="-1914" b="-1041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67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222D23-ADC8-FF41-5173-13132144F089}"/>
              </a:ext>
            </a:extLst>
          </p:cNvPr>
          <p:cNvSpPr txBox="1"/>
          <p:nvPr/>
        </p:nvSpPr>
        <p:spPr>
          <a:xfrm>
            <a:off x="0" y="0"/>
            <a:ext cx="1177227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More “General Thermodynamics” vs “Special Thermodynamics”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555E61-9065-A290-130D-549EB546743A}"/>
                  </a:ext>
                </a:extLst>
              </p:cNvPr>
              <p:cNvSpPr txBox="1"/>
              <p:nvPr/>
            </p:nvSpPr>
            <p:spPr>
              <a:xfrm>
                <a:off x="2403568" y="2465989"/>
                <a:ext cx="5675779" cy="4027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𝑛𝑅𝑇</m:t>
                        </m:r>
                      </m:num>
                      <m:den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𝑛𝑏</m:t>
                        </m:r>
                      </m:den>
                    </m:f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𝑛𝑅𝑇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𝑅𝑏</m:t>
                        </m:r>
                      </m:den>
                    </m:f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No-brainers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Euler Chain Relation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555E61-9065-A290-130D-549EB5467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568" y="2465989"/>
                <a:ext cx="5675779" cy="4027064"/>
              </a:xfrm>
              <a:prstGeom prst="rect">
                <a:avLst/>
              </a:prstGeom>
              <a:blipFill>
                <a:blip r:embed="rId2"/>
                <a:stretch>
                  <a:fillRect l="-1566" t="-1258" b="-2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EFB3747-6DC7-32EA-4BD8-17161682EF20}"/>
              </a:ext>
            </a:extLst>
          </p:cNvPr>
          <p:cNvSpPr txBox="1"/>
          <p:nvPr/>
        </p:nvSpPr>
        <p:spPr>
          <a:xfrm>
            <a:off x="296215" y="1092557"/>
            <a:ext cx="112561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It’s useful to think about all the equations we’ve worked with so far as being </a:t>
            </a:r>
            <a:r>
              <a:rPr lang="en-US" sz="2400" b="1" dirty="0">
                <a:solidFill>
                  <a:srgbClr val="7030A0"/>
                </a:solidFill>
              </a:rPr>
              <a:t>General</a:t>
            </a:r>
            <a:r>
              <a:rPr lang="en-US" sz="2400" dirty="0"/>
              <a:t> or </a:t>
            </a:r>
            <a:r>
              <a:rPr lang="en-US" sz="2400" b="1" dirty="0"/>
              <a:t>Special</a:t>
            </a:r>
            <a:r>
              <a:rPr lang="en-US" sz="2400" dirty="0"/>
              <a:t>. Can you do that sorting?</a:t>
            </a:r>
          </a:p>
          <a:p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195543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222D23-ADC8-FF41-5173-13132144F089}"/>
              </a:ext>
            </a:extLst>
          </p:cNvPr>
          <p:cNvSpPr txBox="1"/>
          <p:nvPr/>
        </p:nvSpPr>
        <p:spPr>
          <a:xfrm>
            <a:off x="0" y="0"/>
            <a:ext cx="1177227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More “General Thermodynamics” vs “Special Thermodynamics”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555E61-9065-A290-130D-549EB546743A}"/>
                  </a:ext>
                </a:extLst>
              </p:cNvPr>
              <p:cNvSpPr txBox="1"/>
              <p:nvPr/>
            </p:nvSpPr>
            <p:spPr>
              <a:xfrm>
                <a:off x="2403568" y="2465989"/>
                <a:ext cx="5675779" cy="4026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 err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𝑛𝑅𝑇</m:t>
                        </m:r>
                      </m:num>
                      <m:den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𝑛𝑏</m:t>
                        </m:r>
                      </m:den>
                    </m:f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𝑛𝑅𝑇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𝑅𝑏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No-brainers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Euler Chain Relation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555E61-9065-A290-130D-549EB5467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568" y="2465989"/>
                <a:ext cx="5675779" cy="4026936"/>
              </a:xfrm>
              <a:prstGeom prst="rect">
                <a:avLst/>
              </a:prstGeom>
              <a:blipFill>
                <a:blip r:embed="rId2"/>
                <a:stretch>
                  <a:fillRect l="-1566" t="-1258" b="-2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EFB3747-6DC7-32EA-4BD8-17161682EF20}"/>
              </a:ext>
            </a:extLst>
          </p:cNvPr>
          <p:cNvSpPr txBox="1"/>
          <p:nvPr/>
        </p:nvSpPr>
        <p:spPr>
          <a:xfrm>
            <a:off x="296215" y="1092557"/>
            <a:ext cx="112561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It’s useful to think about all the equations we’ve worked with so far as being </a:t>
            </a:r>
            <a:r>
              <a:rPr lang="en-US" sz="2400" b="1" dirty="0"/>
              <a:t>General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C00000"/>
                </a:solidFill>
              </a:rPr>
              <a:t>Special</a:t>
            </a:r>
            <a:r>
              <a:rPr lang="en-US" sz="2400" dirty="0"/>
              <a:t>. Can you do that sorting?</a:t>
            </a:r>
          </a:p>
          <a:p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311085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/>
              <p:nvPr/>
            </p:nvSpPr>
            <p:spPr>
              <a:xfrm>
                <a:off x="0" y="-1163"/>
                <a:ext cx="11772275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</m:oMath>
                </a14:m>
                <a:r>
                  <a:rPr lang="en-US" sz="2400" b="1" dirty="0"/>
                  <a:t> from the perspective of thermodynamic surfaces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163"/>
                <a:ext cx="11772275" cy="461665"/>
              </a:xfrm>
              <a:prstGeom prst="rect">
                <a:avLst/>
              </a:prstGeom>
              <a:blipFill>
                <a:blip r:embed="rId2"/>
                <a:stretch>
                  <a:fillRect l="-10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0DC144-BB60-8D4F-A1A3-CAEC2D8534E3}"/>
                  </a:ext>
                </a:extLst>
              </p:cNvPr>
              <p:cNvSpPr txBox="1"/>
              <p:nvPr/>
            </p:nvSpPr>
            <p:spPr>
              <a:xfrm>
                <a:off x="306946" y="5147264"/>
                <a:ext cx="11578107" cy="859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a generic term for any physical or chemical transformation. Here, the “reaction” is </a:t>
                </a:r>
                <a:r>
                  <a:rPr lang="en-US" sz="2400" b="1" dirty="0"/>
                  <a:t>vaporization</a:t>
                </a:r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0DC144-BB60-8D4F-A1A3-CAEC2D853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46" y="5147264"/>
                <a:ext cx="11578107" cy="859531"/>
              </a:xfrm>
              <a:prstGeom prst="rect">
                <a:avLst/>
              </a:prstGeom>
              <a:blipFill>
                <a:blip r:embed="rId3"/>
                <a:stretch>
                  <a:fillRect l="-876" t="-4412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C14CB0C-6C0C-944E-BABB-0B30229F2426}"/>
              </a:ext>
            </a:extLst>
          </p:cNvPr>
          <p:cNvGrpSpPr/>
          <p:nvPr/>
        </p:nvGrpSpPr>
        <p:grpSpPr>
          <a:xfrm>
            <a:off x="2783205" y="867072"/>
            <a:ext cx="5305713" cy="3647779"/>
            <a:chOff x="6466562" y="1154535"/>
            <a:chExt cx="5305713" cy="364777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7FE1B9-B289-1FB8-B8B0-E0AAA51B25EA}"/>
                </a:ext>
              </a:extLst>
            </p:cNvPr>
            <p:cNvGrpSpPr/>
            <p:nvPr/>
          </p:nvGrpSpPr>
          <p:grpSpPr>
            <a:xfrm>
              <a:off x="6466562" y="1154535"/>
              <a:ext cx="5305713" cy="3647779"/>
              <a:chOff x="6606862" y="2502687"/>
              <a:chExt cx="5305713" cy="3647779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6E82BE5-148A-C545-9156-BF3A1E6177F5}"/>
                  </a:ext>
                </a:extLst>
              </p:cNvPr>
              <p:cNvGrpSpPr/>
              <p:nvPr/>
            </p:nvGrpSpPr>
            <p:grpSpPr>
              <a:xfrm>
                <a:off x="7544757" y="2502687"/>
                <a:ext cx="4367818" cy="3647779"/>
                <a:chOff x="7558432" y="3507294"/>
                <a:chExt cx="3449154" cy="2718580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95CFB11A-70B0-9A4C-9B96-9206F5E8CD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58432" y="3507294"/>
                  <a:ext cx="3449154" cy="2718580"/>
                </a:xfrm>
                <a:prstGeom prst="rect">
                  <a:avLst/>
                </a:prstGeom>
              </p:spPr>
            </p:pic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D0963B5E-C7C2-7D41-B5D5-02CBEB4CDF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53911" y="4406410"/>
                  <a:ext cx="0" cy="673407"/>
                </a:xfrm>
                <a:prstGeom prst="straightConnector1">
                  <a:avLst/>
                </a:prstGeom>
                <a:ln w="101600">
                  <a:solidFill>
                    <a:schemeClr val="bg2">
                      <a:lumMod val="75000"/>
                    </a:schemeClr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CA4ECA9D-B74B-F54D-9D17-216D75E3EA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19357" y="3830149"/>
                  <a:ext cx="0" cy="528270"/>
                </a:xfrm>
                <a:prstGeom prst="straightConnector1">
                  <a:avLst/>
                </a:prstGeom>
                <a:ln w="1016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59419CDB-9942-312A-0577-17D5BCE1CB32}"/>
                      </a:ext>
                    </a:extLst>
                  </p:cNvPr>
                  <p:cNvSpPr txBox="1"/>
                  <p:nvPr/>
                </p:nvSpPr>
                <p:spPr>
                  <a:xfrm>
                    <a:off x="6606862" y="4214233"/>
                    <a:ext cx="2240924" cy="39074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𝑣𝑎𝑝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59419CDB-9942-312A-0577-17D5BCE1CB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6862" y="4214233"/>
                    <a:ext cx="2240924" cy="39074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1A310-AB43-84F2-EC82-257394ABCC97}"/>
                </a:ext>
              </a:extLst>
            </p:cNvPr>
            <p:cNvSpPr txBox="1"/>
            <p:nvPr/>
          </p:nvSpPr>
          <p:spPr>
            <a:xfrm>
              <a:off x="9388699" y="1757489"/>
              <a:ext cx="78561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</a:rPr>
                <a:t>vapor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AFDF91-E1B6-34ED-A4CB-B88378993B55}"/>
                </a:ext>
              </a:extLst>
            </p:cNvPr>
            <p:cNvSpPr txBox="1"/>
            <p:nvPr/>
          </p:nvSpPr>
          <p:spPr>
            <a:xfrm>
              <a:off x="8995893" y="3477961"/>
              <a:ext cx="78561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800" dirty="0"/>
                <a:t>liquid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351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/>
              <p:nvPr/>
            </p:nvSpPr>
            <p:spPr>
              <a:xfrm>
                <a:off x="0" y="-1163"/>
                <a:ext cx="11772275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</m:oMath>
                </a14:m>
                <a:r>
                  <a:rPr lang="en-US" sz="2400" b="1" dirty="0"/>
                  <a:t> trends as we cruise through state space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B63A21-7279-9D42-8077-C7DDE7E0E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163"/>
                <a:ext cx="11772275" cy="461665"/>
              </a:xfrm>
              <a:prstGeom prst="rect">
                <a:avLst/>
              </a:prstGeom>
              <a:blipFill>
                <a:blip r:embed="rId2"/>
                <a:stretch>
                  <a:fillRect l="-10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0DC144-BB60-8D4F-A1A3-CAEC2D8534E3}"/>
                  </a:ext>
                </a:extLst>
              </p:cNvPr>
              <p:cNvSpPr txBox="1"/>
              <p:nvPr/>
            </p:nvSpPr>
            <p:spPr>
              <a:xfrm>
                <a:off x="441927" y="4514851"/>
                <a:ext cx="11330348" cy="2103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smaller</a:t>
                </a:r>
                <a:r>
                  <a:rPr lang="en-US" sz="2400" dirty="0"/>
                  <a:t> at </a:t>
                </a:r>
                <a:r>
                  <a:rPr lang="en-US" sz="2400" b="1" dirty="0"/>
                  <a:t>higher temperature</a:t>
                </a:r>
                <a:r>
                  <a:rPr lang="en-US" sz="2400" dirty="0"/>
                  <a:t>, </a:t>
                </a:r>
                <a:r>
                  <a:rPr lang="en-US" sz="2400" b="0" dirty="0">
                    <a:ea typeface="Cambria Math" panose="02040503050406030204" pitchFamily="18" charset="0"/>
                  </a:rPr>
                  <a:t>due to the </a:t>
                </a:r>
                <a:r>
                  <a:rPr lang="en-US" sz="2400" b="1" dirty="0">
                    <a:ea typeface="Cambria Math" panose="02040503050406030204" pitchFamily="18" charset="0"/>
                  </a:rPr>
                  <a:t>difference in the heat capacity</a:t>
                </a:r>
                <a:r>
                  <a:rPr lang="en-US" sz="2400" b="0" dirty="0">
                    <a:ea typeface="Cambria Math" panose="02040503050406030204" pitchFamily="18" charset="0"/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𝑙𝑖𝑞𝑢𝑖𝑑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𝑣𝑎𝑝𝑜𝑟</m:t>
                          </m:r>
                        </m:sup>
                      </m:sSubSup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Evidence? For water at room temperature (298 K),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𝟒𝟒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𝒌𝑱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𝒎𝒐𝒍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whereas </a:t>
                </a:r>
                <a:r>
                  <a:rPr lang="en-US" sz="2400" dirty="0"/>
                  <a:t>at water’s boiling temperature (373 K),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𝒗𝒂𝒑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𝒌𝑱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𝒎𝒐𝒍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0DC144-BB60-8D4F-A1A3-CAEC2D853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27" y="4514851"/>
                <a:ext cx="11330348" cy="2103012"/>
              </a:xfrm>
              <a:prstGeom prst="rect">
                <a:avLst/>
              </a:prstGeom>
              <a:blipFill>
                <a:blip r:embed="rId3"/>
                <a:stretch>
                  <a:fillRect l="-784" t="-1796" b="-4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06016CF5-C355-1BC1-BF02-2FFEE6598898}"/>
              </a:ext>
            </a:extLst>
          </p:cNvPr>
          <p:cNvGrpSpPr/>
          <p:nvPr/>
        </p:nvGrpSpPr>
        <p:grpSpPr>
          <a:xfrm>
            <a:off x="2783205" y="867072"/>
            <a:ext cx="5305713" cy="3647779"/>
            <a:chOff x="6466562" y="1154535"/>
            <a:chExt cx="5305713" cy="364777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81C99BB-8FF6-E420-72B1-C1C81F5D15EC}"/>
                </a:ext>
              </a:extLst>
            </p:cNvPr>
            <p:cNvGrpSpPr/>
            <p:nvPr/>
          </p:nvGrpSpPr>
          <p:grpSpPr>
            <a:xfrm>
              <a:off x="6466562" y="1154535"/>
              <a:ext cx="5305713" cy="3647779"/>
              <a:chOff x="6606862" y="2502687"/>
              <a:chExt cx="5305713" cy="364777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01546F4-8864-0317-6DBF-B1BFCFB11EDD}"/>
                  </a:ext>
                </a:extLst>
              </p:cNvPr>
              <p:cNvGrpSpPr/>
              <p:nvPr/>
            </p:nvGrpSpPr>
            <p:grpSpPr>
              <a:xfrm>
                <a:off x="7544757" y="2502687"/>
                <a:ext cx="4367818" cy="3647779"/>
                <a:chOff x="7558432" y="3507294"/>
                <a:chExt cx="3449154" cy="2718580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8C83D5D3-ABED-9F81-E0C6-E35BAC11EF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58432" y="3507294"/>
                  <a:ext cx="3449154" cy="2718580"/>
                </a:xfrm>
                <a:prstGeom prst="rect">
                  <a:avLst/>
                </a:prstGeom>
              </p:spPr>
            </p:pic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E6E96817-E870-4540-104F-45DA5941A3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53911" y="4406410"/>
                  <a:ext cx="0" cy="673407"/>
                </a:xfrm>
                <a:prstGeom prst="straightConnector1">
                  <a:avLst/>
                </a:prstGeom>
                <a:ln w="101600">
                  <a:solidFill>
                    <a:schemeClr val="bg2">
                      <a:lumMod val="75000"/>
                    </a:schemeClr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3C0A0080-8AB5-8CF0-2909-759F67B046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19357" y="3830149"/>
                  <a:ext cx="0" cy="528270"/>
                </a:xfrm>
                <a:prstGeom prst="straightConnector1">
                  <a:avLst/>
                </a:prstGeom>
                <a:ln w="1016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3FBA83B-BC2C-6EBC-F7F1-701EB2934732}"/>
                      </a:ext>
                    </a:extLst>
                  </p:cNvPr>
                  <p:cNvSpPr txBox="1"/>
                  <p:nvPr/>
                </p:nvSpPr>
                <p:spPr>
                  <a:xfrm>
                    <a:off x="6606862" y="4214233"/>
                    <a:ext cx="2240924" cy="39074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𝑣𝑎𝑝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59419CDB-9942-312A-0577-17D5BCE1CB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6862" y="4214233"/>
                    <a:ext cx="2240924" cy="39074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786E21-C828-85A7-71FF-F158AED2FF4E}"/>
                </a:ext>
              </a:extLst>
            </p:cNvPr>
            <p:cNvSpPr txBox="1"/>
            <p:nvPr/>
          </p:nvSpPr>
          <p:spPr>
            <a:xfrm>
              <a:off x="9388699" y="1757489"/>
              <a:ext cx="78561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</a:rPr>
                <a:t>vapor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9CC7F6-7A27-5AE4-AD73-45A3D440EAB9}"/>
                </a:ext>
              </a:extLst>
            </p:cNvPr>
            <p:cNvSpPr txBox="1"/>
            <p:nvPr/>
          </p:nvSpPr>
          <p:spPr>
            <a:xfrm>
              <a:off x="8995893" y="3477961"/>
              <a:ext cx="78561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800" dirty="0"/>
                <a:t>liquid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004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0B4CF6-7931-3F48-A659-33251518FCC0}"/>
                  </a:ext>
                </a:extLst>
              </p:cNvPr>
              <p:cNvSpPr txBox="1"/>
              <p:nvPr/>
            </p:nvSpPr>
            <p:spPr>
              <a:xfrm>
                <a:off x="0" y="0"/>
                <a:ext cx="11772275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</m:oMath>
                </a14:m>
                <a:r>
                  <a:rPr lang="en-US" sz="2400" b="1" dirty="0"/>
                  <a:t> trends as we cruise through state space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0B4CF6-7931-3F48-A659-33251518F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1772275" cy="461665"/>
              </a:xfrm>
              <a:prstGeom prst="rect">
                <a:avLst/>
              </a:prstGeom>
              <a:blipFill>
                <a:blip r:embed="rId2"/>
                <a:stretch>
                  <a:fillRect l="-10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FAD677-93E3-C642-AFF6-CBF9070730FD}"/>
                  </a:ext>
                </a:extLst>
              </p:cNvPr>
              <p:cNvSpPr txBox="1"/>
              <p:nvPr/>
            </p:nvSpPr>
            <p:spPr>
              <a:xfrm>
                <a:off x="1116103" y="5307430"/>
                <a:ext cx="8890782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</m:oMath>
                </a14:m>
                <a:r>
                  <a:rPr lang="en-US" sz="2400" dirty="0"/>
                  <a:t> -&gt; 0 as one approaches the critical temperature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FAD677-93E3-C642-AFF6-CBF907073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03" y="5307430"/>
                <a:ext cx="8890782" cy="494751"/>
              </a:xfrm>
              <a:prstGeom prst="rect">
                <a:avLst/>
              </a:prstGeom>
              <a:blipFill>
                <a:blip r:embed="rId3"/>
                <a:stretch>
                  <a:fillRect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FC5F5AD-1761-97E6-6FB0-3F50A7CBCB72}"/>
              </a:ext>
            </a:extLst>
          </p:cNvPr>
          <p:cNvGrpSpPr/>
          <p:nvPr/>
        </p:nvGrpSpPr>
        <p:grpSpPr>
          <a:xfrm>
            <a:off x="1489103" y="1254538"/>
            <a:ext cx="3825339" cy="3223086"/>
            <a:chOff x="742012" y="714628"/>
            <a:chExt cx="5144125" cy="47471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E86FBEE-3245-BC4D-9711-05C9348E5C10}"/>
                </a:ext>
              </a:extLst>
            </p:cNvPr>
            <p:cNvGrpSpPr/>
            <p:nvPr/>
          </p:nvGrpSpPr>
          <p:grpSpPr>
            <a:xfrm>
              <a:off x="742012" y="714628"/>
              <a:ext cx="5144125" cy="4747100"/>
              <a:chOff x="5857250" y="682150"/>
              <a:chExt cx="5915025" cy="5228262"/>
            </a:xfrm>
          </p:grpSpPr>
          <p:pic>
            <p:nvPicPr>
              <p:cNvPr id="1026" name="Picture 2" descr="Image result for enthalpy of vaporization of water">
                <a:extLst>
                  <a:ext uri="{FF2B5EF4-FFF2-40B4-BE49-F238E27FC236}">
                    <a16:creationId xmlns:a16="http://schemas.microsoft.com/office/drawing/2014/main" id="{E4DFD621-AAC8-7145-898D-BD7A66E53A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57250" y="682150"/>
                <a:ext cx="5915025" cy="52282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4375B84-4D30-2845-B159-4CF30FBC8021}"/>
                  </a:ext>
                </a:extLst>
              </p:cNvPr>
              <p:cNvSpPr/>
              <p:nvPr/>
            </p:nvSpPr>
            <p:spPr>
              <a:xfrm>
                <a:off x="7272337" y="1358785"/>
                <a:ext cx="357188" cy="332395"/>
              </a:xfrm>
              <a:prstGeom prst="ellipse">
                <a:avLst/>
              </a:prstGeom>
              <a:solidFill>
                <a:schemeClr val="bg1">
                  <a:lumMod val="50000"/>
                  <a:alpha val="4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7ADC339-5814-544A-81BC-99B6D8C98CCB}"/>
                  </a:ext>
                </a:extLst>
              </p:cNvPr>
              <p:cNvSpPr/>
              <p:nvPr/>
            </p:nvSpPr>
            <p:spPr>
              <a:xfrm>
                <a:off x="8039104" y="1625488"/>
                <a:ext cx="357188" cy="33239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EB8103A-04A2-5A46-B073-55D0E083F36A}"/>
                </a:ext>
              </a:extLst>
            </p:cNvPr>
            <p:cNvSpPr/>
            <p:nvPr/>
          </p:nvSpPr>
          <p:spPr>
            <a:xfrm>
              <a:off x="5292219" y="4753799"/>
              <a:ext cx="310636" cy="301804"/>
            </a:xfrm>
            <a:prstGeom prst="ellipse">
              <a:avLst/>
            </a:prstGeom>
            <a:solidFill>
              <a:schemeClr val="accent2">
                <a:alpha val="4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6A2650F-390D-F83F-7453-D6C0DB915BDC}"/>
              </a:ext>
            </a:extLst>
          </p:cNvPr>
          <p:cNvGrpSpPr/>
          <p:nvPr/>
        </p:nvGrpSpPr>
        <p:grpSpPr>
          <a:xfrm>
            <a:off x="6466562" y="1154535"/>
            <a:ext cx="5305713" cy="3647779"/>
            <a:chOff x="6466562" y="1154535"/>
            <a:chExt cx="5305713" cy="36477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C58848-A3ED-C4AC-EDA3-FA95F98C6AF1}"/>
                </a:ext>
              </a:extLst>
            </p:cNvPr>
            <p:cNvGrpSpPr/>
            <p:nvPr/>
          </p:nvGrpSpPr>
          <p:grpSpPr>
            <a:xfrm>
              <a:off x="6466562" y="1154535"/>
              <a:ext cx="5305713" cy="3647779"/>
              <a:chOff x="6606862" y="2502687"/>
              <a:chExt cx="5305713" cy="364777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9F89047-60B1-E561-3D57-B73B48E8713E}"/>
                  </a:ext>
                </a:extLst>
              </p:cNvPr>
              <p:cNvGrpSpPr/>
              <p:nvPr/>
            </p:nvGrpSpPr>
            <p:grpSpPr>
              <a:xfrm>
                <a:off x="7544757" y="2502687"/>
                <a:ext cx="4367818" cy="3647779"/>
                <a:chOff x="7558432" y="3507294"/>
                <a:chExt cx="3449154" cy="2718580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0C3B115C-0DB8-5E53-8DD1-5F2700DC61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58432" y="3507294"/>
                  <a:ext cx="3449154" cy="2718580"/>
                </a:xfrm>
                <a:prstGeom prst="rect">
                  <a:avLst/>
                </a:prstGeom>
              </p:spPr>
            </p:pic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EA5064C3-CADF-8524-8670-8DA83C3BB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53911" y="4406410"/>
                  <a:ext cx="0" cy="673407"/>
                </a:xfrm>
                <a:prstGeom prst="straightConnector1">
                  <a:avLst/>
                </a:prstGeom>
                <a:ln w="101600">
                  <a:solidFill>
                    <a:schemeClr val="bg2">
                      <a:lumMod val="75000"/>
                    </a:schemeClr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530DF0A2-DA3C-5F97-7B8A-025D9C8C58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19357" y="3830149"/>
                  <a:ext cx="0" cy="528270"/>
                </a:xfrm>
                <a:prstGeom prst="straightConnector1">
                  <a:avLst/>
                </a:prstGeom>
                <a:ln w="101600">
                  <a:solidFill>
                    <a:schemeClr val="tx1"/>
                  </a:solidFill>
                  <a:tailEnd type="stealt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CE633F6-57E5-89F3-C146-049516297AF2}"/>
                      </a:ext>
                    </a:extLst>
                  </p:cNvPr>
                  <p:cNvSpPr txBox="1"/>
                  <p:nvPr/>
                </p:nvSpPr>
                <p:spPr>
                  <a:xfrm>
                    <a:off x="6606862" y="4214233"/>
                    <a:ext cx="2240924" cy="39074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𝑣𝑎𝑝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59419CDB-9942-312A-0577-17D5BCE1CB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6862" y="4214233"/>
                    <a:ext cx="2240924" cy="3907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AD1A0-377C-E929-6289-6B65B4B8FA1A}"/>
                </a:ext>
              </a:extLst>
            </p:cNvPr>
            <p:cNvSpPr txBox="1"/>
            <p:nvPr/>
          </p:nvSpPr>
          <p:spPr>
            <a:xfrm>
              <a:off x="9388699" y="1757489"/>
              <a:ext cx="78561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</a:rPr>
                <a:t>vapor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4C889F-8F72-918F-6AFC-0992A98F5A8C}"/>
                </a:ext>
              </a:extLst>
            </p:cNvPr>
            <p:cNvSpPr txBox="1"/>
            <p:nvPr/>
          </p:nvSpPr>
          <p:spPr>
            <a:xfrm>
              <a:off x="8995893" y="3477961"/>
              <a:ext cx="78561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800" dirty="0"/>
                <a:t>liquid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492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F878D-E91A-8715-4B19-1E1A4441BC32}"/>
                  </a:ext>
                </a:extLst>
              </p:cNvPr>
              <p:cNvSpPr txBox="1"/>
              <p:nvPr/>
            </p:nvSpPr>
            <p:spPr>
              <a:xfrm>
                <a:off x="5811081" y="694205"/>
                <a:ext cx="1948069" cy="461665"/>
              </a:xfrm>
              <a:prstGeom prst="rect">
                <a:avLst/>
              </a:prstGeom>
              <a:noFill/>
              <a:ln w="6350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F878D-E91A-8715-4B19-1E1A4441B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081" y="694205"/>
                <a:ext cx="1948069" cy="461665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  <a:ln w="635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Arrow 2">
            <a:extLst>
              <a:ext uri="{FF2B5EF4-FFF2-40B4-BE49-F238E27FC236}">
                <a16:creationId xmlns:a16="http://schemas.microsoft.com/office/drawing/2014/main" id="{0D82EE85-ADC5-884B-58F4-F3A2BA5CB9B6}"/>
              </a:ext>
            </a:extLst>
          </p:cNvPr>
          <p:cNvSpPr/>
          <p:nvPr/>
        </p:nvSpPr>
        <p:spPr>
          <a:xfrm rot="21250915">
            <a:off x="3465989" y="1129247"/>
            <a:ext cx="2152442" cy="2109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0B9C43-74B0-C4BF-AFA8-731A0795978B}"/>
                  </a:ext>
                </a:extLst>
              </p:cNvPr>
              <p:cNvSpPr txBox="1"/>
              <p:nvPr/>
            </p:nvSpPr>
            <p:spPr>
              <a:xfrm>
                <a:off x="344953" y="807687"/>
                <a:ext cx="1455834" cy="8309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0" dirty="0"/>
                  <a:t>vdw: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0B9C43-74B0-C4BF-AFA8-731A0795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53" y="807687"/>
                <a:ext cx="1455834" cy="830997"/>
              </a:xfrm>
              <a:prstGeom prst="rect">
                <a:avLst/>
              </a:prstGeom>
              <a:blipFill>
                <a:blip r:embed="rId3"/>
                <a:stretch>
                  <a:fillRect t="-4412" b="-1323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19F7371-BD32-6427-1126-EE840C5F6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399" y="2219793"/>
            <a:ext cx="2530487" cy="868182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E9113E-7660-023A-B7FF-8203ECFAA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8763" y="2104852"/>
            <a:ext cx="2563756" cy="1098753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12" name="Left Arrow 11">
            <a:extLst>
              <a:ext uri="{FF2B5EF4-FFF2-40B4-BE49-F238E27FC236}">
                <a16:creationId xmlns:a16="http://schemas.microsoft.com/office/drawing/2014/main" id="{145BB6A9-EC52-90FC-FA89-65C655989499}"/>
              </a:ext>
            </a:extLst>
          </p:cNvPr>
          <p:cNvSpPr/>
          <p:nvPr/>
        </p:nvSpPr>
        <p:spPr>
          <a:xfrm rot="19023127">
            <a:off x="5272664" y="1576492"/>
            <a:ext cx="972011" cy="183837"/>
          </a:xfrm>
          <a:prstGeom prst="leftArrow">
            <a:avLst/>
          </a:prstGeom>
          <a:ln>
            <a:solidFill>
              <a:schemeClr val="accent1">
                <a:shade val="5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CCEA4CEA-A865-83A5-BB6D-67DFA0306DBB}"/>
              </a:ext>
            </a:extLst>
          </p:cNvPr>
          <p:cNvSpPr/>
          <p:nvPr/>
        </p:nvSpPr>
        <p:spPr>
          <a:xfrm rot="16200000">
            <a:off x="6507679" y="1574769"/>
            <a:ext cx="592395" cy="2018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51E7A4-6F47-A724-E47A-0F86AFA616C9}"/>
              </a:ext>
            </a:extLst>
          </p:cNvPr>
          <p:cNvSpPr txBox="1"/>
          <p:nvPr/>
        </p:nvSpPr>
        <p:spPr>
          <a:xfrm>
            <a:off x="6180980" y="1335456"/>
            <a:ext cx="4750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rgbClr val="7030A0"/>
                </a:solidFill>
              </a:rPr>
              <a:t>AnalyticalMuT</a:t>
            </a:r>
            <a:r>
              <a:rPr lang="en-US" sz="2400" b="1" dirty="0">
                <a:solidFill>
                  <a:srgbClr val="7030A0"/>
                </a:solidFill>
              </a:rPr>
              <a:t> &amp; The Box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A2FAEA85-21D0-B78C-530B-B5B1A57232F4}"/>
              </a:ext>
            </a:extLst>
          </p:cNvPr>
          <p:cNvSpPr/>
          <p:nvPr/>
        </p:nvSpPr>
        <p:spPr>
          <a:xfrm rot="16200000" flipV="1">
            <a:off x="4191354" y="3495309"/>
            <a:ext cx="676701" cy="2294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3AD0CC-C39C-B3D2-48EF-2530C91798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60" y="4049841"/>
            <a:ext cx="6286165" cy="793733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619489-571E-27BC-41F9-61987A40BC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8031" y="4088890"/>
            <a:ext cx="5584520" cy="737941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20" name="Left Arrow 19">
            <a:extLst>
              <a:ext uri="{FF2B5EF4-FFF2-40B4-BE49-F238E27FC236}">
                <a16:creationId xmlns:a16="http://schemas.microsoft.com/office/drawing/2014/main" id="{A3C1C06F-8E26-3EB4-5AA9-AD76B0E7C582}"/>
              </a:ext>
            </a:extLst>
          </p:cNvPr>
          <p:cNvSpPr/>
          <p:nvPr/>
        </p:nvSpPr>
        <p:spPr>
          <a:xfrm rot="16200000">
            <a:off x="7426510" y="3615752"/>
            <a:ext cx="538961" cy="12632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A50905-46F5-5CD3-F8A7-B84CA200E61B}"/>
              </a:ext>
            </a:extLst>
          </p:cNvPr>
          <p:cNvSpPr txBox="1"/>
          <p:nvPr/>
        </p:nvSpPr>
        <p:spPr>
          <a:xfrm>
            <a:off x="4834817" y="3247630"/>
            <a:ext cx="28980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rgbClr val="7030A0"/>
                </a:solidFill>
              </a:rPr>
              <a:t>AnalyticalUH</a:t>
            </a:r>
            <a:r>
              <a:rPr lang="en-US" sz="2400" b="1" dirty="0">
                <a:solidFill>
                  <a:srgbClr val="7030A0"/>
                </a:solidFill>
              </a:rPr>
              <a:t> (integral calculus)</a:t>
            </a:r>
            <a:endParaRPr lang="en-US" sz="2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1FD24F-7F4C-C1EC-25D3-3A54D7C3BA35}"/>
                  </a:ext>
                </a:extLst>
              </p:cNvPr>
              <p:cNvSpPr txBox="1"/>
              <p:nvPr/>
            </p:nvSpPr>
            <p:spPr>
              <a:xfrm>
                <a:off x="1024988" y="4939813"/>
                <a:ext cx="4074320" cy="5866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vdw: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𝑖𝑛𝑡𝑒𝑟𝑚𝑜𝑙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1FD24F-7F4C-C1EC-25D3-3A54D7C3B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88" y="4939813"/>
                <a:ext cx="4074320" cy="586699"/>
              </a:xfrm>
              <a:prstGeom prst="rect">
                <a:avLst/>
              </a:prstGeom>
              <a:blipFill>
                <a:blip r:embed="rId8"/>
                <a:stretch>
                  <a:fillRect l="-2477" b="-833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BDDD5A-444C-DB6C-476F-8284C0ADB2BC}"/>
                  </a:ext>
                </a:extLst>
              </p:cNvPr>
              <p:cNvSpPr txBox="1"/>
              <p:nvPr/>
            </p:nvSpPr>
            <p:spPr>
              <a:xfrm>
                <a:off x="7023751" y="4914874"/>
                <a:ext cx="4613079" cy="61465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vdw: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𝑖𝑛𝑡𝑒𝑟𝑚𝑜𝑙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BDDD5A-444C-DB6C-476F-8284C0ADB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751" y="4914874"/>
                <a:ext cx="4613079" cy="614655"/>
              </a:xfrm>
              <a:prstGeom prst="rect">
                <a:avLst/>
              </a:prstGeom>
              <a:blipFill>
                <a:blip r:embed="rId9"/>
                <a:stretch>
                  <a:fillRect l="-1918" b="-10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5D4911-88BE-F29F-5508-F5696EDF21A2}"/>
                  </a:ext>
                </a:extLst>
              </p:cNvPr>
              <p:cNvSpPr txBox="1"/>
              <p:nvPr/>
            </p:nvSpPr>
            <p:spPr>
              <a:xfrm>
                <a:off x="1513908" y="2116852"/>
                <a:ext cx="1408320" cy="103784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vdw: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5D4911-88BE-F29F-5508-F5696EDF2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908" y="2116852"/>
                <a:ext cx="1408320" cy="1037848"/>
              </a:xfrm>
              <a:prstGeom prst="rect">
                <a:avLst/>
              </a:prstGeom>
              <a:blipFill>
                <a:blip r:embed="rId10"/>
                <a:stretch>
                  <a:fillRect l="-6195" t="-4762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18E448-E3B1-DA8E-9FF7-6D430DBC5DB8}"/>
                  </a:ext>
                </a:extLst>
              </p:cNvPr>
              <p:cNvSpPr txBox="1"/>
              <p:nvPr/>
            </p:nvSpPr>
            <p:spPr>
              <a:xfrm>
                <a:off x="8455710" y="2174725"/>
                <a:ext cx="3632116" cy="98398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vdw (bilinear expansion*):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18E448-E3B1-DA8E-9FF7-6D430DBC5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710" y="2174725"/>
                <a:ext cx="3632116" cy="983987"/>
              </a:xfrm>
              <a:prstGeom prst="rect">
                <a:avLst/>
              </a:prstGeom>
              <a:blipFill>
                <a:blip r:embed="rId11"/>
                <a:stretch>
                  <a:fillRect l="-2431" t="-375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BDDB68F-F2DD-E5CE-8680-D9FB2F2B397A}"/>
              </a:ext>
            </a:extLst>
          </p:cNvPr>
          <p:cNvSpPr txBox="1"/>
          <p:nvPr/>
        </p:nvSpPr>
        <p:spPr>
          <a:xfrm>
            <a:off x="3258942" y="396112"/>
            <a:ext cx="22223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rgbClr val="7030A0"/>
                </a:solidFill>
              </a:rPr>
              <a:t>AnalyticalTcrit</a:t>
            </a:r>
            <a:r>
              <a:rPr lang="en-US" sz="2400" b="1" dirty="0">
                <a:solidFill>
                  <a:srgbClr val="7030A0"/>
                </a:solidFill>
              </a:rPr>
              <a:t> (diff calculus)</a:t>
            </a:r>
            <a:endParaRPr lang="en-US" sz="2400" dirty="0">
              <a:solidFill>
                <a:srgbClr val="7030A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D30D2BA-7D38-C094-DAA0-66ADBE761AD9}"/>
              </a:ext>
            </a:extLst>
          </p:cNvPr>
          <p:cNvGrpSpPr/>
          <p:nvPr/>
        </p:nvGrpSpPr>
        <p:grpSpPr>
          <a:xfrm>
            <a:off x="1909669" y="642978"/>
            <a:ext cx="1408640" cy="1325147"/>
            <a:chOff x="2289035" y="483965"/>
            <a:chExt cx="1408640" cy="132514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DAD57FF-26E4-4BAC-1F92-EC0FDBB562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b="62658"/>
            <a:stretch/>
          </p:blipFill>
          <p:spPr>
            <a:xfrm>
              <a:off x="2289035" y="483965"/>
              <a:ext cx="1408320" cy="668517"/>
            </a:xfrm>
            <a:prstGeom prst="rect">
              <a:avLst/>
            </a:prstGeom>
            <a:ln w="381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B2B79F3-B9CF-82AC-66B2-E8A461E574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63196"/>
            <a:stretch/>
          </p:blipFill>
          <p:spPr>
            <a:xfrm>
              <a:off x="2289355" y="1150230"/>
              <a:ext cx="1408320" cy="658882"/>
            </a:xfrm>
            <a:prstGeom prst="rect">
              <a:avLst/>
            </a:prstGeom>
            <a:ln w="38100">
              <a:solidFill>
                <a:schemeClr val="accent1">
                  <a:shade val="50000"/>
                </a:schemeClr>
              </a:solidFill>
            </a:ln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F5CACA4-7CE7-7D60-79AD-D0D3533B2F37}"/>
              </a:ext>
            </a:extLst>
          </p:cNvPr>
          <p:cNvSpPr txBox="1"/>
          <p:nvPr/>
        </p:nvSpPr>
        <p:spPr>
          <a:xfrm>
            <a:off x="-9368" y="1791"/>
            <a:ext cx="1220136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There’s a piece of the roadmap we haven’t done yet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4135369-6D84-A0AE-5AA8-C1CC85DEAF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12772" y="5599249"/>
            <a:ext cx="1481658" cy="112218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B0E88CF-58F4-EC5F-02C2-CF8A783B1C6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19115" y="5526512"/>
            <a:ext cx="1710438" cy="110850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FFC893E-2F84-8A08-9E84-2F7CA715B8BE}"/>
              </a:ext>
            </a:extLst>
          </p:cNvPr>
          <p:cNvSpPr txBox="1"/>
          <p:nvPr/>
        </p:nvSpPr>
        <p:spPr>
          <a:xfrm>
            <a:off x="2886851" y="5867376"/>
            <a:ext cx="17575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7030A0"/>
                </a:solidFill>
              </a:rPr>
              <a:t>VisualizingU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7AC0A8-1E77-1593-21AB-5EC2C8583C53}"/>
              </a:ext>
            </a:extLst>
          </p:cNvPr>
          <p:cNvSpPr txBox="1"/>
          <p:nvPr/>
        </p:nvSpPr>
        <p:spPr>
          <a:xfrm>
            <a:off x="8961183" y="5867376"/>
            <a:ext cx="17575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7030A0"/>
                </a:solidFill>
              </a:rPr>
              <a:t>VisualizingH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688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622</Words>
  <Application>Microsoft Macintosh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53</cp:revision>
  <dcterms:created xsi:type="dcterms:W3CDTF">2021-10-20T13:44:15Z</dcterms:created>
  <dcterms:modified xsi:type="dcterms:W3CDTF">2023-10-18T05:03:31Z</dcterms:modified>
</cp:coreProperties>
</file>