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8" r:id="rId2"/>
    <p:sldId id="319" r:id="rId3"/>
    <p:sldId id="320" r:id="rId4"/>
    <p:sldId id="304" r:id="rId5"/>
    <p:sldId id="322" r:id="rId6"/>
    <p:sldId id="321" r:id="rId7"/>
    <p:sldId id="305" r:id="rId8"/>
    <p:sldId id="306" r:id="rId9"/>
    <p:sldId id="308" r:id="rId10"/>
    <p:sldId id="312" r:id="rId11"/>
    <p:sldId id="316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D5B7-D496-A449-ACB8-C0C96725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92238-D5F4-554A-9C89-8E04E72A7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4C84-1D88-1E44-AF8B-D5023D51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3C61-7E4F-DF4B-AAB3-6BC607F4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A1CE-2CE6-124E-A657-099FA7C6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6205-4671-664B-9426-FB069BF4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72CD4-B70B-D948-8DC2-CF28293C4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7772C-66E4-6448-947D-2B15B452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F9B3-E5EA-DF41-835C-45CF5318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C99D-B58E-F447-80CD-80AC2A83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44677-C828-594C-92E1-6CDB349B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F24D-233F-FB46-848D-4B2A5913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E5D8-4256-EE4D-B495-6CA0487E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5F8D-4283-D04C-9427-1C81E01B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3573-45F2-C244-892B-0169B2D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9C48-DF80-0241-B631-EF0EAD34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ECAF-5F0C-5C41-847B-DC92587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ABF2-5F18-5E47-B322-909A7D4F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7AD0-7308-224E-AB0D-77F6D818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92A4-950A-B34A-8EF2-52157385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BCD-1DA9-4F4D-A084-5BC177D9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38DCE-2750-4648-ABBC-1E6614C2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8D03-25DC-6145-BB0E-A423FF70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195B-BE34-5A4F-8CC0-FB3E953B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B916-54A1-404F-BAF2-6B5BBF17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CA7-021D-BD4F-BB1B-1FD9F85D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903F-1CD9-CF48-AFA9-822BF569B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8A359-8E93-3E4C-92A6-F4CE30BE2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516F5-AEB3-2646-9C37-94A116F1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DA48-54C2-7F41-AEA0-BCE64DE3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A7D9-72A6-664F-A604-A53000FB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19ED-121B-034F-B2C8-0B86D248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2987-0DE8-0845-A5DF-C94558BA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0A7D-E038-8C4D-ADA2-3155C3F4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B4D5F-178D-AC43-B2D3-CB85BE86A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D9737-0F4E-7245-A05B-9F8B242C8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CCAC2-2035-8440-97AD-A40BD981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FEF1C-167A-354B-BEB8-3F57775E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D6277-41B4-A340-A438-AE20AE7F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794D-44A8-3C43-886A-D86ABC96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2FE90-65A7-5D4C-AA52-F0564551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C4715-644A-B345-87EF-39B53796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4947C-25B5-084E-A09F-7D295632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598DF-0AE2-5B42-86A4-35FA71F0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C6C41-1299-E045-BA5F-85A79779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F8D4-3B81-9048-9ACA-C58043F2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B38C-B058-2B48-B27F-0776BE62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EF31-984D-B249-81F6-F0799DD9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DB84-2482-E64C-B34A-CD5FA698E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79FB0-9D7D-274A-A598-AE610F79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71DDF-8BAC-4746-A335-EF0CA1AD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30D6-0B34-6945-92A4-616538BF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7F9E-7F91-7547-94AB-8583EF77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C8FB2-E4E8-484E-A1CE-84B9DDD65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7C96-618C-CF4F-8535-FE574A08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518F-9AE6-5949-A0EE-B7D8378B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DAEDA-7283-CD47-BA67-83127A5A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91F3-22A4-5A40-A0CB-FC95239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A66AF-1584-0A43-8D29-C957AA93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3ED0E-EFF8-7F4B-8DB3-B3045204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9FAE-633E-AD45-BB9E-880638D3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841E-4530-3B44-925F-7F7DB0B8F95E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D414-E4A6-3E4E-9BFC-4E24FB326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FBBF-C978-BA48-977D-B77DBBFED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3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3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4.png"/><Relationship Id="rId3" Type="http://schemas.openxmlformats.org/officeDocument/2006/relationships/image" Target="../media/image170.png"/><Relationship Id="rId7" Type="http://schemas.openxmlformats.org/officeDocument/2006/relationships/image" Target="../media/image120.png"/><Relationship Id="rId12" Type="http://schemas.openxmlformats.org/officeDocument/2006/relationships/image" Target="../media/image2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7.png"/><Relationship Id="rId6" Type="http://schemas.openxmlformats.org/officeDocument/2006/relationships/image" Target="../media/image33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.png"/><Relationship Id="rId3" Type="http://schemas.openxmlformats.org/officeDocument/2006/relationships/image" Target="../media/image170.png"/><Relationship Id="rId7" Type="http://schemas.openxmlformats.org/officeDocument/2006/relationships/image" Target="../media/image120.png"/><Relationship Id="rId12" Type="http://schemas.openxmlformats.org/officeDocument/2006/relationships/image" Target="../media/image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0" Type="http://schemas.openxmlformats.org/officeDocument/2006/relationships/image" Target="../media/image28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8.png"/><Relationship Id="rId21" Type="http://schemas.openxmlformats.org/officeDocument/2006/relationships/image" Target="../media/image22.png"/><Relationship Id="rId12" Type="http://schemas.openxmlformats.org/officeDocument/2006/relationships/image" Target="../media/image210.png"/><Relationship Id="rId17" Type="http://schemas.openxmlformats.org/officeDocument/2006/relationships/image" Target="../media/image17.png"/><Relationship Id="rId2" Type="http://schemas.openxmlformats.org/officeDocument/2006/relationships/image" Target="../media/image1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5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4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51398-FDBB-8380-C5C1-8CD481BCBCF2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np.linspace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6CBF9-0234-572B-EAE8-1DE9293D025E}"/>
              </a:ext>
            </a:extLst>
          </p:cNvPr>
          <p:cNvSpPr txBox="1"/>
          <p:nvPr/>
        </p:nvSpPr>
        <p:spPr>
          <a:xfrm>
            <a:off x="491490" y="765810"/>
            <a:ext cx="11224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np.linspace</a:t>
            </a:r>
            <a:r>
              <a:rPr lang="en-US" sz="2400" dirty="0"/>
              <a:t> is a </a:t>
            </a:r>
            <a:r>
              <a:rPr lang="en-US" sz="2400" dirty="0" err="1"/>
              <a:t>numpy</a:t>
            </a:r>
            <a:r>
              <a:rPr lang="en-US" sz="2400" dirty="0"/>
              <a:t> function that allows you to create an array of numbers between specified bounds. Here’s an example: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4AC18-A355-579B-0897-1FB2A1360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6"/>
          <a:stretch/>
        </p:blipFill>
        <p:spPr>
          <a:xfrm>
            <a:off x="826434" y="2446020"/>
            <a:ext cx="9879106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2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/>
                  <a:t>Kirchoff’s</a:t>
                </a:r>
                <a:r>
                  <a:rPr lang="en-US" sz="2400" b="1" dirty="0"/>
                  <a:t> Law </a:t>
                </a:r>
                <a:r>
                  <a:rPr lang="en-US" sz="2400" dirty="0"/>
                  <a:t>is all about finding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at a new temperature &amp; pressure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blipFill>
                <a:blip r:embed="rId2"/>
                <a:stretch>
                  <a:fillRect l="-8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3F3EC0-AFFD-7640-A054-CF5F5B92A74C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Kirchoff’s</a:t>
            </a:r>
            <a:r>
              <a:rPr lang="en-US" sz="2400" b="1" dirty="0">
                <a:solidFill>
                  <a:schemeClr val="tx1"/>
                </a:solidFill>
              </a:rPr>
              <a:t> Law (quantitative version of what we just talked about)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/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blipFill>
                <a:blip r:embed="rId4"/>
                <a:stretch>
                  <a:fillRect l="-2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C4DEA12-3AE9-F5FD-5491-02DF018A958E}"/>
              </a:ext>
            </a:extLst>
          </p:cNvPr>
          <p:cNvGrpSpPr/>
          <p:nvPr/>
        </p:nvGrpSpPr>
        <p:grpSpPr>
          <a:xfrm>
            <a:off x="7975518" y="3333878"/>
            <a:ext cx="3420141" cy="2450039"/>
            <a:chOff x="7975518" y="3333878"/>
            <a:chExt cx="3420141" cy="24500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CCF447-B0D3-D4D9-524B-E44909502F6C}"/>
                </a:ext>
              </a:extLst>
            </p:cNvPr>
            <p:cNvGrpSpPr/>
            <p:nvPr/>
          </p:nvGrpSpPr>
          <p:grpSpPr>
            <a:xfrm>
              <a:off x="7975518" y="3333878"/>
              <a:ext cx="3420141" cy="2450039"/>
              <a:chOff x="7975518" y="1322198"/>
              <a:chExt cx="3420141" cy="24500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C7C7003-01E1-2D50-320E-563685CF569D}"/>
                  </a:ext>
                </a:extLst>
              </p:cNvPr>
              <p:cNvGrpSpPr/>
              <p:nvPr/>
            </p:nvGrpSpPr>
            <p:grpSpPr>
              <a:xfrm>
                <a:off x="7975518" y="1322198"/>
                <a:ext cx="3420141" cy="2450039"/>
                <a:chOff x="7975518" y="1299338"/>
                <a:chExt cx="3420141" cy="2450039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24786ED0-2691-7121-62BD-9089D83634E1}"/>
                    </a:ext>
                  </a:extLst>
                </p:cNvPr>
                <p:cNvGrpSpPr/>
                <p:nvPr/>
              </p:nvGrpSpPr>
              <p:grpSpPr>
                <a:xfrm>
                  <a:off x="7975518" y="1299338"/>
                  <a:ext cx="3420141" cy="2450039"/>
                  <a:chOff x="8605537" y="1833465"/>
                  <a:chExt cx="3420141" cy="2450039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8B6E7083-C67B-8B8E-10E7-932BFB5B94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605537" y="1833465"/>
                    <a:ext cx="3420141" cy="2450039"/>
                  </a:xfrm>
                  <a:prstGeom prst="rect">
                    <a:avLst/>
                  </a:prstGeom>
                </p:spPr>
              </p:pic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EA37DC0B-0FB2-4E99-B144-6A5E4F482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04776" y="3670300"/>
                    <a:ext cx="1706224" cy="243339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F7E70E4-9BC1-E476-F4C9-629C9DC69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0475" y="2404533"/>
                  <a:ext cx="0" cy="719433"/>
                </a:xfrm>
                <a:prstGeom prst="straightConnector1">
                  <a:avLst/>
                </a:prstGeom>
                <a:ln w="63500">
                  <a:solidFill>
                    <a:schemeClr val="accent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E525827-5889-5947-E328-559F3AD386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3754" y="1475718"/>
                <a:ext cx="0" cy="40619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/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/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9CB960-5A83-8768-0C32-50E654BF7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7381" y="4753835"/>
              <a:ext cx="782945" cy="34874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/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for each surface (reactants and products)</a:t>
                </a: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blipFill>
                <a:blip r:embed="rId8"/>
                <a:stretch>
                  <a:fillRect l="-1159" t="-1327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/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5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/>
                  <a:t>Kirchoff’s</a:t>
                </a:r>
                <a:r>
                  <a:rPr lang="en-US" sz="2400" b="1" dirty="0"/>
                  <a:t> Law </a:t>
                </a:r>
                <a:r>
                  <a:rPr lang="en-US" sz="2400" dirty="0"/>
                  <a:t>is all about finding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at a new temperature &amp; pressure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blipFill>
                <a:blip r:embed="rId2"/>
                <a:stretch>
                  <a:fillRect l="-8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3F3EC0-AFFD-7640-A054-CF5F5B92A74C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Kirchoff’s</a:t>
            </a:r>
            <a:r>
              <a:rPr lang="en-US" sz="2400" b="1" dirty="0">
                <a:solidFill>
                  <a:schemeClr val="tx1"/>
                </a:solidFill>
              </a:rPr>
              <a:t> Law (quantitative version of what we just talked about)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/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blipFill>
                <a:blip r:embed="rId3"/>
                <a:stretch>
                  <a:fillRect l="-2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/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for each surface (reactants and products)</a:t>
                </a: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blipFill>
                <a:blip r:embed="rId7"/>
                <a:stretch>
                  <a:fillRect l="-1159" t="-1327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/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F061-E7A4-29CA-44A2-881A36175C82}"/>
                  </a:ext>
                </a:extLst>
              </p:cNvPr>
              <p:cNvSpPr txBox="1"/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F061-E7A4-29CA-44A2-881A36175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blipFill>
                <a:blip r:embed="rId9"/>
                <a:stretch>
                  <a:fillRect l="-8841" t="-144872" b="-2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C5D80D-7679-5D60-4FBD-7E4589DA3D84}"/>
              </a:ext>
            </a:extLst>
          </p:cNvPr>
          <p:cNvCxnSpPr>
            <a:cxnSpLocks/>
          </p:cNvCxnSpPr>
          <p:nvPr/>
        </p:nvCxnSpPr>
        <p:spPr>
          <a:xfrm flipH="1">
            <a:off x="1683657" y="3893590"/>
            <a:ext cx="595086" cy="827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F35304-E1B4-DB42-4279-D1F2242F2826}"/>
                  </a:ext>
                </a:extLst>
              </p:cNvPr>
              <p:cNvSpPr txBox="1"/>
              <p:nvPr/>
            </p:nvSpPr>
            <p:spPr>
              <a:xfrm>
                <a:off x="2124193" y="3983954"/>
                <a:ext cx="24331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Assuming temperature-independent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F35304-E1B4-DB42-4279-D1F2242F2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193" y="3983954"/>
                <a:ext cx="2433139" cy="646331"/>
              </a:xfrm>
              <a:prstGeom prst="rect">
                <a:avLst/>
              </a:prstGeom>
              <a:blipFill>
                <a:blip r:embed="rId11"/>
                <a:stretch>
                  <a:fillRect l="-207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5F03FE9-5AC2-A3B1-FBB9-40A47D9A7A32}"/>
              </a:ext>
            </a:extLst>
          </p:cNvPr>
          <p:cNvGrpSpPr/>
          <p:nvPr/>
        </p:nvGrpSpPr>
        <p:grpSpPr>
          <a:xfrm>
            <a:off x="7975518" y="3333878"/>
            <a:ext cx="3420141" cy="2450039"/>
            <a:chOff x="7975518" y="3333878"/>
            <a:chExt cx="3420141" cy="2450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1151BEB-5283-F366-98BC-6F65AE3F39BE}"/>
                </a:ext>
              </a:extLst>
            </p:cNvPr>
            <p:cNvGrpSpPr/>
            <p:nvPr/>
          </p:nvGrpSpPr>
          <p:grpSpPr>
            <a:xfrm>
              <a:off x="7975518" y="3333878"/>
              <a:ext cx="3420141" cy="2450039"/>
              <a:chOff x="7975518" y="1322198"/>
              <a:chExt cx="3420141" cy="245003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1B373B3-AE43-8D36-D09B-FF1D8B7BC5D7}"/>
                  </a:ext>
                </a:extLst>
              </p:cNvPr>
              <p:cNvGrpSpPr/>
              <p:nvPr/>
            </p:nvGrpSpPr>
            <p:grpSpPr>
              <a:xfrm>
                <a:off x="7975518" y="1322198"/>
                <a:ext cx="3420141" cy="2450039"/>
                <a:chOff x="7975518" y="1299338"/>
                <a:chExt cx="3420141" cy="245003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2AFDCA6-A547-3CEC-A264-755CF82814A7}"/>
                    </a:ext>
                  </a:extLst>
                </p:cNvPr>
                <p:cNvGrpSpPr/>
                <p:nvPr/>
              </p:nvGrpSpPr>
              <p:grpSpPr>
                <a:xfrm>
                  <a:off x="7975518" y="1299338"/>
                  <a:ext cx="3420141" cy="2450039"/>
                  <a:chOff x="8605537" y="1833465"/>
                  <a:chExt cx="3420141" cy="2450039"/>
                </a:xfrm>
              </p:grpSpPr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ADB11134-0FA6-A141-9309-EE8B881F06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605537" y="1833465"/>
                    <a:ext cx="3420141" cy="2450039"/>
                  </a:xfrm>
                  <a:prstGeom prst="rect">
                    <a:avLst/>
                  </a:prstGeom>
                </p:spPr>
              </p:pic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E847DF0-C8A0-EC19-9650-BB3C6888D3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04776" y="3670300"/>
                    <a:ext cx="1706224" cy="243339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275EC1CE-6AF1-5552-A7E2-96EB496BF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0475" y="2404533"/>
                  <a:ext cx="0" cy="719433"/>
                </a:xfrm>
                <a:prstGeom prst="straightConnector1">
                  <a:avLst/>
                </a:prstGeom>
                <a:ln w="63500">
                  <a:solidFill>
                    <a:schemeClr val="accent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57801BF-46B6-9237-E6C8-EA2F2C50A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3754" y="1475718"/>
                <a:ext cx="0" cy="40619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A609CB-E820-ED4D-4426-399A7731C8B1}"/>
                    </a:ext>
                  </a:extLst>
                </p:cNvPr>
                <p:cNvSpPr txBox="1"/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588E540-5181-DC92-10C4-199026170640}"/>
                    </a:ext>
                  </a:extLst>
                </p:cNvPr>
                <p:cNvSpPr txBox="1"/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B05787-A36D-B19F-35EB-3A19FA99F3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7381" y="4753835"/>
              <a:ext cx="782945" cy="34874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22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/>
                  <a:t>Kirchoff’s</a:t>
                </a:r>
                <a:r>
                  <a:rPr lang="en-US" sz="2400" b="1" dirty="0"/>
                  <a:t> Law </a:t>
                </a:r>
                <a:r>
                  <a:rPr lang="en-US" sz="2400" dirty="0"/>
                  <a:t>is all about finding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at a new temperature &amp; pressure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blipFill>
                <a:blip r:embed="rId2"/>
                <a:stretch>
                  <a:fillRect l="-8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3F3EC0-AFFD-7640-A054-CF5F5B92A74C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Kirchoff’s</a:t>
            </a:r>
            <a:r>
              <a:rPr lang="en-US" sz="2400" b="1" dirty="0">
                <a:solidFill>
                  <a:schemeClr val="tx1"/>
                </a:solidFill>
              </a:rPr>
              <a:t> Law (quantitative version of what we just talked about)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/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blipFill>
                <a:blip r:embed="rId3"/>
                <a:stretch>
                  <a:fillRect l="-2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/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for each surface (reactants and products)</a:t>
                </a: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blipFill>
                <a:blip r:embed="rId7"/>
                <a:stretch>
                  <a:fillRect l="-1159" t="-1327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/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F061-E7A4-29CA-44A2-881A36175C82}"/>
                  </a:ext>
                </a:extLst>
              </p:cNvPr>
              <p:cNvSpPr txBox="1"/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F061-E7A4-29CA-44A2-881A36175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blipFill>
                <a:blip r:embed="rId9"/>
                <a:stretch>
                  <a:fillRect l="-8841" t="-144872" b="-2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C5D80D-7679-5D60-4FBD-7E4589DA3D84}"/>
              </a:ext>
            </a:extLst>
          </p:cNvPr>
          <p:cNvCxnSpPr>
            <a:cxnSpLocks/>
          </p:cNvCxnSpPr>
          <p:nvPr/>
        </p:nvCxnSpPr>
        <p:spPr>
          <a:xfrm flipH="1">
            <a:off x="1683657" y="3893590"/>
            <a:ext cx="595086" cy="827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15D23D-3526-3D42-E8CF-630040CADC48}"/>
                  </a:ext>
                </a:extLst>
              </p:cNvPr>
              <p:cNvSpPr txBox="1"/>
              <p:nvPr/>
            </p:nvSpPr>
            <p:spPr>
              <a:xfrm>
                <a:off x="3843705" y="4169748"/>
                <a:ext cx="4150983" cy="971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15D23D-3526-3D42-E8CF-630040CAD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05" y="4169748"/>
                <a:ext cx="4150983" cy="971933"/>
              </a:xfrm>
              <a:prstGeom prst="rect">
                <a:avLst/>
              </a:prstGeom>
              <a:blipFill>
                <a:blip r:embed="rId10"/>
                <a:stretch>
                  <a:fillRect l="-8537" t="-148052" b="-225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9939DA-8A12-FB5B-284D-196FF73ACA34}"/>
              </a:ext>
            </a:extLst>
          </p:cNvPr>
          <p:cNvCxnSpPr>
            <a:cxnSpLocks/>
          </p:cNvCxnSpPr>
          <p:nvPr/>
        </p:nvCxnSpPr>
        <p:spPr>
          <a:xfrm>
            <a:off x="4291129" y="3666945"/>
            <a:ext cx="0" cy="6603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7A1B46-7FD2-881B-478A-520F95D46072}"/>
                  </a:ext>
                </a:extLst>
              </p:cNvPr>
              <p:cNvSpPr txBox="1"/>
              <p:nvPr/>
            </p:nvSpPr>
            <p:spPr>
              <a:xfrm>
                <a:off x="4341481" y="3625940"/>
                <a:ext cx="2708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Assuming temperature-independent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7A1B46-7FD2-881B-478A-520F95D46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481" y="3625940"/>
                <a:ext cx="2708729" cy="646331"/>
              </a:xfrm>
              <a:prstGeom prst="rect">
                <a:avLst/>
              </a:prstGeom>
              <a:blipFill>
                <a:blip r:embed="rId12"/>
                <a:stretch>
                  <a:fillRect l="-1860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DE6D9BC-F886-BE10-E20B-0D7A77E39F11}"/>
              </a:ext>
            </a:extLst>
          </p:cNvPr>
          <p:cNvGrpSpPr/>
          <p:nvPr/>
        </p:nvGrpSpPr>
        <p:grpSpPr>
          <a:xfrm>
            <a:off x="7975518" y="3333878"/>
            <a:ext cx="3420141" cy="2450039"/>
            <a:chOff x="7975518" y="3333878"/>
            <a:chExt cx="3420141" cy="2450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4DF110-D121-D276-C596-2CC621BB20F2}"/>
                </a:ext>
              </a:extLst>
            </p:cNvPr>
            <p:cNvGrpSpPr/>
            <p:nvPr/>
          </p:nvGrpSpPr>
          <p:grpSpPr>
            <a:xfrm>
              <a:off x="7975518" y="3333878"/>
              <a:ext cx="3420141" cy="2450039"/>
              <a:chOff x="7975518" y="1322198"/>
              <a:chExt cx="3420141" cy="245003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213062A-21C2-C6C0-5D08-9A00E3FC375E}"/>
                  </a:ext>
                </a:extLst>
              </p:cNvPr>
              <p:cNvGrpSpPr/>
              <p:nvPr/>
            </p:nvGrpSpPr>
            <p:grpSpPr>
              <a:xfrm>
                <a:off x="7975518" y="1322198"/>
                <a:ext cx="3420141" cy="2450039"/>
                <a:chOff x="7975518" y="1299338"/>
                <a:chExt cx="3420141" cy="245003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ED1C1FC-CD75-BED7-FF89-0241519337CA}"/>
                    </a:ext>
                  </a:extLst>
                </p:cNvPr>
                <p:cNvGrpSpPr/>
                <p:nvPr/>
              </p:nvGrpSpPr>
              <p:grpSpPr>
                <a:xfrm>
                  <a:off x="7975518" y="1299338"/>
                  <a:ext cx="3420141" cy="2450039"/>
                  <a:chOff x="8605537" y="1833465"/>
                  <a:chExt cx="3420141" cy="2450039"/>
                </a:xfrm>
              </p:grpSpPr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D9D74853-614E-48D0-9342-46CBC72521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605537" y="1833465"/>
                    <a:ext cx="3420141" cy="2450039"/>
                  </a:xfrm>
                  <a:prstGeom prst="rect">
                    <a:avLst/>
                  </a:prstGeom>
                </p:spPr>
              </p:pic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CBB6063D-01CF-463B-27E3-A2397EA05C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04776" y="3670300"/>
                    <a:ext cx="1706224" cy="243339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58E3AE6-A297-C0D8-FE07-336900548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0475" y="2404533"/>
                  <a:ext cx="0" cy="719433"/>
                </a:xfrm>
                <a:prstGeom prst="straightConnector1">
                  <a:avLst/>
                </a:prstGeom>
                <a:ln w="63500">
                  <a:solidFill>
                    <a:schemeClr val="accent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D8FFC8C-6FC2-C8B6-8B04-AE62AE7787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3754" y="1475718"/>
                <a:ext cx="0" cy="40619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08B1A5-E314-7B22-CC41-C999701E1AB7}"/>
                    </a:ext>
                  </a:extLst>
                </p:cNvPr>
                <p:cNvSpPr txBox="1"/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553B6F8-42DE-A73C-7AA6-D1C15199B118}"/>
                    </a:ext>
                  </a:extLst>
                </p:cNvPr>
                <p:cNvSpPr txBox="1"/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AF11EB-AF5E-F053-B829-FC60D05070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7381" y="4753835"/>
              <a:ext cx="782945" cy="34874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28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51398-FDBB-8380-C5C1-8CD481BCBCF2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np.linspace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6CBF9-0234-572B-EAE8-1DE9293D025E}"/>
              </a:ext>
            </a:extLst>
          </p:cNvPr>
          <p:cNvSpPr txBox="1"/>
          <p:nvPr/>
        </p:nvSpPr>
        <p:spPr>
          <a:xfrm>
            <a:off x="491490" y="765810"/>
            <a:ext cx="1122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default number of points if 50. You can change that by adding a third argument: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69003-1E1F-AF7F-A756-CD5E2BC1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2413000"/>
            <a:ext cx="8660130" cy="18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51398-FDBB-8380-C5C1-8CD481BCBCF2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label/legend technique for plotting multiple curves on one graph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AEA3C-E340-109C-1219-2C340E10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6" y="674370"/>
            <a:ext cx="11526867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7BC5F-E2A9-B22D-1FDF-956E518F0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23" y="2103410"/>
            <a:ext cx="5770707" cy="43773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127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 depends on the initial and final states, as well as the temperature and pressure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10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A79F8DE-7EB8-3CEE-A6DA-904CA7CA19C1}"/>
              </a:ext>
            </a:extLst>
          </p:cNvPr>
          <p:cNvGrpSpPr/>
          <p:nvPr/>
        </p:nvGrpSpPr>
        <p:grpSpPr>
          <a:xfrm>
            <a:off x="5086350" y="629583"/>
            <a:ext cx="6879559" cy="5857361"/>
            <a:chOff x="2800350" y="629583"/>
            <a:chExt cx="6879559" cy="585736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180AB0D-FAB4-3275-5AAF-B53379EA49EE}"/>
                </a:ext>
              </a:extLst>
            </p:cNvPr>
            <p:cNvGrpSpPr/>
            <p:nvPr/>
          </p:nvGrpSpPr>
          <p:grpSpPr>
            <a:xfrm>
              <a:off x="2800350" y="629583"/>
              <a:ext cx="6879559" cy="5857361"/>
              <a:chOff x="2800350" y="629583"/>
              <a:chExt cx="6879559" cy="5857361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4327E998-513E-45B7-F8F3-064C7C071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350" y="629583"/>
                <a:ext cx="6879559" cy="5857361"/>
              </a:xfrm>
              <a:prstGeom prst="rect">
                <a:avLst/>
              </a:prstGeom>
            </p:spPr>
          </p:pic>
          <p:sp>
            <p:nvSpPr>
              <p:cNvPr id="26" name="Up Arrow 25">
                <a:extLst>
                  <a:ext uri="{FF2B5EF4-FFF2-40B4-BE49-F238E27FC236}">
                    <a16:creationId xmlns:a16="http://schemas.microsoft.com/office/drawing/2014/main" id="{6DCEDD9A-06A1-6BB8-58F6-5EC481169AD3}"/>
                  </a:ext>
                </a:extLst>
              </p:cNvPr>
              <p:cNvSpPr/>
              <p:nvPr/>
            </p:nvSpPr>
            <p:spPr>
              <a:xfrm>
                <a:off x="3634091" y="2977236"/>
                <a:ext cx="344392" cy="1818802"/>
              </a:xfrm>
              <a:prstGeom prst="up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B7B599D-15B9-9821-ACE4-6AE2F2C08CB8}"/>
                </a:ext>
              </a:extLst>
            </p:cNvPr>
            <p:cNvGrpSpPr/>
            <p:nvPr/>
          </p:nvGrpSpPr>
          <p:grpSpPr>
            <a:xfrm>
              <a:off x="3431821" y="1661160"/>
              <a:ext cx="5225753" cy="2561651"/>
              <a:chOff x="3431821" y="1661160"/>
              <a:chExt cx="5225753" cy="256165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9343F1C-BEAE-506B-D9EF-9749008EAE20}"/>
                  </a:ext>
                </a:extLst>
              </p:cNvPr>
              <p:cNvSpPr txBox="1"/>
              <p:nvPr/>
            </p:nvSpPr>
            <p:spPr>
              <a:xfrm>
                <a:off x="7045944" y="2380342"/>
                <a:ext cx="16116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liquid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6D614D-ADC0-A599-65CE-12A220F8384F}"/>
                  </a:ext>
                </a:extLst>
              </p:cNvPr>
              <p:cNvSpPr txBox="1"/>
              <p:nvPr/>
            </p:nvSpPr>
            <p:spPr>
              <a:xfrm>
                <a:off x="6392529" y="1661160"/>
                <a:ext cx="16116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gas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807210-0E78-6D9F-36A4-3BE90C5A18D2}"/>
                  </a:ext>
                </a:extLst>
              </p:cNvPr>
              <p:cNvSpPr txBox="1"/>
              <p:nvPr/>
            </p:nvSpPr>
            <p:spPr>
              <a:xfrm>
                <a:off x="6240129" y="3761146"/>
                <a:ext cx="16116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solid 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DE36677-1E3B-CAE9-2E6C-923AF3F2C8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821" y="3429000"/>
                    <a:ext cx="980158" cy="49019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DE36677-1E3B-CAE9-2E6C-923AF3F2C8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1821" y="3429000"/>
                    <a:ext cx="980158" cy="4901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439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Up Arrow 54">
                <a:extLst>
                  <a:ext uri="{FF2B5EF4-FFF2-40B4-BE49-F238E27FC236}">
                    <a16:creationId xmlns:a16="http://schemas.microsoft.com/office/drawing/2014/main" id="{132F0627-38BF-3BDC-387B-0ED84A9619A3}"/>
                  </a:ext>
                </a:extLst>
              </p:cNvPr>
              <p:cNvSpPr/>
              <p:nvPr/>
            </p:nvSpPr>
            <p:spPr>
              <a:xfrm>
                <a:off x="5976687" y="2380342"/>
                <a:ext cx="344392" cy="120431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45BE42-D33C-B5BC-2056-1342E26397EC}"/>
                  </a:ext>
                </a:extLst>
              </p:cNvPr>
              <p:cNvSpPr txBox="1"/>
              <p:nvPr/>
            </p:nvSpPr>
            <p:spPr>
              <a:xfrm>
                <a:off x="111258" y="1296141"/>
                <a:ext cx="5427894" cy="3444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Two points are noteworthy about this: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There’s usually some “standard state” </a:t>
                </a:r>
                <a:r>
                  <a:rPr lang="en-US" sz="2400" dirty="0"/>
                  <a:t>at which 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(gray arrow),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under other conditions, we need slopes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This is all summed up in the formula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45BE42-D33C-B5BC-2056-1342E2639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8" y="1296141"/>
                <a:ext cx="5427894" cy="3444854"/>
              </a:xfrm>
              <a:prstGeom prst="rect">
                <a:avLst/>
              </a:prstGeom>
              <a:blipFill>
                <a:blip r:embed="rId5"/>
                <a:stretch>
                  <a:fillRect l="-1632" t="-1103" r="-209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B290F0-F3DF-9993-D031-CBCAA6E6F32A}"/>
                  </a:ext>
                </a:extLst>
              </p:cNvPr>
              <p:cNvSpPr txBox="1"/>
              <p:nvPr/>
            </p:nvSpPr>
            <p:spPr>
              <a:xfrm>
                <a:off x="7127320" y="2666065"/>
                <a:ext cx="980158" cy="4901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B290F0-F3DF-9993-D031-CBCAA6E6F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320" y="2666065"/>
                <a:ext cx="980158" cy="490199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65">
            <a:extLst>
              <a:ext uri="{FF2B5EF4-FFF2-40B4-BE49-F238E27FC236}">
                <a16:creationId xmlns:a16="http://schemas.microsoft.com/office/drawing/2014/main" id="{DE72FC19-CD23-8502-4810-817F3AA86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42" y="4907072"/>
            <a:ext cx="4867117" cy="7588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161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51398-FDBB-8380-C5C1-8CD481BCBCF2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challeng</a:t>
            </a:r>
            <a:r>
              <a:rPr lang="en-US" sz="2400" b="1" dirty="0"/>
              <a:t>e is that these slopes also vary with temperature and pressure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327E998-513E-45B7-F8F3-064C7C071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193" y="1281094"/>
            <a:ext cx="3794586" cy="32307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C82DBB-263A-5B8F-DA88-85E882B4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870828"/>
            <a:ext cx="6252210" cy="33690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4564F7-44FF-4218-158B-F9DA5D6372E5}"/>
              </a:ext>
            </a:extLst>
          </p:cNvPr>
          <p:cNvSpPr txBox="1"/>
          <p:nvPr/>
        </p:nvSpPr>
        <p:spPr>
          <a:xfrm>
            <a:off x="260381" y="4895829"/>
            <a:ext cx="566166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For the temperatures used in the CGI, we’ll use these approximations. If you find other values in the literature, they’re probably also fine.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9DBAB-DC36-74A9-6BD6-091F7D4757F0}"/>
              </a:ext>
            </a:extLst>
          </p:cNvPr>
          <p:cNvSpPr txBox="1"/>
          <p:nvPr/>
        </p:nvSpPr>
        <p:spPr>
          <a:xfrm>
            <a:off x="697230" y="4277830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/wiki/Water_(</a:t>
            </a:r>
            <a:r>
              <a:rPr lang="en-US" dirty="0" err="1"/>
              <a:t>data_page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7E56D3-D519-A33D-29D2-E0EB80F2AB9D}"/>
                  </a:ext>
                </a:extLst>
              </p:cNvPr>
              <p:cNvSpPr txBox="1"/>
              <p:nvPr/>
            </p:nvSpPr>
            <p:spPr>
              <a:xfrm>
                <a:off x="6096000" y="4836582"/>
                <a:ext cx="5835619" cy="16881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Water vapor at 218 K: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33.6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mol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r>
                  <a:rPr lang="en-US" sz="2400" dirty="0"/>
                  <a:t>Liquid water: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75.4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mol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Solid water (ice):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8.0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mol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7E56D3-D519-A33D-29D2-E0EB80F2A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36582"/>
                <a:ext cx="5835619" cy="1688154"/>
              </a:xfrm>
              <a:prstGeom prst="rect">
                <a:avLst/>
              </a:prstGeom>
              <a:blipFill>
                <a:blip r:embed="rId4"/>
                <a:stretch>
                  <a:fillRect l="-1518" b="-51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54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Managing expectations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 at different temperatures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1216123-C1B2-B6B3-AA58-D9DB7410BE21}"/>
              </a:ext>
            </a:extLst>
          </p:cNvPr>
          <p:cNvGrpSpPr/>
          <p:nvPr/>
        </p:nvGrpSpPr>
        <p:grpSpPr>
          <a:xfrm>
            <a:off x="8274193" y="1281094"/>
            <a:ext cx="3794586" cy="3230768"/>
            <a:chOff x="8274193" y="1281094"/>
            <a:chExt cx="3794586" cy="3230768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327E998-513E-45B7-F8F3-064C7C07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4193" y="1281094"/>
              <a:ext cx="3794586" cy="3230768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756FE9-F4D0-76D7-ECC3-2FCA7ACF5884}"/>
                </a:ext>
              </a:extLst>
            </p:cNvPr>
            <p:cNvCxnSpPr>
              <a:cxnSpLocks/>
            </p:cNvCxnSpPr>
            <p:nvPr/>
          </p:nvCxnSpPr>
          <p:spPr>
            <a:xfrm>
              <a:off x="8779356" y="3981384"/>
              <a:ext cx="2589684" cy="6307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1A7E9A1-C3C7-2ED0-7EB0-408C02BED34D}"/>
              </a:ext>
            </a:extLst>
          </p:cNvPr>
          <p:cNvSpPr txBox="1"/>
          <p:nvPr/>
        </p:nvSpPr>
        <p:spPr>
          <a:xfrm>
            <a:off x="1149927" y="5937296"/>
            <a:ext cx="9892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Clearly, the </a:t>
            </a:r>
            <a:r>
              <a:rPr lang="en-US" sz="2400" b="1" dirty="0"/>
              <a:t>enthalpy of sublimation </a:t>
            </a:r>
            <a:r>
              <a:rPr lang="en-US" sz="2400" dirty="0"/>
              <a:t>equals the </a:t>
            </a:r>
            <a:r>
              <a:rPr lang="en-US" sz="2400" b="1" dirty="0"/>
              <a:t>sum</a:t>
            </a:r>
            <a:r>
              <a:rPr lang="en-US" sz="2400" dirty="0"/>
              <a:t> of the enthalpies of </a:t>
            </a:r>
            <a:r>
              <a:rPr lang="en-US" sz="2400" b="1" dirty="0"/>
              <a:t>fusion</a:t>
            </a:r>
            <a:r>
              <a:rPr lang="en-US" sz="2400" dirty="0"/>
              <a:t> and </a:t>
            </a:r>
            <a:r>
              <a:rPr lang="en-US" sz="2400" b="1" dirty="0"/>
              <a:t>vaporization</a:t>
            </a:r>
            <a:r>
              <a:rPr lang="en-US" sz="2400" dirty="0"/>
              <a:t> (at a given temperature).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0BC8C4-B412-EFF1-1657-78F8115CC0EC}"/>
              </a:ext>
            </a:extLst>
          </p:cNvPr>
          <p:cNvGrpSpPr/>
          <p:nvPr/>
        </p:nvGrpSpPr>
        <p:grpSpPr>
          <a:xfrm>
            <a:off x="44187" y="492030"/>
            <a:ext cx="7851104" cy="5712642"/>
            <a:chOff x="44187" y="492030"/>
            <a:chExt cx="7851104" cy="571264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31AB8C7-5DBC-53C0-4F9A-27D836F95072}"/>
                </a:ext>
              </a:extLst>
            </p:cNvPr>
            <p:cNvGrpSpPr/>
            <p:nvPr/>
          </p:nvGrpSpPr>
          <p:grpSpPr>
            <a:xfrm>
              <a:off x="44187" y="492030"/>
              <a:ext cx="7851104" cy="5712642"/>
              <a:chOff x="44187" y="492030"/>
              <a:chExt cx="7851104" cy="57126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B1D2E98-5EA8-B2A0-5C82-7293152B4FA7}"/>
                  </a:ext>
                </a:extLst>
              </p:cNvPr>
              <p:cNvGrpSpPr/>
              <p:nvPr/>
            </p:nvGrpSpPr>
            <p:grpSpPr>
              <a:xfrm>
                <a:off x="44187" y="492030"/>
                <a:ext cx="7851104" cy="5712642"/>
                <a:chOff x="166107" y="492030"/>
                <a:chExt cx="7851104" cy="5712642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2A263251-DADF-AA4B-A9A9-4C01D9695EB0}"/>
                    </a:ext>
                  </a:extLst>
                </p:cNvPr>
                <p:cNvGrpSpPr/>
                <p:nvPr/>
              </p:nvGrpSpPr>
              <p:grpSpPr>
                <a:xfrm>
                  <a:off x="166107" y="492030"/>
                  <a:ext cx="7851104" cy="5712642"/>
                  <a:chOff x="2039430" y="912222"/>
                  <a:chExt cx="7851104" cy="5712642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46E4633D-1D54-D24E-B0FE-289672E203EA}"/>
                      </a:ext>
                    </a:extLst>
                  </p:cNvPr>
                  <p:cNvGrpSpPr/>
                  <p:nvPr/>
                </p:nvGrpSpPr>
                <p:grpSpPr>
                  <a:xfrm>
                    <a:off x="2064003" y="912222"/>
                    <a:ext cx="7826531" cy="5712642"/>
                    <a:chOff x="2017622" y="876292"/>
                    <a:chExt cx="6795645" cy="4915974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4014ED44-018C-7145-977E-FDD3C20BDA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49714" y="876292"/>
                      <a:ext cx="6463553" cy="4428565"/>
                      <a:chOff x="1345667" y="1362635"/>
                      <a:chExt cx="6463553" cy="4428565"/>
                    </a:xfrm>
                  </p:grpSpPr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3615DCA9-4680-FB4D-8469-1A084E3437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62635" y="1362635"/>
                        <a:ext cx="0" cy="4428565"/>
                      </a:xfrm>
                      <a:prstGeom prst="line">
                        <a:avLst/>
                      </a:prstGeom>
                      <a:ln w="63500">
                        <a:solidFill>
                          <a:schemeClr val="tx1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" name="Straight Connector 6">
                        <a:extLst>
                          <a:ext uri="{FF2B5EF4-FFF2-40B4-BE49-F238E27FC236}">
                            <a16:creationId xmlns:a16="http://schemas.microsoft.com/office/drawing/2014/main" id="{A8CE9F51-0355-124C-AB25-4E8E8DAD7C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345667" y="5774143"/>
                        <a:ext cx="6463553" cy="0"/>
                      </a:xfrm>
                      <a:prstGeom prst="line">
                        <a:avLst/>
                      </a:prstGeom>
                      <a:ln w="63500">
                        <a:solidFill>
                          <a:srgbClr val="C00000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7653D9F4-AB94-324A-85B0-79B8C6ED2E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6897" y="5330601"/>
                      <a:ext cx="24563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6E78909E-3E71-6745-884C-F4614331BD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622" y="2185001"/>
                      <a:ext cx="24563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H</a:t>
                      </a:r>
                    </a:p>
                  </p:txBody>
                </p: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C8FAF2DD-D068-374D-A8CA-FE5788CA13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7865" y="2104837"/>
                      <a:ext cx="5136729" cy="1607401"/>
                      <a:chOff x="3557865" y="2104837"/>
                      <a:chExt cx="5136729" cy="1607401"/>
                    </a:xfrm>
                  </p:grpSpPr>
                  <p:cxnSp>
                    <p:nvCxnSpPr>
                      <p:cNvPr id="12" name="Straight Connector 11">
                        <a:extLst>
                          <a:ext uri="{FF2B5EF4-FFF2-40B4-BE49-F238E27FC236}">
                            <a16:creationId xmlns:a16="http://schemas.microsoft.com/office/drawing/2014/main" id="{355AB241-F21E-5D42-96E5-AF97293F0C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7865" y="2373628"/>
                        <a:ext cx="5136729" cy="1338610"/>
                      </a:xfrm>
                      <a:prstGeom prst="line">
                        <a:avLst/>
                      </a:prstGeom>
                      <a:ln w="38100"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" name="TextBox 14">
                            <a:extLst>
                              <a:ext uri="{FF2B5EF4-FFF2-40B4-BE49-F238E27FC236}">
                                <a16:creationId xmlns:a16="http://schemas.microsoft.com/office/drawing/2014/main" id="{C32502BE-D7F2-434D-86C5-E1DA0F4AA41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0784864">
                            <a:off x="5687012" y="2104837"/>
                            <a:ext cx="2379132" cy="78393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=75.4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" name="TextBox 14">
                            <a:extLst>
                              <a:ext uri="{FF2B5EF4-FFF2-40B4-BE49-F238E27FC236}">
                                <a16:creationId xmlns:a16="http://schemas.microsoft.com/office/drawing/2014/main" id="{C32502BE-D7F2-434D-86C5-E1DA0F4AA41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20784864">
                            <a:off x="5687012" y="2104837"/>
                            <a:ext cx="2379132" cy="783933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39EE8C97-8527-DB4F-B517-4494E2D6AF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2748" y="3753423"/>
                      <a:ext cx="5532005" cy="1101649"/>
                      <a:chOff x="2912748" y="2765485"/>
                      <a:chExt cx="5532005" cy="1101649"/>
                    </a:xfrm>
                  </p:grpSpPr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09DEC8A7-1869-F94F-8819-8B17B8F62D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912748" y="3347592"/>
                        <a:ext cx="5532005" cy="51954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" name="TextBox 18">
                            <a:extLst>
                              <a:ext uri="{FF2B5EF4-FFF2-40B4-BE49-F238E27FC236}">
                                <a16:creationId xmlns:a16="http://schemas.microsoft.com/office/drawing/2014/main" id="{EEB7B426-BBEF-7143-942F-C209A8FFB61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1367020">
                            <a:off x="5767827" y="2765485"/>
                            <a:ext cx="2379132" cy="78393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=38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" name="TextBox 18">
                            <a:extLst>
                              <a:ext uri="{FF2B5EF4-FFF2-40B4-BE49-F238E27FC236}">
                                <a16:creationId xmlns:a16="http://schemas.microsoft.com/office/drawing/2014/main" id="{EEB7B426-BBEF-7143-942F-C209A8FFB61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21367020">
                            <a:off x="5767827" y="2765485"/>
                            <a:ext cx="2379132" cy="783933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0F86F656-0977-974F-93A8-9DB533522C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19011" y="892019"/>
                      <a:ext cx="5625742" cy="880594"/>
                      <a:chOff x="2912749" y="2986540"/>
                      <a:chExt cx="5625742" cy="880594"/>
                    </a:xfrm>
                  </p:grpSpPr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2ED2EB88-C214-2E4D-A1FD-658282907F0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912749" y="3630393"/>
                        <a:ext cx="5625742" cy="236741"/>
                      </a:xfrm>
                      <a:prstGeom prst="line">
                        <a:avLst/>
                      </a:prstGeom>
                      <a:ln w="38100"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3" name="TextBox 22">
                            <a:extLst>
                              <a:ext uri="{FF2B5EF4-FFF2-40B4-BE49-F238E27FC236}">
                                <a16:creationId xmlns:a16="http://schemas.microsoft.com/office/drawing/2014/main" id="{8CCA5CEF-1FF1-F54E-B2B9-A436F885FD9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1439931">
                            <a:off x="5823248" y="2986540"/>
                            <a:ext cx="2379132" cy="78393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=33.6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3" name="TextBox 22">
                            <a:extLst>
                              <a:ext uri="{FF2B5EF4-FFF2-40B4-BE49-F238E27FC236}">
                                <a16:creationId xmlns:a16="http://schemas.microsoft.com/office/drawing/2014/main" id="{8CCA5CEF-1FF1-F54E-B2B9-A436F885FD9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21439931">
                            <a:off x="5823248" y="2986540"/>
                            <a:ext cx="2379132" cy="783933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A3237F07-B109-F045-B78E-0BF484BA8D57}"/>
                      </a:ext>
                    </a:extLst>
                  </p:cNvPr>
                  <p:cNvGrpSpPr/>
                  <p:nvPr/>
                </p:nvGrpSpPr>
                <p:grpSpPr>
                  <a:xfrm>
                    <a:off x="3387777" y="4105835"/>
                    <a:ext cx="2828949" cy="1321572"/>
                    <a:chOff x="3387777" y="4105835"/>
                    <a:chExt cx="2828949" cy="1321572"/>
                  </a:xfrm>
                </p:grpSpPr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E95351DA-6952-4945-A20B-D12176AB808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267200" y="4105835"/>
                      <a:ext cx="0" cy="1321572"/>
                    </a:xfrm>
                    <a:prstGeom prst="straightConnector1">
                      <a:avLst/>
                    </a:prstGeom>
                    <a:ln w="508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CCF2ACF0-E068-694D-83E8-29CF20341B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87777" y="4321131"/>
                          <a:ext cx="2828949" cy="7937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6.0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𝑘𝐽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CCF2ACF0-E068-694D-83E8-29CF20341BE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87777" y="4321131"/>
                          <a:ext cx="2828949" cy="793743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b="-63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FD2B13D-23BA-DC4B-A509-64F2FD3E0036}"/>
                      </a:ext>
                    </a:extLst>
                  </p:cNvPr>
                  <p:cNvGrpSpPr/>
                  <p:nvPr/>
                </p:nvGrpSpPr>
                <p:grpSpPr>
                  <a:xfrm>
                    <a:off x="3526457" y="1852102"/>
                    <a:ext cx="2828949" cy="2184874"/>
                    <a:chOff x="3527418" y="3278391"/>
                    <a:chExt cx="2828949" cy="2184874"/>
                  </a:xfrm>
                </p:grpSpPr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A008DDFF-03D3-8F4C-8556-3045AB0C88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67200" y="3278391"/>
                      <a:ext cx="961" cy="2184874"/>
                    </a:xfrm>
                    <a:prstGeom prst="straightConnector1">
                      <a:avLst/>
                    </a:prstGeom>
                    <a:ln w="508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973B60E4-8599-F841-B9CB-4226F0AABA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27418" y="3690369"/>
                          <a:ext cx="2828949" cy="7937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5.1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𝑘𝐽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973B60E4-8599-F841-B9CB-4226F0AABA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27418" y="3690369"/>
                          <a:ext cx="2828949" cy="793743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625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7ADB516E-C7F5-BD4B-BA6D-48E8DCE743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9430" y="3128927"/>
                        <a:ext cx="2828949" cy="7937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𝑘𝐽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24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7ADB516E-C7F5-BD4B-BA6D-48E8DCE743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39430" y="3128927"/>
                        <a:ext cx="2828949" cy="79374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3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90091D4C-8E8E-F62F-A527-C19EA1225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68517" y="1232922"/>
                  <a:ext cx="6479156" cy="275106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9F26F40-F16B-A112-B5D5-DDC73836C407}"/>
                  </a:ext>
                </a:extLst>
              </p:cNvPr>
              <p:cNvGrpSpPr/>
              <p:nvPr/>
            </p:nvGrpSpPr>
            <p:grpSpPr>
              <a:xfrm>
                <a:off x="529442" y="1388466"/>
                <a:ext cx="4090491" cy="3761480"/>
                <a:chOff x="529442" y="1388466"/>
                <a:chExt cx="4090491" cy="3761480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B71DF68B-7A79-72F6-54E2-81AEF3FF8121}"/>
                    </a:ext>
                  </a:extLst>
                </p:cNvPr>
                <p:cNvGrpSpPr/>
                <p:nvPr/>
              </p:nvGrpSpPr>
              <p:grpSpPr>
                <a:xfrm>
                  <a:off x="3628143" y="1388466"/>
                  <a:ext cx="980158" cy="1818802"/>
                  <a:chOff x="3628143" y="1388466"/>
                  <a:chExt cx="980158" cy="1818802"/>
                </a:xfrm>
              </p:grpSpPr>
              <p:sp>
                <p:nvSpPr>
                  <p:cNvPr id="43" name="Up Arrow 42">
                    <a:extLst>
                      <a:ext uri="{FF2B5EF4-FFF2-40B4-BE49-F238E27FC236}">
                        <a16:creationId xmlns:a16="http://schemas.microsoft.com/office/drawing/2014/main" id="{79B65B7A-E7A3-9FDF-5383-A09ACA95CA1B}"/>
                      </a:ext>
                    </a:extLst>
                  </p:cNvPr>
                  <p:cNvSpPr/>
                  <p:nvPr/>
                </p:nvSpPr>
                <p:spPr>
                  <a:xfrm>
                    <a:off x="3748391" y="1388466"/>
                    <a:ext cx="344392" cy="1818802"/>
                  </a:xfrm>
                  <a:prstGeom prst="up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8660069F-5C96-0D02-DAA1-40D27C7C2D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28143" y="1708497"/>
                        <a:ext cx="980158" cy="4901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𝑣𝑎𝑝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8660069F-5C96-0D02-DAA1-40D27C7C2D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28143" y="1708497"/>
                        <a:ext cx="980158" cy="4901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1266" b="-4878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56ACC20-F506-AC82-D205-7036E08EE1CF}"/>
                    </a:ext>
                  </a:extLst>
                </p:cNvPr>
                <p:cNvGrpSpPr/>
                <p:nvPr/>
              </p:nvGrpSpPr>
              <p:grpSpPr>
                <a:xfrm>
                  <a:off x="529442" y="1533605"/>
                  <a:ext cx="980158" cy="3616341"/>
                  <a:chOff x="529442" y="1533605"/>
                  <a:chExt cx="980158" cy="3616341"/>
                </a:xfrm>
              </p:grpSpPr>
              <p:sp>
                <p:nvSpPr>
                  <p:cNvPr id="42" name="Up Arrow 41">
                    <a:extLst>
                      <a:ext uri="{FF2B5EF4-FFF2-40B4-BE49-F238E27FC236}">
                        <a16:creationId xmlns:a16="http://schemas.microsoft.com/office/drawing/2014/main" id="{4351A1E2-CA3F-2572-33C3-27D36DD90F4D}"/>
                      </a:ext>
                    </a:extLst>
                  </p:cNvPr>
                  <p:cNvSpPr/>
                  <p:nvPr/>
                </p:nvSpPr>
                <p:spPr>
                  <a:xfrm>
                    <a:off x="548641" y="1533605"/>
                    <a:ext cx="347302" cy="3616341"/>
                  </a:xfrm>
                  <a:prstGeom prst="up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0996316E-D73A-B05E-ED9B-A653AB2703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9442" y="2124912"/>
                        <a:ext cx="980158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𝑠𝑢𝑏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0996316E-D73A-B05E-ED9B-A653AB2703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9442" y="2124912"/>
                        <a:ext cx="980158" cy="461665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26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04EE18CB-B347-3F34-3DE4-9AFC00B5DE9E}"/>
                    </a:ext>
                  </a:extLst>
                </p:cNvPr>
                <p:cNvGrpSpPr/>
                <p:nvPr/>
              </p:nvGrpSpPr>
              <p:grpSpPr>
                <a:xfrm>
                  <a:off x="3639775" y="3189778"/>
                  <a:ext cx="980158" cy="1665812"/>
                  <a:chOff x="3628143" y="1541456"/>
                  <a:chExt cx="980158" cy="1665812"/>
                </a:xfrm>
              </p:grpSpPr>
              <p:sp>
                <p:nvSpPr>
                  <p:cNvPr id="48" name="Up Arrow 47">
                    <a:extLst>
                      <a:ext uri="{FF2B5EF4-FFF2-40B4-BE49-F238E27FC236}">
                        <a16:creationId xmlns:a16="http://schemas.microsoft.com/office/drawing/2014/main" id="{83940C9C-34BE-6BC0-506F-77AF213CD3DF}"/>
                      </a:ext>
                    </a:extLst>
                  </p:cNvPr>
                  <p:cNvSpPr/>
                  <p:nvPr/>
                </p:nvSpPr>
                <p:spPr>
                  <a:xfrm>
                    <a:off x="3748391" y="1541456"/>
                    <a:ext cx="344390" cy="1665812"/>
                  </a:xfrm>
                  <a:prstGeom prst="up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E411C375-2AF7-8A77-8C3B-FDF4F39AE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28143" y="2033617"/>
                        <a:ext cx="980158" cy="491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𝑓𝑢𝑠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E411C375-2AF7-8A77-8C3B-FDF4F39AE06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28143" y="2033617"/>
                        <a:ext cx="980158" cy="491288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975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D1106E-575B-3679-0A81-FBE65EA13AD5}"/>
                </a:ext>
              </a:extLst>
            </p:cNvPr>
            <p:cNvSpPr txBox="1"/>
            <p:nvPr/>
          </p:nvSpPr>
          <p:spPr>
            <a:xfrm>
              <a:off x="1714807" y="5115599"/>
              <a:ext cx="1182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273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53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Managing expectations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 at different temperatures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/>
              <p:nvPr/>
            </p:nvSpPr>
            <p:spPr>
              <a:xfrm>
                <a:off x="548641" y="5906415"/>
                <a:ext cx="11241577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 at a </a:t>
                </a:r>
                <a:r>
                  <a:rPr lang="en-US" sz="2400" b="1" dirty="0"/>
                  <a:t>lower temperature </a:t>
                </a:r>
                <a:r>
                  <a:rPr lang="en-US" sz="2400" dirty="0"/>
                  <a:t>(like in the Arctic Ocean)?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lang="en-US" sz="2400" dirty="0"/>
                  <a:t> at a (</a:t>
                </a:r>
                <a:r>
                  <a:rPr lang="en-US" sz="2400" b="1" dirty="0"/>
                  <a:t>much) lower temperature </a:t>
                </a:r>
                <a:r>
                  <a:rPr lang="en-US" sz="2400" dirty="0"/>
                  <a:t>(like on Mars!)?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1" y="5906415"/>
                <a:ext cx="11241577" cy="860620"/>
              </a:xfrm>
              <a:prstGeom prst="rect">
                <a:avLst/>
              </a:prstGeom>
              <a:blipFill>
                <a:blip r:embed="rId12"/>
                <a:stretch>
                  <a:fillRect l="-90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00BC46F6-D660-8F80-10F3-E2611CE2F877}"/>
              </a:ext>
            </a:extLst>
          </p:cNvPr>
          <p:cNvGrpSpPr/>
          <p:nvPr/>
        </p:nvGrpSpPr>
        <p:grpSpPr>
          <a:xfrm>
            <a:off x="8274193" y="1281094"/>
            <a:ext cx="3794586" cy="3230768"/>
            <a:chOff x="8274193" y="1281094"/>
            <a:chExt cx="3794586" cy="323076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F84E8F6-0D8C-B244-686B-124D2C2A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74193" y="1281094"/>
              <a:ext cx="3794586" cy="3230768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40AE709-94AE-6776-4484-CEE1400759E4}"/>
                </a:ext>
              </a:extLst>
            </p:cNvPr>
            <p:cNvCxnSpPr>
              <a:cxnSpLocks/>
            </p:cNvCxnSpPr>
            <p:nvPr/>
          </p:nvCxnSpPr>
          <p:spPr>
            <a:xfrm>
              <a:off x="8779356" y="3981384"/>
              <a:ext cx="2589684" cy="6307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CED17E-96D2-C6EE-2461-A49B60E17BC1}"/>
              </a:ext>
            </a:extLst>
          </p:cNvPr>
          <p:cNvGrpSpPr/>
          <p:nvPr/>
        </p:nvGrpSpPr>
        <p:grpSpPr>
          <a:xfrm>
            <a:off x="44187" y="492030"/>
            <a:ext cx="7851104" cy="5712642"/>
            <a:chOff x="44187" y="492030"/>
            <a:chExt cx="7851104" cy="57126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68F7DF-D45B-FB4D-BD5D-711E1F17D54F}"/>
                </a:ext>
              </a:extLst>
            </p:cNvPr>
            <p:cNvGrpSpPr/>
            <p:nvPr/>
          </p:nvGrpSpPr>
          <p:grpSpPr>
            <a:xfrm>
              <a:off x="44187" y="492030"/>
              <a:ext cx="7851104" cy="5712642"/>
              <a:chOff x="44187" y="492030"/>
              <a:chExt cx="7851104" cy="571264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A3D3864-C003-B39F-D0AB-6EA2D42A9774}"/>
                  </a:ext>
                </a:extLst>
              </p:cNvPr>
              <p:cNvGrpSpPr/>
              <p:nvPr/>
            </p:nvGrpSpPr>
            <p:grpSpPr>
              <a:xfrm>
                <a:off x="44187" y="492030"/>
                <a:ext cx="7851104" cy="5712642"/>
                <a:chOff x="166107" y="492030"/>
                <a:chExt cx="7851104" cy="5712642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33F5CCF-E116-C789-6A00-C55C07444283}"/>
                    </a:ext>
                  </a:extLst>
                </p:cNvPr>
                <p:cNvGrpSpPr/>
                <p:nvPr/>
              </p:nvGrpSpPr>
              <p:grpSpPr>
                <a:xfrm>
                  <a:off x="166107" y="492030"/>
                  <a:ext cx="7851104" cy="5712642"/>
                  <a:chOff x="2039430" y="912222"/>
                  <a:chExt cx="7851104" cy="5712642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AF9EAA4-B43D-0199-9544-D7638E13E710}"/>
                      </a:ext>
                    </a:extLst>
                  </p:cNvPr>
                  <p:cNvGrpSpPr/>
                  <p:nvPr/>
                </p:nvGrpSpPr>
                <p:grpSpPr>
                  <a:xfrm>
                    <a:off x="2064003" y="912222"/>
                    <a:ext cx="7826531" cy="5712642"/>
                    <a:chOff x="2017622" y="876292"/>
                    <a:chExt cx="6795645" cy="4915974"/>
                  </a:xfrm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C7541F0B-69A9-F289-441C-E4513F4E05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49714" y="876292"/>
                      <a:ext cx="6463553" cy="4428565"/>
                      <a:chOff x="1345667" y="1362635"/>
                      <a:chExt cx="6463553" cy="4428565"/>
                    </a:xfrm>
                  </p:grpSpPr>
                  <p:cxnSp>
                    <p:nvCxnSpPr>
                      <p:cNvPr id="79" name="Straight Connector 78">
                        <a:extLst>
                          <a:ext uri="{FF2B5EF4-FFF2-40B4-BE49-F238E27FC236}">
                            <a16:creationId xmlns:a16="http://schemas.microsoft.com/office/drawing/2014/main" id="{975666BE-9344-3C6E-800B-3EADE9B4011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62635" y="1362635"/>
                        <a:ext cx="0" cy="4428565"/>
                      </a:xfrm>
                      <a:prstGeom prst="line">
                        <a:avLst/>
                      </a:prstGeom>
                      <a:ln w="63500">
                        <a:solidFill>
                          <a:schemeClr val="tx1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37F4D22A-6A74-A2C2-7324-FE6B1BFB0E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345667" y="5774143"/>
                        <a:ext cx="6463553" cy="0"/>
                      </a:xfrm>
                      <a:prstGeom prst="line">
                        <a:avLst/>
                      </a:prstGeom>
                      <a:ln w="63500">
                        <a:solidFill>
                          <a:srgbClr val="C00000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67753B0D-78D1-F877-85AC-FCE3361F2B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6897" y="5330601"/>
                      <a:ext cx="24563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3FA5EACB-03C7-FD55-EC74-312C3FAECB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622" y="2185001"/>
                      <a:ext cx="24563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H</a:t>
                      </a:r>
                    </a:p>
                  </p:txBody>
                </p:sp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F3E93C2B-A362-BA1C-8FBE-49B352EEA3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7865" y="2104837"/>
                      <a:ext cx="5136729" cy="1607401"/>
                      <a:chOff x="3557865" y="2104837"/>
                      <a:chExt cx="5136729" cy="1607401"/>
                    </a:xfrm>
                  </p:grpSpPr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9907E390-FD61-CAB4-C2B0-CCEDF463CA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7865" y="2373628"/>
                        <a:ext cx="5136729" cy="1338610"/>
                      </a:xfrm>
                      <a:prstGeom prst="line">
                        <a:avLst/>
                      </a:prstGeom>
                      <a:ln w="38100"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8" name="TextBox 77">
                            <a:extLst>
                              <a:ext uri="{FF2B5EF4-FFF2-40B4-BE49-F238E27FC236}">
                                <a16:creationId xmlns:a16="http://schemas.microsoft.com/office/drawing/2014/main" id="{EBC9BBE3-391F-24E9-2FBE-0455135012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0784864">
                            <a:off x="5687012" y="2104837"/>
                            <a:ext cx="2379132" cy="78393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=75.4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8" name="TextBox 77">
                            <a:extLst>
                              <a:ext uri="{FF2B5EF4-FFF2-40B4-BE49-F238E27FC236}">
                                <a16:creationId xmlns:a16="http://schemas.microsoft.com/office/drawing/2014/main" id="{EBC9BBE3-391F-24E9-2FBE-04551350128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20784864">
                            <a:off x="5687012" y="2104837"/>
                            <a:ext cx="2379132" cy="783933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29F79347-BEC9-212C-41EC-F71805817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2748" y="3753423"/>
                      <a:ext cx="5532005" cy="1101649"/>
                      <a:chOff x="2912748" y="2765485"/>
                      <a:chExt cx="5532005" cy="1101649"/>
                    </a:xfrm>
                  </p:grpSpPr>
                  <p:cxnSp>
                    <p:nvCxnSpPr>
                      <p:cNvPr id="75" name="Straight Connector 74">
                        <a:extLst>
                          <a:ext uri="{FF2B5EF4-FFF2-40B4-BE49-F238E27FC236}">
                            <a16:creationId xmlns:a16="http://schemas.microsoft.com/office/drawing/2014/main" id="{6AC3C365-4064-F45B-D3D8-1D20504DE8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912748" y="3347592"/>
                        <a:ext cx="5532005" cy="51954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6" name="TextBox 75">
                            <a:extLst>
                              <a:ext uri="{FF2B5EF4-FFF2-40B4-BE49-F238E27FC236}">
                                <a16:creationId xmlns:a16="http://schemas.microsoft.com/office/drawing/2014/main" id="{7EE63EF2-87F5-8D0C-7222-5D87485D6CB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1367020">
                            <a:off x="5767827" y="2765485"/>
                            <a:ext cx="2379132" cy="78393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=38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6" name="TextBox 75">
                            <a:extLst>
                              <a:ext uri="{FF2B5EF4-FFF2-40B4-BE49-F238E27FC236}">
                                <a16:creationId xmlns:a16="http://schemas.microsoft.com/office/drawing/2014/main" id="{7EE63EF2-87F5-8D0C-7222-5D87485D6CB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21367020">
                            <a:off x="5767827" y="2765485"/>
                            <a:ext cx="2379132" cy="783933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81DD7B8C-56CE-E939-D38F-B6C630C2E1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19011" y="892019"/>
                      <a:ext cx="5625742" cy="880594"/>
                      <a:chOff x="2912749" y="2986540"/>
                      <a:chExt cx="5625742" cy="880594"/>
                    </a:xfrm>
                  </p:grpSpPr>
                  <p:cxnSp>
                    <p:nvCxnSpPr>
                      <p:cNvPr id="73" name="Straight Connector 72">
                        <a:extLst>
                          <a:ext uri="{FF2B5EF4-FFF2-40B4-BE49-F238E27FC236}">
                            <a16:creationId xmlns:a16="http://schemas.microsoft.com/office/drawing/2014/main" id="{22E772CA-9302-3B1B-A95E-1FEC658858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912749" y="3630393"/>
                        <a:ext cx="5625742" cy="236741"/>
                      </a:xfrm>
                      <a:prstGeom prst="line">
                        <a:avLst/>
                      </a:prstGeom>
                      <a:ln w="38100"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4" name="TextBox 73">
                            <a:extLst>
                              <a:ext uri="{FF2B5EF4-FFF2-40B4-BE49-F238E27FC236}">
                                <a16:creationId xmlns:a16="http://schemas.microsoft.com/office/drawing/2014/main" id="{9164668D-24C4-D06B-E974-32893AECF8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1439931">
                            <a:off x="5823248" y="2986540"/>
                            <a:ext cx="2379132" cy="78393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=33.6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4" name="TextBox 73">
                            <a:extLst>
                              <a:ext uri="{FF2B5EF4-FFF2-40B4-BE49-F238E27FC236}">
                                <a16:creationId xmlns:a16="http://schemas.microsoft.com/office/drawing/2014/main" id="{9164668D-24C4-D06B-E974-32893AECF81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21439931">
                            <a:off x="5823248" y="2986540"/>
                            <a:ext cx="2379132" cy="783933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EB5A2A69-320E-26B3-F06D-6D4BAEF2547A}"/>
                      </a:ext>
                    </a:extLst>
                  </p:cNvPr>
                  <p:cNvGrpSpPr/>
                  <p:nvPr/>
                </p:nvGrpSpPr>
                <p:grpSpPr>
                  <a:xfrm>
                    <a:off x="3387777" y="4105835"/>
                    <a:ext cx="2828949" cy="1321572"/>
                    <a:chOff x="3387777" y="4105835"/>
                    <a:chExt cx="2828949" cy="1321572"/>
                  </a:xfrm>
                </p:grpSpPr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64C07E6E-8095-FA1B-2A5F-B6B7530E84D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267200" y="4105835"/>
                      <a:ext cx="0" cy="1321572"/>
                    </a:xfrm>
                    <a:prstGeom prst="straightConnector1">
                      <a:avLst/>
                    </a:prstGeom>
                    <a:ln w="508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8458DAFE-FBCC-9385-6401-4C02D21205E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87777" y="4321131"/>
                          <a:ext cx="2828949" cy="7937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6.0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𝑘𝐽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8458DAFE-FBCC-9385-6401-4C02D21205E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87777" y="4321131"/>
                          <a:ext cx="2828949" cy="793743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b="-63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57BF91FD-0EF0-303A-55A8-DE5B0784F7BA}"/>
                      </a:ext>
                    </a:extLst>
                  </p:cNvPr>
                  <p:cNvGrpSpPr/>
                  <p:nvPr/>
                </p:nvGrpSpPr>
                <p:grpSpPr>
                  <a:xfrm>
                    <a:off x="3526457" y="1852102"/>
                    <a:ext cx="2828949" cy="2184874"/>
                    <a:chOff x="3527418" y="3278391"/>
                    <a:chExt cx="2828949" cy="2184874"/>
                  </a:xfrm>
                </p:grpSpPr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8678C3A6-52E8-9DCE-87E3-B76C058DD6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67200" y="3278391"/>
                      <a:ext cx="961" cy="2184874"/>
                    </a:xfrm>
                    <a:prstGeom prst="straightConnector1">
                      <a:avLst/>
                    </a:prstGeom>
                    <a:ln w="508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F5545133-9238-589A-1102-79959D18A8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27418" y="3690369"/>
                          <a:ext cx="2828949" cy="7937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5.1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𝑘𝐽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F5545133-9238-589A-1102-79959D18A8D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27418" y="3690369"/>
                          <a:ext cx="2828949" cy="793743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625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24409B93-D507-F4D6-D2C4-061852791F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9430" y="3128927"/>
                        <a:ext cx="2828949" cy="7937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𝑘𝐽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24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24409B93-D507-F4D6-D2C4-061852791F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39430" y="3128927"/>
                        <a:ext cx="2828949" cy="793743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63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BAD74B7-E5F0-6F36-AEC1-AD61639BB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68517" y="1232922"/>
                  <a:ext cx="6479156" cy="275106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CB4FF36-5132-AC94-72A2-9EC76803DCCD}"/>
                  </a:ext>
                </a:extLst>
              </p:cNvPr>
              <p:cNvGrpSpPr/>
              <p:nvPr/>
            </p:nvGrpSpPr>
            <p:grpSpPr>
              <a:xfrm>
                <a:off x="529442" y="1388466"/>
                <a:ext cx="4090491" cy="3761480"/>
                <a:chOff x="529442" y="1388466"/>
                <a:chExt cx="4090491" cy="3761480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6296E09C-B85C-E9C1-FFAB-13EE6399BE9C}"/>
                    </a:ext>
                  </a:extLst>
                </p:cNvPr>
                <p:cNvGrpSpPr/>
                <p:nvPr/>
              </p:nvGrpSpPr>
              <p:grpSpPr>
                <a:xfrm>
                  <a:off x="3628143" y="1388466"/>
                  <a:ext cx="980158" cy="1818802"/>
                  <a:chOff x="3628143" y="1388466"/>
                  <a:chExt cx="980158" cy="1818802"/>
                </a:xfrm>
              </p:grpSpPr>
              <p:sp>
                <p:nvSpPr>
                  <p:cNvPr id="55" name="Up Arrow 54">
                    <a:extLst>
                      <a:ext uri="{FF2B5EF4-FFF2-40B4-BE49-F238E27FC236}">
                        <a16:creationId xmlns:a16="http://schemas.microsoft.com/office/drawing/2014/main" id="{50000F00-AB0A-BA71-23D6-09655D6BD4D3}"/>
                      </a:ext>
                    </a:extLst>
                  </p:cNvPr>
                  <p:cNvSpPr/>
                  <p:nvPr/>
                </p:nvSpPr>
                <p:spPr>
                  <a:xfrm>
                    <a:off x="3748391" y="1388466"/>
                    <a:ext cx="344392" cy="1818802"/>
                  </a:xfrm>
                  <a:prstGeom prst="up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20BCBB1-3D82-CE0E-0FEE-0938993592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28143" y="1708497"/>
                        <a:ext cx="980158" cy="4901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𝑣𝑎𝑝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20BCBB1-3D82-CE0E-0FEE-09389935920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28143" y="1708497"/>
                        <a:ext cx="980158" cy="490199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266" b="-4878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92A018E7-0701-D663-2864-CFAE1227FBCA}"/>
                    </a:ext>
                  </a:extLst>
                </p:cNvPr>
                <p:cNvGrpSpPr/>
                <p:nvPr/>
              </p:nvGrpSpPr>
              <p:grpSpPr>
                <a:xfrm>
                  <a:off x="529442" y="1533605"/>
                  <a:ext cx="980158" cy="3616341"/>
                  <a:chOff x="529442" y="1533605"/>
                  <a:chExt cx="980158" cy="3616341"/>
                </a:xfrm>
              </p:grpSpPr>
              <p:sp>
                <p:nvSpPr>
                  <p:cNvPr id="51" name="Up Arrow 50">
                    <a:extLst>
                      <a:ext uri="{FF2B5EF4-FFF2-40B4-BE49-F238E27FC236}">
                        <a16:creationId xmlns:a16="http://schemas.microsoft.com/office/drawing/2014/main" id="{8BE15E9A-ED9B-52F5-1400-96BABAC0A9BE}"/>
                      </a:ext>
                    </a:extLst>
                  </p:cNvPr>
                  <p:cNvSpPr/>
                  <p:nvPr/>
                </p:nvSpPr>
                <p:spPr>
                  <a:xfrm>
                    <a:off x="548641" y="1533605"/>
                    <a:ext cx="347302" cy="3616341"/>
                  </a:xfrm>
                  <a:prstGeom prst="up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BCB056F0-07A0-4DFB-2536-687AE4753A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9442" y="2124912"/>
                        <a:ext cx="980158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𝑠𝑢𝑏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BCB056F0-07A0-4DFB-2536-687AE4753A1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9442" y="2124912"/>
                        <a:ext cx="980158" cy="46166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26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F69B7A9-D96D-10AF-0766-BF4B10AF84EC}"/>
                    </a:ext>
                  </a:extLst>
                </p:cNvPr>
                <p:cNvGrpSpPr/>
                <p:nvPr/>
              </p:nvGrpSpPr>
              <p:grpSpPr>
                <a:xfrm>
                  <a:off x="3639775" y="3189778"/>
                  <a:ext cx="980158" cy="1665812"/>
                  <a:chOff x="3628143" y="1541456"/>
                  <a:chExt cx="980158" cy="1665812"/>
                </a:xfrm>
              </p:grpSpPr>
              <p:sp>
                <p:nvSpPr>
                  <p:cNvPr id="37" name="Up Arrow 36">
                    <a:extLst>
                      <a:ext uri="{FF2B5EF4-FFF2-40B4-BE49-F238E27FC236}">
                        <a16:creationId xmlns:a16="http://schemas.microsoft.com/office/drawing/2014/main" id="{3F2CC6A6-CFB0-C53E-7259-EF6D1044F02B}"/>
                      </a:ext>
                    </a:extLst>
                  </p:cNvPr>
                  <p:cNvSpPr/>
                  <p:nvPr/>
                </p:nvSpPr>
                <p:spPr>
                  <a:xfrm>
                    <a:off x="3748391" y="1541456"/>
                    <a:ext cx="344390" cy="1665812"/>
                  </a:xfrm>
                  <a:prstGeom prst="up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03C98786-06B4-D45F-5E96-491F24A8FE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28143" y="2033617"/>
                        <a:ext cx="980158" cy="491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𝑓𝑢𝑠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03C98786-06B4-D45F-5E96-491F24A8FE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28143" y="2033617"/>
                        <a:ext cx="980158" cy="491288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975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A62E9A-5701-F360-DFFC-963179E47FB1}"/>
                </a:ext>
              </a:extLst>
            </p:cNvPr>
            <p:cNvSpPr txBox="1"/>
            <p:nvPr/>
          </p:nvSpPr>
          <p:spPr>
            <a:xfrm>
              <a:off x="1714807" y="5115599"/>
              <a:ext cx="1182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273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40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Managing expectations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 at different pressures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/>
              <p:nvPr/>
            </p:nvSpPr>
            <p:spPr>
              <a:xfrm>
                <a:off x="380476" y="4691180"/>
                <a:ext cx="11241577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at a higher pressure (and room temperature)?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76" y="4691180"/>
                <a:ext cx="11241577" cy="490199"/>
              </a:xfrm>
              <a:prstGeom prst="rect">
                <a:avLst/>
              </a:prstGeom>
              <a:blipFill>
                <a:blip r:embed="rId3"/>
                <a:stretch>
                  <a:fillRect l="-789" t="-10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2E1CCF28-2743-A17B-B370-640BE1A8FB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6" t="42615"/>
          <a:stretch/>
        </p:blipFill>
        <p:spPr>
          <a:xfrm>
            <a:off x="161185" y="2229607"/>
            <a:ext cx="8457035" cy="15744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09FAC0C-E0B2-2CD9-6C47-F1BC688BAC15}"/>
              </a:ext>
            </a:extLst>
          </p:cNvPr>
          <p:cNvGrpSpPr/>
          <p:nvPr/>
        </p:nvGrpSpPr>
        <p:grpSpPr>
          <a:xfrm>
            <a:off x="8261409" y="1281094"/>
            <a:ext cx="3807370" cy="3230768"/>
            <a:chOff x="8261409" y="1281094"/>
            <a:chExt cx="3807370" cy="32307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5265E2-0766-D745-087B-1743CD6138DC}"/>
                </a:ext>
              </a:extLst>
            </p:cNvPr>
            <p:cNvGrpSpPr/>
            <p:nvPr/>
          </p:nvGrpSpPr>
          <p:grpSpPr>
            <a:xfrm>
              <a:off x="8261409" y="1281094"/>
              <a:ext cx="3807370" cy="3230768"/>
              <a:chOff x="8261409" y="1281094"/>
              <a:chExt cx="3807370" cy="3230768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0C27353-96B8-77BD-A44B-C02D8E763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4193" y="1281094"/>
                <a:ext cx="3794586" cy="3230768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3E98F2-DE02-AF30-9DAC-10B44E749305}"/>
                  </a:ext>
                </a:extLst>
              </p:cNvPr>
              <p:cNvSpPr txBox="1"/>
              <p:nvPr/>
            </p:nvSpPr>
            <p:spPr>
              <a:xfrm>
                <a:off x="8261409" y="3894063"/>
                <a:ext cx="445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E10B6B-2A9D-1173-C288-B6BB288FAA73}"/>
                  </a:ext>
                </a:extLst>
              </p:cNvPr>
              <p:cNvSpPr txBox="1"/>
              <p:nvPr/>
            </p:nvSpPr>
            <p:spPr>
              <a:xfrm>
                <a:off x="8740492" y="2969189"/>
                <a:ext cx="445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8BEFE4A-54DF-D2C6-A4D3-3358D7E4E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9711" y="3262489"/>
              <a:ext cx="443666" cy="707606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210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Managing expectations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 at different pressures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/>
              <p:nvPr/>
            </p:nvSpPr>
            <p:spPr>
              <a:xfrm>
                <a:off x="380476" y="4691180"/>
                <a:ext cx="11241577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at a higher pressure (and room temperature)? Hint: Room temperature is below the inversion temperature for water,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𝑔𝑎𝑠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going to be </a:t>
                </a:r>
                <a:r>
                  <a:rPr lang="en-US" sz="2400" b="1" dirty="0"/>
                  <a:t>negative</a:t>
                </a:r>
                <a:r>
                  <a:rPr lang="en-US" sz="2400" dirty="0"/>
                  <a:t>. In contrast,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𝑙𝑖𝑞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positive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76" y="4691180"/>
                <a:ext cx="11241577" cy="1228863"/>
              </a:xfrm>
              <a:prstGeom prst="rect">
                <a:avLst/>
              </a:prstGeom>
              <a:blipFill>
                <a:blip r:embed="rId3"/>
                <a:stretch>
                  <a:fillRect l="-789" t="-4082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9FA2904-43A5-BBD0-B1B8-9A332A0FDF1B}"/>
              </a:ext>
            </a:extLst>
          </p:cNvPr>
          <p:cNvGrpSpPr/>
          <p:nvPr/>
        </p:nvGrpSpPr>
        <p:grpSpPr>
          <a:xfrm>
            <a:off x="8261409" y="1281094"/>
            <a:ext cx="3807370" cy="3230768"/>
            <a:chOff x="8261409" y="1281094"/>
            <a:chExt cx="3807370" cy="32307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5F64DD-36E8-2AB0-1E58-3D748866AAC2}"/>
                </a:ext>
              </a:extLst>
            </p:cNvPr>
            <p:cNvGrpSpPr/>
            <p:nvPr/>
          </p:nvGrpSpPr>
          <p:grpSpPr>
            <a:xfrm>
              <a:off x="8274193" y="1281094"/>
              <a:ext cx="3794586" cy="3230768"/>
              <a:chOff x="8274193" y="1281094"/>
              <a:chExt cx="3794586" cy="323076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99408B4-5276-C9A8-74C8-9D53C0F12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74193" y="1281094"/>
                <a:ext cx="3794586" cy="3230768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282191D-9D5B-6493-86DA-67D64C2FB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9711" y="3262489"/>
                <a:ext cx="443666" cy="70760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F9D69-4FA5-A31B-9026-4B99CF3466D2}"/>
                </a:ext>
              </a:extLst>
            </p:cNvPr>
            <p:cNvSpPr txBox="1"/>
            <p:nvPr/>
          </p:nvSpPr>
          <p:spPr>
            <a:xfrm>
              <a:off x="8261409" y="3894063"/>
              <a:ext cx="445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015DB1-914C-B97E-0C26-2FA7485D0D38}"/>
                </a:ext>
              </a:extLst>
            </p:cNvPr>
            <p:cNvSpPr txBox="1"/>
            <p:nvPr/>
          </p:nvSpPr>
          <p:spPr>
            <a:xfrm>
              <a:off x="8740492" y="2969189"/>
              <a:ext cx="445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48B2F9-BC9A-C041-FC7D-47071EC5AA2E}"/>
              </a:ext>
            </a:extLst>
          </p:cNvPr>
          <p:cNvCxnSpPr>
            <a:cxnSpLocks/>
          </p:cNvCxnSpPr>
          <p:nvPr/>
        </p:nvCxnSpPr>
        <p:spPr>
          <a:xfrm>
            <a:off x="1002581" y="3861461"/>
            <a:ext cx="5718259" cy="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0FE567-FAD0-8E5C-1703-825BC5D0EB0A}"/>
              </a:ext>
            </a:extLst>
          </p:cNvPr>
          <p:cNvSpPr txBox="1"/>
          <p:nvPr/>
        </p:nvSpPr>
        <p:spPr>
          <a:xfrm>
            <a:off x="744279" y="3944812"/>
            <a:ext cx="4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B4992-3A27-6B7D-E42E-741F7141820F}"/>
              </a:ext>
            </a:extLst>
          </p:cNvPr>
          <p:cNvSpPr txBox="1"/>
          <p:nvPr/>
        </p:nvSpPr>
        <p:spPr>
          <a:xfrm>
            <a:off x="6640830" y="3987515"/>
            <a:ext cx="4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F5C9F1-0A52-5BC1-140D-216EC43D3B19}"/>
              </a:ext>
            </a:extLst>
          </p:cNvPr>
          <p:cNvSpPr txBox="1"/>
          <p:nvPr/>
        </p:nvSpPr>
        <p:spPr>
          <a:xfrm>
            <a:off x="3535428" y="3944812"/>
            <a:ext cx="103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--&gt;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1251DF-A64A-962A-957A-DBCCBAAF0B3B}"/>
              </a:ext>
            </a:extLst>
          </p:cNvPr>
          <p:cNvCxnSpPr>
            <a:cxnSpLocks/>
          </p:cNvCxnSpPr>
          <p:nvPr/>
        </p:nvCxnSpPr>
        <p:spPr>
          <a:xfrm>
            <a:off x="922571" y="1281094"/>
            <a:ext cx="5718259" cy="765420"/>
          </a:xfrm>
          <a:prstGeom prst="straightConnector1">
            <a:avLst/>
          </a:prstGeom>
          <a:ln w="635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F1932E-47BE-33BC-310E-7F658CC18CDB}"/>
                  </a:ext>
                </a:extLst>
              </p:cNvPr>
              <p:cNvSpPr txBox="1"/>
              <p:nvPr/>
            </p:nvSpPr>
            <p:spPr>
              <a:xfrm rot="21430325">
                <a:off x="2227209" y="2374699"/>
                <a:ext cx="2861488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Liquid,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F1932E-47BE-33BC-310E-7F658CC18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0325">
                <a:off x="2227209" y="2374699"/>
                <a:ext cx="2861488" cy="491225"/>
              </a:xfrm>
              <a:prstGeom prst="rect">
                <a:avLst/>
              </a:prstGeom>
              <a:blipFill>
                <a:blip r:embed="rId5"/>
                <a:stretch>
                  <a:fillRect l="-175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285610-64B3-8D38-F910-E50ED184D024}"/>
              </a:ext>
            </a:extLst>
          </p:cNvPr>
          <p:cNvCxnSpPr>
            <a:cxnSpLocks/>
          </p:cNvCxnSpPr>
          <p:nvPr/>
        </p:nvCxnSpPr>
        <p:spPr>
          <a:xfrm flipV="1">
            <a:off x="1002581" y="2759795"/>
            <a:ext cx="5718259" cy="209394"/>
          </a:xfrm>
          <a:prstGeom prst="straightConnector1">
            <a:avLst/>
          </a:prstGeom>
          <a:ln w="635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B3188E-A999-48A0-9980-684693223000}"/>
                  </a:ext>
                </a:extLst>
              </p:cNvPr>
              <p:cNvSpPr txBox="1"/>
              <p:nvPr/>
            </p:nvSpPr>
            <p:spPr>
              <a:xfrm rot="448155">
                <a:off x="1175536" y="1212163"/>
                <a:ext cx="6028229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Vapor,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if below the inversion temperature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B3188E-A999-48A0-9980-68469322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48155">
                <a:off x="1175536" y="1212163"/>
                <a:ext cx="6028229" cy="484043"/>
              </a:xfrm>
              <a:prstGeom prst="rect">
                <a:avLst/>
              </a:prstGeom>
              <a:blipFill>
                <a:blip r:embed="rId6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29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694</Words>
  <Application>Microsoft Macintosh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53</cp:revision>
  <cp:lastPrinted>2023-10-20T17:15:48Z</cp:lastPrinted>
  <dcterms:created xsi:type="dcterms:W3CDTF">2021-10-22T12:25:35Z</dcterms:created>
  <dcterms:modified xsi:type="dcterms:W3CDTF">2023-10-20T20:01:20Z</dcterms:modified>
</cp:coreProperties>
</file>