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01" r:id="rId3"/>
    <p:sldId id="305" r:id="rId4"/>
    <p:sldId id="342" r:id="rId5"/>
    <p:sldId id="331" r:id="rId6"/>
    <p:sldId id="308" r:id="rId7"/>
    <p:sldId id="343" r:id="rId8"/>
    <p:sldId id="3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89A5-1894-AB45-A9CE-32E510941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2603-ABEB-7E4D-97F8-208849BC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5C9E-DBA9-7841-94E0-A5BDC6C8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C950-616D-7148-8749-3873B092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E822-3DB0-6449-9BCE-DD9C488B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2188-D67C-F945-B2A7-FEF9CE86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39400-FF4D-3041-8838-D64C141A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525B-ABAC-CE42-8CA6-102D8E3B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CE54C-E850-2549-AA6E-1157DD36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1C56-2418-9547-AAF8-719A1A6C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EB24D-F407-4247-8DB3-FEA8ADE32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BAF17-4922-7A4B-A433-7778EB7CA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A684-04FD-3B4E-BB6B-023C532D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0C85-9FE6-B548-937E-9AE8CFBE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B6E5-222C-E44C-9F7E-15D88DBC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FA93-5F44-1F4B-9063-7E0EF9A4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CF8C-000F-9B45-8405-D34E3043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A6-C38A-A541-9072-D120DD1D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F816-269E-F948-8B3D-6153B332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B54F-0AC7-D249-AB2E-0621C572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C03E-565A-8940-8E32-8EEBBB70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0656E-BB86-2F49-91DB-CA77919B3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032A-4D55-704F-A3B7-70A67BE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4337-2F05-124D-B04E-BB443B33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7F6F-19CE-0048-87BA-F925FD00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DA9D-1C94-A54F-B6DD-E9F4309C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4519-C027-F046-99A1-793881E9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AC947-F49A-F549-9DAD-966B969E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6F4B-A0A6-214C-B4B6-EF815400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9A379-603E-1E45-94C1-1686F8DD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A09C2-58E3-DD48-84B4-BA485192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4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C33D-EB4D-1E42-BADF-DE82B354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0560E-E290-F540-8DE2-0DD8D693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6959-F806-6B47-98C8-BF4D56586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DC05D-A732-7240-A3B2-D0F1DF0A2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5FC3B-C326-4347-9AB3-A3D23458C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B2827-4D85-C04D-AACB-F60C4DC8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06A76-F616-334F-8D7C-F9503997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A0364-B279-884B-8E79-49DDD140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4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DCC3-2E68-F742-BB72-0F4C4318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A2F07-DD47-4E41-B675-C8ADC761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BCB1-C34A-7B48-A706-4BB971F7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B29F2-E348-9146-B30A-7963D13A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0ACDE-0334-B34B-AF5D-49F0531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7489A-F019-D141-B4C0-55BC1992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E6169-161F-8242-8548-1546B71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9A0D-E8DB-BD49-B866-7059AA09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13ED-A504-1942-B42C-5E57E2BB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58245-5F5A-E74B-BE51-691AC628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3043-A218-D544-8533-DA8D11D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FE5F-29BB-B843-A943-1309C9B8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648DF-3DB6-C24A-8A63-394F136A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8C55-5068-AA45-A9EA-7D1E4FA0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D938D-0D56-4941-B765-1059E06FC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8078-1770-B24B-8783-BC594D882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316C2-FA84-9241-9BF1-25CE8D43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ABEA-5169-9941-967E-0FD888B6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9BD1D-FF2C-864E-9477-240194B3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EEC96-7010-B54F-96D7-FC76CC7F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22C2C-4881-5A4B-8E70-1019E8C8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8C46-5376-3844-A468-099E49927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3C59-B2A6-F043-867E-C5EDB01F039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C5B0-0AEE-CF46-BA71-05E1519CD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4BFA-8AA6-AC4B-B0F5-B7A77B2A1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902" y="2663"/>
            <a:ext cx="88622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the Clapeyron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89B1EB-29D9-C849-B9DF-06B279169A66}"/>
                  </a:ext>
                </a:extLst>
              </p:cNvPr>
              <p:cNvSpPr/>
              <p:nvPr/>
            </p:nvSpPr>
            <p:spPr>
              <a:xfrm>
                <a:off x="199293" y="842648"/>
                <a:ext cx="5287107" cy="3441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The</a:t>
                </a:r>
                <a:r>
                  <a:rPr lang="en-US" sz="2400" b="1" dirty="0">
                    <a:ea typeface="Cambria Math" panose="02040503050406030204" pitchFamily="18" charset="0"/>
                  </a:rPr>
                  <a:t> Clapeyron Equation</a:t>
                </a:r>
                <a:r>
                  <a:rPr lang="en-US" sz="2400" dirty="0">
                    <a:ea typeface="Cambria Math" panose="02040503050406030204" pitchFamily="18" charset="0"/>
                  </a:rPr>
                  <a:t> gives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slope</a:t>
                </a:r>
                <a:r>
                  <a:rPr lang="en-US" sz="2400" dirty="0">
                    <a:ea typeface="Cambria Math" panose="02040503050406030204" pitchFamily="18" charset="0"/>
                  </a:rPr>
                  <a:t> of the phase boundary lines: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𝒕𝒓𝒔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𝒕𝒓𝒔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where </a:t>
                </a:r>
                <a:r>
                  <a:rPr lang="en-US" sz="2400" dirty="0" err="1"/>
                  <a:t>trs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fus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vap</a:t>
                </a:r>
                <a:r>
                  <a:rPr lang="en-US" sz="2400" dirty="0"/>
                  <a:t>, or sub. For example, see the slope of the the liquid/vapor phase  boundary shown at right.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89B1EB-29D9-C849-B9DF-06B279169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3" y="842648"/>
                <a:ext cx="5287107" cy="3441327"/>
              </a:xfrm>
              <a:prstGeom prst="rect">
                <a:avLst/>
              </a:prstGeom>
              <a:blipFill>
                <a:blip r:embed="rId2"/>
                <a:stretch>
                  <a:fillRect l="-1679" t="-1103" r="-263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E49D14F-66D2-8A4A-B8D0-367C8CE99730}"/>
              </a:ext>
            </a:extLst>
          </p:cNvPr>
          <p:cNvSpPr/>
          <p:nvPr/>
        </p:nvSpPr>
        <p:spPr>
          <a:xfrm>
            <a:off x="199293" y="5078920"/>
            <a:ext cx="10093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We’ll derive this equation later. For now we’ll just use it to obtain expressions for the phase boundary lines themselves – by </a:t>
            </a:r>
            <a:r>
              <a:rPr lang="en-US" sz="2400" b="1" dirty="0"/>
              <a:t>integrating the slope</a:t>
            </a:r>
            <a:r>
              <a:rPr lang="en-US" sz="2400" dirty="0"/>
              <a:t>.</a:t>
            </a:r>
            <a:endParaRPr 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61AB64-6751-2BA5-BFD2-89ABC17B21B1}"/>
                  </a:ext>
                </a:extLst>
              </p:cNvPr>
              <p:cNvSpPr/>
              <p:nvPr/>
            </p:nvSpPr>
            <p:spPr>
              <a:xfrm>
                <a:off x="8411047" y="2585877"/>
                <a:ext cx="875496" cy="696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𝒗𝒂𝒑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𝒗𝒂𝒑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61AB64-6751-2BA5-BFD2-89ABC17B2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047" y="2585877"/>
                <a:ext cx="875496" cy="696088"/>
              </a:xfrm>
              <a:prstGeom prst="rect">
                <a:avLst/>
              </a:prstGeom>
              <a:blipFill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1938AE-2256-ECEF-0C03-8CFAAED47CD4}"/>
              </a:ext>
            </a:extLst>
          </p:cNvPr>
          <p:cNvCxnSpPr>
            <a:cxnSpLocks/>
          </p:cNvCxnSpPr>
          <p:nvPr/>
        </p:nvCxnSpPr>
        <p:spPr>
          <a:xfrm flipH="1">
            <a:off x="8848795" y="2585877"/>
            <a:ext cx="677619" cy="97793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5E93464-7C09-F65A-AC25-97D996BB61A1}"/>
              </a:ext>
            </a:extLst>
          </p:cNvPr>
          <p:cNvSpPr/>
          <p:nvPr/>
        </p:nvSpPr>
        <p:spPr>
          <a:xfrm>
            <a:off x="8852790" y="2993241"/>
            <a:ext cx="433753" cy="443051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Image result for phase diagrams">
            <a:extLst>
              <a:ext uri="{FF2B5EF4-FFF2-40B4-BE49-F238E27FC236}">
                <a16:creationId xmlns:a16="http://schemas.microsoft.com/office/drawing/2014/main" id="{9AB3B146-302C-8BA4-6AC1-D2C0C79BA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3" b="5795"/>
          <a:stretch/>
        </p:blipFill>
        <p:spPr bwMode="auto">
          <a:xfrm>
            <a:off x="6353071" y="1697632"/>
            <a:ext cx="3507902" cy="2739762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B305403-AE54-406A-D575-50BCFCE92FAD}"/>
              </a:ext>
            </a:extLst>
          </p:cNvPr>
          <p:cNvGrpSpPr/>
          <p:nvPr/>
        </p:nvGrpSpPr>
        <p:grpSpPr>
          <a:xfrm>
            <a:off x="8478482" y="2351715"/>
            <a:ext cx="1180089" cy="1132877"/>
            <a:chOff x="8478482" y="2351715"/>
            <a:chExt cx="1180089" cy="113287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7DE861C-65C2-56D0-206B-D590DEF04526}"/>
                </a:ext>
              </a:extLst>
            </p:cNvPr>
            <p:cNvGrpSpPr/>
            <p:nvPr/>
          </p:nvGrpSpPr>
          <p:grpSpPr>
            <a:xfrm>
              <a:off x="8478482" y="2351715"/>
              <a:ext cx="1004206" cy="906593"/>
              <a:chOff x="7880589" y="2698136"/>
              <a:chExt cx="1004206" cy="9065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530AC56-9DB7-BB71-5B61-23EB7584598C}"/>
                      </a:ext>
                    </a:extLst>
                  </p:cNvPr>
                  <p:cNvSpPr/>
                  <p:nvPr/>
                </p:nvSpPr>
                <p:spPr>
                  <a:xfrm>
                    <a:off x="7880589" y="2698136"/>
                    <a:ext cx="875496" cy="6960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530AC56-9DB7-BB71-5B61-23EB758459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0589" y="2698136"/>
                    <a:ext cx="875496" cy="69608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A873DF6-C035-24E7-2686-37828330A3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3672" y="2909732"/>
                <a:ext cx="361123" cy="69499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5F1C5473-77B0-391F-8172-0F208B6F1F45}"/>
                </a:ext>
              </a:extLst>
            </p:cNvPr>
            <p:cNvSpPr/>
            <p:nvPr/>
          </p:nvSpPr>
          <p:spPr>
            <a:xfrm>
              <a:off x="8584558" y="2788504"/>
              <a:ext cx="1074013" cy="696088"/>
            </a:xfrm>
            <a:prstGeom prst="arc">
              <a:avLst>
                <a:gd name="adj1" fmla="val 16200000"/>
                <a:gd name="adj2" fmla="val 20283306"/>
              </a:avLst>
            </a:prstGeom>
            <a:noFill/>
            <a:ln w="2540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39DE82-59EA-8E19-7A2B-288C008190D5}"/>
              </a:ext>
            </a:extLst>
          </p:cNvPr>
          <p:cNvGrpSpPr/>
          <p:nvPr/>
        </p:nvGrpSpPr>
        <p:grpSpPr>
          <a:xfrm>
            <a:off x="6852427" y="1697632"/>
            <a:ext cx="1281744" cy="1077289"/>
            <a:chOff x="6852427" y="1697632"/>
            <a:chExt cx="1281744" cy="1077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B2519B-DE0F-26C7-959B-5F8F34190CBA}"/>
                </a:ext>
              </a:extLst>
            </p:cNvPr>
            <p:cNvGrpSpPr/>
            <p:nvPr/>
          </p:nvGrpSpPr>
          <p:grpSpPr>
            <a:xfrm>
              <a:off x="6852427" y="1697632"/>
              <a:ext cx="977123" cy="865679"/>
              <a:chOff x="7996701" y="2698136"/>
              <a:chExt cx="977123" cy="8656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A532A51-E5D3-5540-C1A0-1F1B6D940794}"/>
                      </a:ext>
                    </a:extLst>
                  </p:cNvPr>
                  <p:cNvSpPr/>
                  <p:nvPr/>
                </p:nvSpPr>
                <p:spPr>
                  <a:xfrm>
                    <a:off x="7996701" y="2698136"/>
                    <a:ext cx="875496" cy="6960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𝒇𝒖𝒔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𝒇𝒖𝒔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A532A51-E5D3-5540-C1A0-1F1B6D9407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6701" y="2698136"/>
                    <a:ext cx="875496" cy="6960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88C65E9-FAB6-5C38-AF39-DBD36274C7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8795" y="2795014"/>
                <a:ext cx="125029" cy="768801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5AAADBAA-F689-94FE-6761-65040EDFB6A0}"/>
                </a:ext>
              </a:extLst>
            </p:cNvPr>
            <p:cNvSpPr/>
            <p:nvPr/>
          </p:nvSpPr>
          <p:spPr>
            <a:xfrm>
              <a:off x="7060158" y="2078833"/>
              <a:ext cx="1074013" cy="696088"/>
            </a:xfrm>
            <a:prstGeom prst="arc">
              <a:avLst>
                <a:gd name="adj1" fmla="val 16200000"/>
                <a:gd name="adj2" fmla="val 20283306"/>
              </a:avLst>
            </a:prstGeom>
            <a:noFill/>
            <a:ln w="254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BCCBD3-C36E-73D7-539C-39E96CFA3001}"/>
              </a:ext>
            </a:extLst>
          </p:cNvPr>
          <p:cNvGrpSpPr/>
          <p:nvPr/>
        </p:nvGrpSpPr>
        <p:grpSpPr>
          <a:xfrm>
            <a:off x="6144469" y="3520437"/>
            <a:ext cx="1105830" cy="1391681"/>
            <a:chOff x="6144469" y="3520437"/>
            <a:chExt cx="1105830" cy="139168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3BD60A-26EB-887E-1421-0D9A9E94EBDA}"/>
                </a:ext>
              </a:extLst>
            </p:cNvPr>
            <p:cNvGrpSpPr/>
            <p:nvPr/>
          </p:nvGrpSpPr>
          <p:grpSpPr>
            <a:xfrm>
              <a:off x="6374803" y="3520437"/>
              <a:ext cx="875496" cy="890222"/>
              <a:chOff x="7976520" y="2367009"/>
              <a:chExt cx="875496" cy="890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C051583-706B-CD0B-7DE7-7AD42A2E322B}"/>
                      </a:ext>
                    </a:extLst>
                  </p:cNvPr>
                  <p:cNvSpPr/>
                  <p:nvPr/>
                </p:nvSpPr>
                <p:spPr>
                  <a:xfrm>
                    <a:off x="7976520" y="2367009"/>
                    <a:ext cx="875496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</m:t>
                              </m:r>
                            </m:sub>
                          </m:sSub>
                        </m:oMath>
                      </m:oMathPara>
                    </a14:m>
                    <a:endParaRPr lang="en-US" b="1" i="1" dirty="0">
                      <a:solidFill>
                        <a:schemeClr val="accent2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𝒔𝒖𝒃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C051583-706B-CD0B-7DE7-7AD42A2E32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6520" y="2367009"/>
                    <a:ext cx="875496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70EDC0A-77B0-16BF-40EB-7243419036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0858" y="3033740"/>
                <a:ext cx="569426" cy="223491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0D78E14-E907-4C59-3737-E547F07E9A13}"/>
                </a:ext>
              </a:extLst>
            </p:cNvPr>
            <p:cNvSpPr/>
            <p:nvPr/>
          </p:nvSpPr>
          <p:spPr>
            <a:xfrm rot="2713949">
              <a:off x="5955506" y="4027068"/>
              <a:ext cx="1074013" cy="696088"/>
            </a:xfrm>
            <a:prstGeom prst="arc">
              <a:avLst>
                <a:gd name="adj1" fmla="val 16200000"/>
                <a:gd name="adj2" fmla="val 20283306"/>
              </a:avLst>
            </a:prstGeom>
            <a:noFill/>
            <a:ln w="254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71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/>
              <p:nvPr/>
            </p:nvSpPr>
            <p:spPr>
              <a:xfrm>
                <a:off x="140479" y="2425137"/>
                <a:ext cx="11419878" cy="2888163"/>
              </a:xfrm>
              <a:prstGeom prst="rect">
                <a:avLst/>
              </a:prstGeom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To integrate along the “</a:t>
                </a:r>
                <a:r>
                  <a:rPr lang="en-US" sz="2400" dirty="0" err="1"/>
                  <a:t>fus</a:t>
                </a:r>
                <a:r>
                  <a:rPr lang="en-US" sz="2400" dirty="0"/>
                  <a:t>” (solid/liquid) phase boundary, we’d form the integral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𝑑𝑃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𝑓𝑢𝑠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𝑓𝑢𝑠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consider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 to be constant, they come out of the integral, and we’re left with integrating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(which is easy). The result is called the </a:t>
                </a:r>
                <a:r>
                  <a:rPr lang="en-US" sz="2400" b="1" dirty="0"/>
                  <a:t>Thomson Equation</a:t>
                </a:r>
                <a:r>
                  <a:rPr lang="en-US" sz="2400" dirty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9" y="2425137"/>
                <a:ext cx="11419878" cy="2888163"/>
              </a:xfrm>
              <a:prstGeom prst="rect">
                <a:avLst/>
              </a:prstGeom>
              <a:blipFill>
                <a:blip r:embed="rId2"/>
                <a:stretch>
                  <a:fillRect l="-889" t="-26754" b="-333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3F98E51-53C3-9744-BE94-5B9D68ED34A3}"/>
              </a:ext>
            </a:extLst>
          </p:cNvPr>
          <p:cNvGrpSpPr/>
          <p:nvPr/>
        </p:nvGrpSpPr>
        <p:grpSpPr>
          <a:xfrm>
            <a:off x="3954537" y="360690"/>
            <a:ext cx="2518275" cy="2118577"/>
            <a:chOff x="3661461" y="179263"/>
            <a:chExt cx="2518275" cy="21185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464C9B-79C6-F547-B4AE-39CCDEAA282A}"/>
                </a:ext>
              </a:extLst>
            </p:cNvPr>
            <p:cNvGrpSpPr/>
            <p:nvPr/>
          </p:nvGrpSpPr>
          <p:grpSpPr>
            <a:xfrm>
              <a:off x="3802604" y="386969"/>
              <a:ext cx="2377132" cy="1663768"/>
              <a:chOff x="518983" y="2025224"/>
              <a:chExt cx="2891481" cy="2632482"/>
            </a:xfrm>
          </p:grpSpPr>
          <p:pic>
            <p:nvPicPr>
              <p:cNvPr id="5122" name="Picture 2" descr="Image result for phase diagrams">
                <a:extLst>
                  <a:ext uri="{FF2B5EF4-FFF2-40B4-BE49-F238E27FC236}">
                    <a16:creationId xmlns:a16="http://schemas.microsoft.com/office/drawing/2014/main" id="{EE9F4C8E-FD51-7C47-BA91-FF4F8E1E6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3" b="5795"/>
              <a:stretch/>
            </p:blipFill>
            <p:spPr bwMode="auto">
              <a:xfrm>
                <a:off x="518983" y="2025224"/>
                <a:ext cx="2891481" cy="2632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D85BC3-2D7F-E540-B295-A127B590DC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4399" y="2211860"/>
                <a:ext cx="295998" cy="1865397"/>
              </a:xfrm>
              <a:prstGeom prst="line">
                <a:avLst/>
              </a:prstGeom>
              <a:ln w="127000"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A22609-F49A-A34A-9FF0-5A9F4215FDEE}"/>
                </a:ext>
              </a:extLst>
            </p:cNvPr>
            <p:cNvSpPr/>
            <p:nvPr/>
          </p:nvSpPr>
          <p:spPr>
            <a:xfrm>
              <a:off x="3661461" y="179263"/>
              <a:ext cx="282285" cy="291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9D1CB4-FD9D-834B-BFD4-AABB4BD67E24}"/>
                </a:ext>
              </a:extLst>
            </p:cNvPr>
            <p:cNvSpPr/>
            <p:nvPr/>
          </p:nvSpPr>
          <p:spPr>
            <a:xfrm>
              <a:off x="5407771" y="2006061"/>
              <a:ext cx="275695" cy="291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931ECB9-AF1B-A940-B7F2-440673455BA1}"/>
              </a:ext>
            </a:extLst>
          </p:cNvPr>
          <p:cNvSpPr txBox="1"/>
          <p:nvPr/>
        </p:nvSpPr>
        <p:spPr>
          <a:xfrm>
            <a:off x="4903" y="2663"/>
            <a:ext cx="198391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Solid/liquid phase boundary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7D33D2-A4B2-4CCC-BD4A-57EC8ACED0FA}"/>
              </a:ext>
            </a:extLst>
          </p:cNvPr>
          <p:cNvGrpSpPr/>
          <p:nvPr/>
        </p:nvGrpSpPr>
        <p:grpSpPr>
          <a:xfrm>
            <a:off x="4023086" y="552385"/>
            <a:ext cx="1290086" cy="1284991"/>
            <a:chOff x="6844085" y="1489930"/>
            <a:chExt cx="1290086" cy="12849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3E6226-9152-62AE-EAAC-A06E02816612}"/>
                </a:ext>
              </a:extLst>
            </p:cNvPr>
            <p:cNvGrpSpPr/>
            <p:nvPr/>
          </p:nvGrpSpPr>
          <p:grpSpPr>
            <a:xfrm>
              <a:off x="6844085" y="1489930"/>
              <a:ext cx="985465" cy="1073381"/>
              <a:chOff x="7988359" y="2490434"/>
              <a:chExt cx="985465" cy="10733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6FF46B8D-BA96-2BC2-43A9-FFF6BAD3762A}"/>
                      </a:ext>
                    </a:extLst>
                  </p:cNvPr>
                  <p:cNvSpPr/>
                  <p:nvPr/>
                </p:nvSpPr>
                <p:spPr>
                  <a:xfrm>
                    <a:off x="7988359" y="2490434"/>
                    <a:ext cx="875496" cy="6960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𝒇𝒖𝒔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𝒇𝒖𝒔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6FF46B8D-BA96-2BC2-43A9-FFF6BAD376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8359" y="2490434"/>
                    <a:ext cx="875496" cy="6960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60BB613-600E-009E-4B74-6E45B29E21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8795" y="2795014"/>
                <a:ext cx="125029" cy="768801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17F4567D-89D3-5F9C-B7FA-D8AB8560CFF1}"/>
                </a:ext>
              </a:extLst>
            </p:cNvPr>
            <p:cNvSpPr/>
            <p:nvPr/>
          </p:nvSpPr>
          <p:spPr>
            <a:xfrm>
              <a:off x="7060158" y="2078833"/>
              <a:ext cx="1074013" cy="696088"/>
            </a:xfrm>
            <a:prstGeom prst="arc">
              <a:avLst>
                <a:gd name="adj1" fmla="val 16200000"/>
                <a:gd name="adj2" fmla="val 20283306"/>
              </a:avLst>
            </a:prstGeom>
            <a:noFill/>
            <a:ln w="254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2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/>
              <p:nvPr/>
            </p:nvSpPr>
            <p:spPr>
              <a:xfrm>
                <a:off x="174552" y="3630383"/>
                <a:ext cx="12017448" cy="1133067"/>
              </a:xfrm>
              <a:prstGeom prst="rect">
                <a:avLst/>
              </a:prstGeom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the liquid/vapor boundary, we still start with Clapeyron,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𝒅𝑷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/>
                  <a:t>. But there’s a problem: are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dirty="0"/>
                  <a:t> constant along this curve?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52" y="3630383"/>
                <a:ext cx="12017448" cy="1133067"/>
              </a:xfrm>
              <a:prstGeom prst="rect">
                <a:avLst/>
              </a:prstGeom>
              <a:blipFill>
                <a:blip r:embed="rId2"/>
                <a:stretch>
                  <a:fillRect l="-738" b="-1011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EBBD42D-8977-9242-B057-68E86B95597A}"/>
              </a:ext>
            </a:extLst>
          </p:cNvPr>
          <p:cNvSpPr txBox="1"/>
          <p:nvPr/>
        </p:nvSpPr>
        <p:spPr>
          <a:xfrm>
            <a:off x="1" y="-12762"/>
            <a:ext cx="248031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Liquid/vapor phase boundary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4DE3ED-0D6F-FF46-9C91-330C917153AE}"/>
              </a:ext>
            </a:extLst>
          </p:cNvPr>
          <p:cNvGrpSpPr/>
          <p:nvPr/>
        </p:nvGrpSpPr>
        <p:grpSpPr>
          <a:xfrm>
            <a:off x="4431132" y="624664"/>
            <a:ext cx="3148181" cy="2988982"/>
            <a:chOff x="4340507" y="334714"/>
            <a:chExt cx="3148181" cy="29889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C5B12E-2DBF-8548-851C-62A8208A1DC4}"/>
                </a:ext>
              </a:extLst>
            </p:cNvPr>
            <p:cNvGrpSpPr/>
            <p:nvPr/>
          </p:nvGrpSpPr>
          <p:grpSpPr>
            <a:xfrm>
              <a:off x="4340507" y="334714"/>
              <a:ext cx="3148181" cy="2988982"/>
              <a:chOff x="223734" y="1499666"/>
              <a:chExt cx="3074185" cy="3352100"/>
            </a:xfrm>
          </p:grpSpPr>
          <p:pic>
            <p:nvPicPr>
              <p:cNvPr id="18" name="Picture 2" descr="Image result for phase diagrams">
                <a:extLst>
                  <a:ext uri="{FF2B5EF4-FFF2-40B4-BE49-F238E27FC236}">
                    <a16:creationId xmlns:a16="http://schemas.microsoft.com/office/drawing/2014/main" id="{F996AC49-6171-304E-9304-429F5563E1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3" b="5795"/>
              <a:stretch/>
            </p:blipFill>
            <p:spPr bwMode="auto">
              <a:xfrm>
                <a:off x="406438" y="1828307"/>
                <a:ext cx="2891481" cy="2632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D850A94-338F-3645-ADC0-1D996588AB70}"/>
                  </a:ext>
                </a:extLst>
              </p:cNvPr>
              <p:cNvSpPr/>
              <p:nvPr/>
            </p:nvSpPr>
            <p:spPr>
              <a:xfrm>
                <a:off x="223734" y="1499666"/>
                <a:ext cx="3433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P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EC9A5D-C18E-BE41-8F1F-665AB46D7106}"/>
                  </a:ext>
                </a:extLst>
              </p:cNvPr>
              <p:cNvSpPr/>
              <p:nvPr/>
            </p:nvSpPr>
            <p:spPr>
              <a:xfrm>
                <a:off x="2347899" y="4390101"/>
                <a:ext cx="335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386FC48-9757-8040-BB9C-68EA84EFC38D}"/>
                </a:ext>
              </a:extLst>
            </p:cNvPr>
            <p:cNvSpPr/>
            <p:nvPr/>
          </p:nvSpPr>
          <p:spPr>
            <a:xfrm>
              <a:off x="5519986" y="1438057"/>
              <a:ext cx="1589334" cy="1100671"/>
            </a:xfrm>
            <a:custGeom>
              <a:avLst/>
              <a:gdLst>
                <a:gd name="connsiteX0" fmla="*/ 0 w 1823428"/>
                <a:gd name="connsiteY0" fmla="*/ 1241951 h 1241951"/>
                <a:gd name="connsiteX1" fmla="*/ 353961 w 1823428"/>
                <a:gd name="connsiteY1" fmla="*/ 1153461 h 1241951"/>
                <a:gd name="connsiteX2" fmla="*/ 693174 w 1823428"/>
                <a:gd name="connsiteY2" fmla="*/ 1064970 h 1241951"/>
                <a:gd name="connsiteX3" fmla="*/ 988142 w 1823428"/>
                <a:gd name="connsiteY3" fmla="*/ 917486 h 1241951"/>
                <a:gd name="connsiteX4" fmla="*/ 1283110 w 1823428"/>
                <a:gd name="connsiteY4" fmla="*/ 725757 h 1241951"/>
                <a:gd name="connsiteX5" fmla="*/ 1548581 w 1823428"/>
                <a:gd name="connsiteY5" fmla="*/ 460286 h 1241951"/>
                <a:gd name="connsiteX6" fmla="*/ 1799303 w 1823428"/>
                <a:gd name="connsiteY6" fmla="*/ 32583 h 1241951"/>
                <a:gd name="connsiteX7" fmla="*/ 1799303 w 1823428"/>
                <a:gd name="connsiteY7" fmla="*/ 62080 h 124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428" h="1241951">
                  <a:moveTo>
                    <a:pt x="0" y="1241951"/>
                  </a:moveTo>
                  <a:lnTo>
                    <a:pt x="353961" y="1153461"/>
                  </a:lnTo>
                  <a:cubicBezTo>
                    <a:pt x="469490" y="1123964"/>
                    <a:pt x="587477" y="1104299"/>
                    <a:pt x="693174" y="1064970"/>
                  </a:cubicBezTo>
                  <a:cubicBezTo>
                    <a:pt x="798871" y="1025641"/>
                    <a:pt x="889819" y="974021"/>
                    <a:pt x="988142" y="917486"/>
                  </a:cubicBezTo>
                  <a:cubicBezTo>
                    <a:pt x="1086465" y="860950"/>
                    <a:pt x="1189704" y="801957"/>
                    <a:pt x="1283110" y="725757"/>
                  </a:cubicBezTo>
                  <a:cubicBezTo>
                    <a:pt x="1376517" y="649557"/>
                    <a:pt x="1462549" y="575815"/>
                    <a:pt x="1548581" y="460286"/>
                  </a:cubicBezTo>
                  <a:cubicBezTo>
                    <a:pt x="1634613" y="344757"/>
                    <a:pt x="1757516" y="98951"/>
                    <a:pt x="1799303" y="32583"/>
                  </a:cubicBezTo>
                  <a:cubicBezTo>
                    <a:pt x="1841090" y="-33785"/>
                    <a:pt x="1820196" y="14147"/>
                    <a:pt x="1799303" y="62080"/>
                  </a:cubicBezTo>
                </a:path>
              </a:pathLst>
            </a:custGeom>
            <a:noFill/>
            <a:ln w="1016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5459837-B665-164F-B716-9D45B372D3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3982" y="1245504"/>
              <a:ext cx="300338" cy="510811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06DD44-80F9-C8E5-B22C-F8A6D5A1FF6F}"/>
              </a:ext>
            </a:extLst>
          </p:cNvPr>
          <p:cNvGrpSpPr/>
          <p:nvPr/>
        </p:nvGrpSpPr>
        <p:grpSpPr>
          <a:xfrm>
            <a:off x="5975091" y="2045484"/>
            <a:ext cx="1949509" cy="791146"/>
            <a:chOff x="8584558" y="2693446"/>
            <a:chExt cx="1949509" cy="791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6875BC8-DC80-32C7-4D64-9D909979A3C6}"/>
                    </a:ext>
                  </a:extLst>
                </p:cNvPr>
                <p:cNvSpPr/>
                <p:nvPr/>
              </p:nvSpPr>
              <p:spPr>
                <a:xfrm>
                  <a:off x="9658571" y="2693446"/>
                  <a:ext cx="875496" cy="6960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6875BC8-DC80-32C7-4D64-9D909979A3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8571" y="2693446"/>
                  <a:ext cx="875496" cy="696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30C9C35-C0F8-5B0A-61B9-242C8D5AA010}"/>
                </a:ext>
              </a:extLst>
            </p:cNvPr>
            <p:cNvSpPr/>
            <p:nvPr/>
          </p:nvSpPr>
          <p:spPr>
            <a:xfrm rot="951721">
              <a:off x="8584558" y="2788504"/>
              <a:ext cx="1074013" cy="696088"/>
            </a:xfrm>
            <a:prstGeom prst="arc">
              <a:avLst>
                <a:gd name="adj1" fmla="val 16200000"/>
                <a:gd name="adj2" fmla="val 20283306"/>
              </a:avLst>
            </a:prstGeom>
            <a:noFill/>
            <a:ln w="2540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55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-6528" y="-8767"/>
                <a:ext cx="12198527" cy="4947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to do about the temperature-dependence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/>
                  <a:t>?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8" y="-8767"/>
                <a:ext cx="12198527" cy="494751"/>
              </a:xfrm>
              <a:prstGeom prst="rect">
                <a:avLst/>
              </a:prstGeom>
              <a:blipFill>
                <a:blip r:embed="rId2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6FC34C6-721C-4D4D-A442-6FFD024C4D47}"/>
              </a:ext>
            </a:extLst>
          </p:cNvPr>
          <p:cNvSpPr/>
          <p:nvPr/>
        </p:nvSpPr>
        <p:spPr>
          <a:xfrm>
            <a:off x="50623" y="738524"/>
            <a:ext cx="8175648" cy="83099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/>
              <p:nvPr/>
            </p:nvSpPr>
            <p:spPr>
              <a:xfrm>
                <a:off x="285063" y="1859340"/>
                <a:ext cx="6427072" cy="864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careful work we’d want to take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into account.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3" y="1859340"/>
                <a:ext cx="6427072" cy="864083"/>
              </a:xfrm>
              <a:prstGeom prst="rect">
                <a:avLst/>
              </a:prstGeom>
              <a:blipFill>
                <a:blip r:embed="rId3"/>
                <a:stretch>
                  <a:fillRect l="-1578" t="-4348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Image result for enthalpy of vaporization of water">
            <a:extLst>
              <a:ext uri="{FF2B5EF4-FFF2-40B4-BE49-F238E27FC236}">
                <a16:creationId xmlns:a16="http://schemas.microsoft.com/office/drawing/2014/main" id="{5B38C624-C3DD-D5E8-C406-C195B19C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2" y="907212"/>
            <a:ext cx="5144125" cy="47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4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-6528" y="-8767"/>
                <a:ext cx="12198527" cy="4947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to do about the temperature-dependence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/>
                  <a:t>?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8" y="-8767"/>
                <a:ext cx="12198527" cy="494751"/>
              </a:xfrm>
              <a:prstGeom prst="rect">
                <a:avLst/>
              </a:prstGeom>
              <a:blipFill>
                <a:blip r:embed="rId2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6FC34C6-721C-4D4D-A442-6FFD024C4D47}"/>
              </a:ext>
            </a:extLst>
          </p:cNvPr>
          <p:cNvSpPr/>
          <p:nvPr/>
        </p:nvSpPr>
        <p:spPr>
          <a:xfrm>
            <a:off x="50623" y="738524"/>
            <a:ext cx="8175648" cy="83099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/>
              <p:nvPr/>
            </p:nvSpPr>
            <p:spPr>
              <a:xfrm>
                <a:off x="285063" y="1280046"/>
                <a:ext cx="6427072" cy="3189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could also just </a:t>
                </a:r>
                <a:r>
                  <a:rPr lang="en-US" sz="2400" b="1" dirty="0"/>
                  <a:t>ignore the temperature dependence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dirty="0"/>
                  <a:t> altogether.</a:t>
                </a:r>
                <a:r>
                  <a:rPr lang="en-US" sz="2400" b="1" dirty="0"/>
                  <a:t> 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If we do that, we still have to figure out what to do with the temperature dependent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𝒅𝑷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3" y="1280046"/>
                <a:ext cx="6427072" cy="3189912"/>
              </a:xfrm>
              <a:prstGeom prst="rect">
                <a:avLst/>
              </a:prstGeom>
              <a:blipFill>
                <a:blip r:embed="rId3"/>
                <a:stretch>
                  <a:fillRect l="-1578" t="-1587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Image result for enthalpy of vaporization of water">
            <a:extLst>
              <a:ext uri="{FF2B5EF4-FFF2-40B4-BE49-F238E27FC236}">
                <a16:creationId xmlns:a16="http://schemas.microsoft.com/office/drawing/2014/main" id="{5B38C624-C3DD-D5E8-C406-C195B19C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2" y="907212"/>
            <a:ext cx="5144125" cy="47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54103D-678B-6A52-0655-3B05E7DCB82E}"/>
              </a:ext>
            </a:extLst>
          </p:cNvPr>
          <p:cNvCxnSpPr>
            <a:cxnSpLocks/>
          </p:cNvCxnSpPr>
          <p:nvPr/>
        </p:nvCxnSpPr>
        <p:spPr>
          <a:xfrm>
            <a:off x="7836061" y="1569521"/>
            <a:ext cx="3854369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7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-6527" y="-8767"/>
                <a:ext cx="8768912" cy="4947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to do about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/>
                  <a:t> along a liquid-vapor phase boundary …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7" y="-8767"/>
                <a:ext cx="8768912" cy="494751"/>
              </a:xfrm>
              <a:prstGeom prst="rect">
                <a:avLst/>
              </a:prstGeom>
              <a:blipFill>
                <a:blip r:embed="rId2"/>
                <a:stretch>
                  <a:fillRect l="-1158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6FC34C6-721C-4D4D-A442-6FFD024C4D47}"/>
              </a:ext>
            </a:extLst>
          </p:cNvPr>
          <p:cNvSpPr/>
          <p:nvPr/>
        </p:nvSpPr>
        <p:spPr>
          <a:xfrm>
            <a:off x="50623" y="738524"/>
            <a:ext cx="8175648" cy="83099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513A76-29DE-494A-98CE-2451AC120B19}"/>
                  </a:ext>
                </a:extLst>
              </p:cNvPr>
              <p:cNvSpPr txBox="1"/>
              <p:nvPr/>
            </p:nvSpPr>
            <p:spPr>
              <a:xfrm>
                <a:off x="50624" y="455609"/>
                <a:ext cx="11997214" cy="4244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can make two approximations to simplify this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Since the volume of a gas is much greater than liquid or solid, we can get away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With the ideal gas law, this translates to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substitute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r>
                  <a:rPr lang="en-US" sz="2400" dirty="0"/>
                  <a:t> into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, we get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can also be solved (integrated), if you use a separation of variables method. The result is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Clausius-Clapeyron equation for the liquid-vapor phase boundary</a:t>
                </a:r>
                <a:r>
                  <a:rPr lang="en-US" sz="2400" dirty="0"/>
                  <a:t>.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513A76-29DE-494A-98CE-2451AC12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4" y="455609"/>
                <a:ext cx="11997214" cy="4244560"/>
              </a:xfrm>
              <a:prstGeom prst="rect">
                <a:avLst/>
              </a:prstGeom>
              <a:blipFill>
                <a:blip r:embed="rId3"/>
                <a:stretch>
                  <a:fillRect l="-740" t="-1194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57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C8ABB6-B1AB-F144-A138-B03D987BCA52}"/>
              </a:ext>
            </a:extLst>
          </p:cNvPr>
          <p:cNvSpPr/>
          <p:nvPr/>
        </p:nvSpPr>
        <p:spPr>
          <a:xfrm>
            <a:off x="174552" y="3584663"/>
            <a:ext cx="12017448" cy="83099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For the solid/vapor boundary, all the same considerations apply as to liquid/vapor, which gives us the </a:t>
            </a:r>
            <a:r>
              <a:rPr lang="en-US" sz="2400" b="1" dirty="0"/>
              <a:t>Clausius-Clapeyron equation for the solid-vapor phase boundary</a:t>
            </a:r>
            <a:r>
              <a:rPr lang="en-US" sz="2400" dirty="0"/>
              <a:t>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BD42D-8977-9242-B057-68E86B95597A}"/>
              </a:ext>
            </a:extLst>
          </p:cNvPr>
          <p:cNvSpPr txBox="1"/>
          <p:nvPr/>
        </p:nvSpPr>
        <p:spPr>
          <a:xfrm>
            <a:off x="1" y="-8297"/>
            <a:ext cx="233172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Solid/vapor phase boundary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C5B12E-2DBF-8548-851C-62A8208A1DC4}"/>
              </a:ext>
            </a:extLst>
          </p:cNvPr>
          <p:cNvGrpSpPr/>
          <p:nvPr/>
        </p:nvGrpSpPr>
        <p:grpSpPr>
          <a:xfrm>
            <a:off x="4521909" y="284355"/>
            <a:ext cx="3148181" cy="2988982"/>
            <a:chOff x="223734" y="1499666"/>
            <a:chExt cx="3074185" cy="3352100"/>
          </a:xfrm>
        </p:grpSpPr>
        <p:pic>
          <p:nvPicPr>
            <p:cNvPr id="18" name="Picture 2" descr="Image result for phase diagrams">
              <a:extLst>
                <a:ext uri="{FF2B5EF4-FFF2-40B4-BE49-F238E27FC236}">
                  <a16:creationId xmlns:a16="http://schemas.microsoft.com/office/drawing/2014/main" id="{F996AC49-6171-304E-9304-429F5563E1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73" b="5795"/>
            <a:stretch/>
          </p:blipFill>
          <p:spPr bwMode="auto">
            <a:xfrm>
              <a:off x="406438" y="1828307"/>
              <a:ext cx="2891481" cy="2632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850A94-338F-3645-ADC0-1D996588AB70}"/>
                </a:ext>
              </a:extLst>
            </p:cNvPr>
            <p:cNvSpPr/>
            <p:nvPr/>
          </p:nvSpPr>
          <p:spPr>
            <a:xfrm>
              <a:off x="223734" y="1499666"/>
              <a:ext cx="3433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EC9A5D-C18E-BE41-8F1F-665AB46D7106}"/>
                </a:ext>
              </a:extLst>
            </p:cNvPr>
            <p:cNvSpPr/>
            <p:nvPr/>
          </p:nvSpPr>
          <p:spPr>
            <a:xfrm>
              <a:off x="2347899" y="4390101"/>
              <a:ext cx="3353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A2E6E1AC-A425-2848-91B2-F34DE88B7239}"/>
              </a:ext>
            </a:extLst>
          </p:cNvPr>
          <p:cNvSpPr/>
          <p:nvPr/>
        </p:nvSpPr>
        <p:spPr>
          <a:xfrm>
            <a:off x="4735772" y="2530570"/>
            <a:ext cx="864361" cy="357123"/>
          </a:xfrm>
          <a:custGeom>
            <a:avLst/>
            <a:gdLst>
              <a:gd name="connsiteX0" fmla="*/ 0 w 991673"/>
              <a:gd name="connsiteY0" fmla="*/ 399245 h 402963"/>
              <a:gd name="connsiteX1" fmla="*/ 218941 w 991673"/>
              <a:gd name="connsiteY1" fmla="*/ 399245 h 402963"/>
              <a:gd name="connsiteX2" fmla="*/ 360609 w 991673"/>
              <a:gd name="connsiteY2" fmla="*/ 360608 h 402963"/>
              <a:gd name="connsiteX3" fmla="*/ 579550 w 991673"/>
              <a:gd name="connsiteY3" fmla="*/ 283335 h 402963"/>
              <a:gd name="connsiteX4" fmla="*/ 721217 w 991673"/>
              <a:gd name="connsiteY4" fmla="*/ 218941 h 402963"/>
              <a:gd name="connsiteX5" fmla="*/ 875764 w 991673"/>
              <a:gd name="connsiteY5" fmla="*/ 103031 h 402963"/>
              <a:gd name="connsiteX6" fmla="*/ 991673 w 991673"/>
              <a:gd name="connsiteY6" fmla="*/ 0 h 402963"/>
              <a:gd name="connsiteX7" fmla="*/ 991673 w 991673"/>
              <a:gd name="connsiteY7" fmla="*/ 0 h 40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673" h="402963">
                <a:moveTo>
                  <a:pt x="0" y="399245"/>
                </a:moveTo>
                <a:cubicBezTo>
                  <a:pt x="79419" y="402465"/>
                  <a:pt x="158839" y="405685"/>
                  <a:pt x="218941" y="399245"/>
                </a:cubicBezTo>
                <a:cubicBezTo>
                  <a:pt x="279043" y="392805"/>
                  <a:pt x="300508" y="379926"/>
                  <a:pt x="360609" y="360608"/>
                </a:cubicBezTo>
                <a:cubicBezTo>
                  <a:pt x="420711" y="341290"/>
                  <a:pt x="519449" y="306946"/>
                  <a:pt x="579550" y="283335"/>
                </a:cubicBezTo>
                <a:cubicBezTo>
                  <a:pt x="639651" y="259724"/>
                  <a:pt x="671848" y="248992"/>
                  <a:pt x="721217" y="218941"/>
                </a:cubicBezTo>
                <a:cubicBezTo>
                  <a:pt x="770586" y="188890"/>
                  <a:pt x="830688" y="139521"/>
                  <a:pt x="875764" y="103031"/>
                </a:cubicBezTo>
                <a:cubicBezTo>
                  <a:pt x="920840" y="66541"/>
                  <a:pt x="991673" y="0"/>
                  <a:pt x="991673" y="0"/>
                </a:cubicBezTo>
                <a:lnTo>
                  <a:pt x="991673" y="0"/>
                </a:lnTo>
              </a:path>
            </a:pathLst>
          </a:custGeom>
          <a:noFill/>
          <a:ln w="1016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CC97D-284B-5EBD-3577-C585DD1BE549}"/>
              </a:ext>
            </a:extLst>
          </p:cNvPr>
          <p:cNvGrpSpPr/>
          <p:nvPr/>
        </p:nvGrpSpPr>
        <p:grpSpPr>
          <a:xfrm>
            <a:off x="4557936" y="1965339"/>
            <a:ext cx="973322" cy="1439632"/>
            <a:chOff x="6144469" y="3472486"/>
            <a:chExt cx="973322" cy="1439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3CC2677-F094-A2E9-3AC6-657C518187DD}"/>
                    </a:ext>
                  </a:extLst>
                </p:cNvPr>
                <p:cNvSpPr/>
                <p:nvPr/>
              </p:nvSpPr>
              <p:spPr>
                <a:xfrm>
                  <a:off x="6242295" y="3472486"/>
                  <a:ext cx="87549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𝒔𝒖𝒃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3CC2677-F094-A2E9-3AC6-657C518187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295" y="3472486"/>
                  <a:ext cx="875496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Arc 4">
              <a:extLst>
                <a:ext uri="{FF2B5EF4-FFF2-40B4-BE49-F238E27FC236}">
                  <a16:creationId xmlns:a16="http://schemas.microsoft.com/office/drawing/2014/main" id="{C250F2E2-647C-48F7-92E7-E9F1643963D7}"/>
                </a:ext>
              </a:extLst>
            </p:cNvPr>
            <p:cNvSpPr/>
            <p:nvPr/>
          </p:nvSpPr>
          <p:spPr>
            <a:xfrm rot="2713949">
              <a:off x="5955506" y="4027068"/>
              <a:ext cx="1074013" cy="696088"/>
            </a:xfrm>
            <a:prstGeom prst="arc">
              <a:avLst>
                <a:gd name="adj1" fmla="val 16200000"/>
                <a:gd name="adj2" fmla="val 20283306"/>
              </a:avLst>
            </a:prstGeom>
            <a:noFill/>
            <a:ln w="254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55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C8ABB6-B1AB-F144-A138-B03D987BCA52}"/>
              </a:ext>
            </a:extLst>
          </p:cNvPr>
          <p:cNvSpPr/>
          <p:nvPr/>
        </p:nvSpPr>
        <p:spPr>
          <a:xfrm>
            <a:off x="174552" y="3584663"/>
            <a:ext cx="3688788" cy="461665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So let’s solve all three.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BD42D-8977-9242-B057-68E86B95597A}"/>
              </a:ext>
            </a:extLst>
          </p:cNvPr>
          <p:cNvSpPr txBox="1"/>
          <p:nvPr/>
        </p:nvSpPr>
        <p:spPr>
          <a:xfrm>
            <a:off x="1" y="-8297"/>
            <a:ext cx="233172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Solid/vapor phase boundary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CFC12D-73D0-E59E-CDD6-449B8CCFD35F}"/>
              </a:ext>
            </a:extLst>
          </p:cNvPr>
          <p:cNvGrpSpPr/>
          <p:nvPr/>
        </p:nvGrpSpPr>
        <p:grpSpPr>
          <a:xfrm>
            <a:off x="4309111" y="1040130"/>
            <a:ext cx="4591104" cy="3986744"/>
            <a:chOff x="5752033" y="2076249"/>
            <a:chExt cx="3148181" cy="29889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3445C0-5C3B-ACE0-9506-BBC5EE1F355D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6C51BCC-0710-E307-8B4A-DDDA871159D6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C07A136-4183-FB1C-6CD2-2A25C471820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21" name="Picture 2" descr="Image result for phase diagrams">
                    <a:extLst>
                      <a:ext uri="{FF2B5EF4-FFF2-40B4-BE49-F238E27FC236}">
                        <a16:creationId xmlns:a16="http://schemas.microsoft.com/office/drawing/2014/main" id="{B02FFC04-6796-6B91-9455-DFE5AFF9EA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1A91B7E-B855-3172-968C-0D3F30A1E92C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A8993CD-4258-338C-6076-655D93EF54B8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C15AEEE5-031D-6A0E-EEC5-9F70817F5717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BFF593EA-869C-00EA-93EE-B0A51E7EC686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2DE7980-913E-368C-1173-769B7E6B5660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A67CD4-930A-9890-D52E-AC55AD18D4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178080-2552-FC82-4DDA-A2FEDAA216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41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449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35</cp:revision>
  <dcterms:created xsi:type="dcterms:W3CDTF">2021-10-27T13:23:18Z</dcterms:created>
  <dcterms:modified xsi:type="dcterms:W3CDTF">2023-10-25T13:39:50Z</dcterms:modified>
</cp:coreProperties>
</file>