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  <p:sldId id="314" r:id="rId3"/>
    <p:sldId id="342" r:id="rId4"/>
    <p:sldId id="323" r:id="rId5"/>
    <p:sldId id="324" r:id="rId6"/>
    <p:sldId id="325" r:id="rId7"/>
    <p:sldId id="327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37D4-F67B-BFD2-ACCA-32B1EDE98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AD66-6BB8-3755-ED86-AED1C455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D54C-B31A-E55F-FF82-B1C4E390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0917-00E6-1488-F943-166359D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9AC-44D6-1325-A473-6BAFBA5A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F8-4848-08A4-E16E-E28DF7EE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B64F3-FEA8-87F2-5CFB-9932274B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E8BE-EB92-6A18-B8C5-B1286D8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1C67-E724-BE30-3866-23D9DF77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44F8-AC98-4FFB-69A7-2E424238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15C8-F755-54B2-0D34-8952D259D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4DD9-D1BC-CAFF-0AE9-60E8B63D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1EA3-D2D6-9DEF-9017-FC10EE2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CED-4DD3-FBF3-9F95-C632AFD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B341-7C00-95A2-6B0D-B752505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7CD0-D197-1C0E-3BA3-4280EA0E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368-C5EB-A28C-8AF7-89192A16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F464-502A-DBFF-4774-234419B5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04C-879F-AB75-7D00-50C0422B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9C63-0A40-60B6-EAC0-E1B3142E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D4B-1300-B35F-BE4A-6CFC5FB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8A6-0489-82BB-C763-A5991A73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2ED9-F016-52D0-C826-9174E1C0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FE92-7F4A-FE86-1566-AB6CE1C3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0903-08D6-2D2B-547F-C36A1810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9D1-22D4-6344-AF49-0028D84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582A-5841-67F5-83FD-B62BF61B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14A7-33D3-BC6B-EEC1-6FB38CDD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5947-1FC6-A92C-77FE-DBB78E53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00AE-6285-35C3-6CBD-151D260E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3A16-AEC8-3C82-DAEA-F11C865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6C3F-21D6-0CF6-1FFF-853BC875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2ACA7-8202-8800-8D3A-836813C5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A679-CD9D-EB22-7FB0-C84582F1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ABC03-C9AC-2120-B328-82C15255D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3CD8-A72D-7B92-CAB3-2F41B43C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43FE7-AAAE-27B2-8048-9B5D0ECB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7AF0A-9010-0599-EFEA-83B2776C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1A6BC-71E1-9EB6-83E3-908B6BF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7E9E-A4C0-1F81-455A-C501433F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5B0E-6136-8CF0-7713-32F9DF4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E7C9F-F2EA-066A-7CA6-28F9843B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4FCD-0ACB-9A50-7B0A-F421BCF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48E18-28D4-81CB-957C-12C12FCF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05975-36A7-0B09-1486-31F9223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3050-B7FB-2AF4-7678-02DD16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692-5BBE-2815-78FC-081007E4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CE98-8E80-5C01-AAA4-BE554F23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5AB54-B405-A63C-C5BC-0C4E229C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C87E-44F8-9891-BB1B-CC55C29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1294-3CCA-AF93-F0FA-664F87D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42B8-D664-4AFF-CF0E-93C5ED80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CC1-4FAB-1492-3243-580BBC67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3F899-A571-5A94-51AE-CF0AFE761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8D60-DC13-1AEA-1A6C-47638CFB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BC4D7-2F50-F865-D703-640B96E2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921E-C0A3-6157-F6DD-B5468EC2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6985-1FBA-88AE-6381-7869DF9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DDDD3-39FA-914D-2CE9-17663A5B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6C47-154D-B333-747F-BCD4DC66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0B3B-CFCB-01D2-32FD-943FA4498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784-9E95-894F-99D7-18B0637A973D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F7A6-F278-4129-921D-B0D990778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4AC2-E5E2-2944-F94B-F994CE65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j4txLGNG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gif"/><Relationship Id="rId4" Type="http://schemas.openxmlformats.org/officeDocument/2006/relationships/image" Target="../media/image70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40.png"/><Relationship Id="rId4" Type="http://schemas.openxmlformats.org/officeDocument/2006/relationships/image" Target="../media/image3.gif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.png"/><Relationship Id="rId7" Type="http://schemas.openxmlformats.org/officeDocument/2006/relationships/image" Target="../media/image1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7" y="2663"/>
            <a:ext cx="876891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our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139352" y="481914"/>
                <a:ext cx="11980739" cy="6377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  <a:endParaRPr lang="en-US" sz="2400" b="1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Thomson Equation</a:t>
                </a:r>
                <a:r>
                  <a:rPr lang="en-US" sz="2400" dirty="0"/>
                  <a:t> for the </a:t>
                </a:r>
                <a:r>
                  <a:rPr lang="en-US" sz="2400" b="1" dirty="0"/>
                  <a:t>solid-liquid phase boundary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Clausius-Clapeyron equation </a:t>
                </a:r>
                <a:r>
                  <a:rPr lang="en-US" sz="2400" dirty="0"/>
                  <a:t>for the </a:t>
                </a:r>
                <a:r>
                  <a:rPr lang="en-US" sz="2400" b="1" dirty="0"/>
                  <a:t>liquid-vapor phase boundary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b="1" dirty="0">
                  <a:solidFill>
                    <a:srgbClr val="00B050"/>
                  </a:solidFill>
                </a:endParaRPr>
              </a:p>
              <a:p>
                <a:endParaRPr lang="en-US" sz="2400" b="1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Clausius-Clapeyron equation </a:t>
                </a:r>
                <a:r>
                  <a:rPr lang="en-US" sz="2400" dirty="0"/>
                  <a:t>for the </a:t>
                </a:r>
                <a:r>
                  <a:rPr lang="en-US" sz="2400" b="1" dirty="0"/>
                  <a:t>solid-vapor phase boundary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2" y="481914"/>
                <a:ext cx="11980739" cy="6377643"/>
              </a:xfrm>
              <a:prstGeom prst="rect">
                <a:avLst/>
              </a:prstGeom>
              <a:blipFill>
                <a:blip r:embed="rId2"/>
                <a:stretch>
                  <a:fillRect l="-4873" t="-9940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Next: when there’s solute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77D2-14C0-6FA2-4EA0-EC283F71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16238"/>
            <a:ext cx="8583790" cy="51587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E9D6E9-BCBA-A21E-1944-BD00C1037E95}"/>
              </a:ext>
            </a:extLst>
          </p:cNvPr>
          <p:cNvSpPr txBox="1"/>
          <p:nvPr/>
        </p:nvSpPr>
        <p:spPr>
          <a:xfrm>
            <a:off x="2506840" y="5957096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/jMj4txLGNG4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2E094-34B6-9446-8540-A6AA565ED65E}"/>
              </a:ext>
            </a:extLst>
          </p:cNvPr>
          <p:cNvSpPr txBox="1"/>
          <p:nvPr/>
        </p:nvSpPr>
        <p:spPr>
          <a:xfrm>
            <a:off x="643933" y="2818715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Our 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is the vapor pressure over pure solvent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is when it’s a solution below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3C752FF-660D-6D49-B64E-9ED5BB7D390D}"/>
              </a:ext>
            </a:extLst>
          </p:cNvPr>
          <p:cNvGrpSpPr/>
          <p:nvPr/>
        </p:nvGrpSpPr>
        <p:grpSpPr>
          <a:xfrm>
            <a:off x="5040764" y="2376547"/>
            <a:ext cx="1270771" cy="915675"/>
            <a:chOff x="5119426" y="2815327"/>
            <a:chExt cx="1270771" cy="91567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4F1954-1958-CC48-98A8-858B3873C94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3" y="3731002"/>
              <a:ext cx="114719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F88AAA-B1B9-EC40-910B-C4C27709B72F}"/>
                </a:ext>
              </a:extLst>
            </p:cNvPr>
            <p:cNvSpPr txBox="1"/>
            <p:nvPr/>
          </p:nvSpPr>
          <p:spPr>
            <a:xfrm>
              <a:off x="5119426" y="2815327"/>
              <a:ext cx="1204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Add solute 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3395A-765C-9140-BAEE-2594C4E44AB4}"/>
              </a:ext>
            </a:extLst>
          </p:cNvPr>
          <p:cNvGrpSpPr/>
          <p:nvPr/>
        </p:nvGrpSpPr>
        <p:grpSpPr>
          <a:xfrm>
            <a:off x="569686" y="580615"/>
            <a:ext cx="4148647" cy="4699000"/>
            <a:chOff x="584200" y="1193800"/>
            <a:chExt cx="4148647" cy="4699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174207-93D4-474E-A93B-3877B10B226E}"/>
                </a:ext>
              </a:extLst>
            </p:cNvPr>
            <p:cNvGrpSpPr/>
            <p:nvPr/>
          </p:nvGrpSpPr>
          <p:grpSpPr>
            <a:xfrm>
              <a:off x="584200" y="1193800"/>
              <a:ext cx="4148647" cy="4699000"/>
              <a:chOff x="3009900" y="1244600"/>
              <a:chExt cx="5740400" cy="46101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78FB2C4-4207-F744-8999-2E60EA40F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500" y="325120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rame 2">
                <a:extLst>
                  <a:ext uri="{FF2B5EF4-FFF2-40B4-BE49-F238E27FC236}">
                    <a16:creationId xmlns:a16="http://schemas.microsoft.com/office/drawing/2014/main" id="{40FE086D-BBAE-984C-BE47-81FFD45A7DF8}"/>
                  </a:ext>
                </a:extLst>
              </p:cNvPr>
              <p:cNvSpPr/>
              <p:nvPr/>
            </p:nvSpPr>
            <p:spPr>
              <a:xfrm>
                <a:off x="3009900" y="1244600"/>
                <a:ext cx="5740400" cy="4610100"/>
              </a:xfrm>
              <a:prstGeom prst="frame">
                <a:avLst>
                  <a:gd name="adj1" fmla="val 1205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D6A8BAF-CDF3-FC48-83AF-FC4E81A73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200" y="315595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B028D-A1D8-384E-8469-66A683C4A421}"/>
                  </a:ext>
                </a:extLst>
              </p:cNvPr>
              <p:cNvSpPr txBox="1"/>
              <p:nvPr/>
            </p:nvSpPr>
            <p:spPr>
              <a:xfrm>
                <a:off x="3948627" y="266923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ABA3BD-4ACD-054E-AE13-E3BA31884CD4}"/>
                  </a:ext>
                </a:extLst>
              </p:cNvPr>
              <p:cNvSpPr txBox="1"/>
              <p:nvPr/>
            </p:nvSpPr>
            <p:spPr>
              <a:xfrm>
                <a:off x="4546063" y="278142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AB57D3-A090-1546-AC7A-7000EEDF78CC}"/>
                  </a:ext>
                </a:extLst>
              </p:cNvPr>
              <p:cNvSpPr txBox="1"/>
              <p:nvPr/>
            </p:nvSpPr>
            <p:spPr>
              <a:xfrm>
                <a:off x="5270501" y="3804506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F7E03-30D4-9540-8416-15A1F510F378}"/>
                  </a:ext>
                </a:extLst>
              </p:cNvPr>
              <p:cNvSpPr txBox="1"/>
              <p:nvPr/>
            </p:nvSpPr>
            <p:spPr>
              <a:xfrm>
                <a:off x="5974771" y="3953643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6E287E-788B-1A4B-84B3-ED6DABB7E3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937" y="3080606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BCD25E-1BAA-5449-834B-1898D974C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0837" y="3181350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2397B7-19E7-3948-8241-49D4568622F9}"/>
                  </a:ext>
                </a:extLst>
              </p:cNvPr>
              <p:cNvSpPr txBox="1"/>
              <p:nvPr/>
            </p:nvSpPr>
            <p:spPr>
              <a:xfrm>
                <a:off x="3998330" y="2068434"/>
                <a:ext cx="3723140" cy="45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Equilibrium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AD450-A84F-3045-A36D-3E3BB4A8F4AA}"/>
                </a:ext>
              </a:extLst>
            </p:cNvPr>
            <p:cNvSpPr/>
            <p:nvPr/>
          </p:nvSpPr>
          <p:spPr>
            <a:xfrm>
              <a:off x="765970" y="1518131"/>
              <a:ext cx="707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A(</a:t>
              </a:r>
              <a:r>
                <a:rPr lang="en-US" sz="2400" i="1" dirty="0"/>
                <a:t>g</a:t>
              </a:r>
              <a:r>
                <a:rPr lang="en-US" sz="2400" dirty="0"/>
                <a:t>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BCE74C-A034-864A-967E-76B26E0C4B34}"/>
              </a:ext>
            </a:extLst>
          </p:cNvPr>
          <p:cNvGrpSpPr/>
          <p:nvPr/>
        </p:nvGrpSpPr>
        <p:grpSpPr>
          <a:xfrm>
            <a:off x="1302280" y="3131991"/>
            <a:ext cx="2986654" cy="1906393"/>
            <a:chOff x="1302280" y="3131991"/>
            <a:chExt cx="2986654" cy="190639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E5311C-E1C9-8842-BB57-4A0D4C2B2025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C39AD6-F816-6249-A3FD-F52ACD59C4FE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DF0018-627D-0A47-9E8B-C5E4AF47B16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4019F-12BE-FB4A-AE22-6743A43BCB41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B8CD1-70DD-C44F-9A4C-358C7477865F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93800"/>
              <a:chExt cx="4148647" cy="4699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5FB049A-1453-684C-92FF-AEE2EB3E985F}"/>
                  </a:ext>
                </a:extLst>
              </p:cNvPr>
              <p:cNvGrpSpPr/>
              <p:nvPr/>
            </p:nvGrpSpPr>
            <p:grpSpPr>
              <a:xfrm>
                <a:off x="6696253" y="1193800"/>
                <a:ext cx="4148647" cy="4699000"/>
                <a:chOff x="3009900" y="1244600"/>
                <a:chExt cx="5740400" cy="461010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3474F98-D989-9B44-8985-8A7A4449A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ame 42">
                  <a:extLst>
                    <a:ext uri="{FF2B5EF4-FFF2-40B4-BE49-F238E27FC236}">
                      <a16:creationId xmlns:a16="http://schemas.microsoft.com/office/drawing/2014/main" id="{F44AD7FF-69C2-184A-97EC-3505B73D64D3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A63D5BF-C3B1-BD4A-BAB8-B2096DD2F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3410F4-E196-C74A-8153-31ECE515C9E9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EC1D902-6C60-E747-9C9F-F6A94E5C073E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7594D2-A389-854D-AA04-11F0834BEACC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1054FA-0BC8-D740-B1DB-A8D6FD5FC9D6}"/>
                    </a:ext>
                  </a:extLst>
                </p:cNvPr>
                <p:cNvSpPr txBox="1"/>
                <p:nvPr/>
              </p:nvSpPr>
              <p:spPr>
                <a:xfrm>
                  <a:off x="6093855" y="3353079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7DFAC77-DD9C-314B-ADFD-E6A6A5199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4BBADF-983E-F949-AAA3-29D88A92F75A}"/>
                  </a:ext>
                </a:extLst>
              </p:cNvPr>
              <p:cNvSpPr/>
              <p:nvPr/>
            </p:nvSpPr>
            <p:spPr>
              <a:xfrm>
                <a:off x="6823857" y="1458187"/>
                <a:ext cx="707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i="1" dirty="0"/>
                  <a:t>g</a:t>
                </a:r>
                <a:r>
                  <a:rPr lang="en-US" sz="2400" dirty="0"/>
                  <a:t>)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6942231" y="1335832"/>
              <a:ext cx="3313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Not in equilibrium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5E6DD-62CA-037D-752F-1A02DCE1F225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BD196-1054-E1EF-BD2B-556E1A713F5A}"/>
              </a:ext>
            </a:extLst>
          </p:cNvPr>
          <p:cNvSpPr txBox="1"/>
          <p:nvPr/>
        </p:nvSpPr>
        <p:spPr>
          <a:xfrm>
            <a:off x="2021290" y="3952804"/>
            <a:ext cx="235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Pure solvent A</a:t>
            </a:r>
          </a:p>
        </p:txBody>
      </p:sp>
    </p:spTree>
    <p:extLst>
      <p:ext uri="{BB962C8B-B14F-4D97-AF65-F5344CB8AC3E}">
        <p14:creationId xmlns:p14="http://schemas.microsoft.com/office/powerpoint/2010/main" val="11097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5247D23-149E-A5DA-E0FD-7CD66EDE7DF1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93EB35-2E0F-8E43-BF71-CB8F81FF5343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DCABEF-C6D1-9C4E-9C91-B0B8A6850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BC3DD8-122F-684D-A8E9-87B6977C5889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BF74F8-4460-4043-A59D-84DD43D8727C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88173DF-E417-4E4D-9461-5B715F018027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E1394-760D-974D-9FB5-170BD28F819B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A0C07-C013-8D44-8395-9F2392427ABA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7C304E-285F-5343-910D-6F0919E15DDB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9F4DCF-0EAF-0745-B0CE-EED07BD5E31C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48411-B56B-7C4C-9B47-CA93E74FD87B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559807"/>
              <a:chExt cx="4148647" cy="4699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2C050E6-9D7C-FF49-AEA4-7C05927710D1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70B8CD1-70DD-C44F-9A4C-358C7477865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5FB049A-1453-684C-92FF-AEE2EB3E985F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sp>
                  <p:nvSpPr>
                    <p:cNvPr id="43" name="Frame 42">
                      <a:extLst>
                        <a:ext uri="{FF2B5EF4-FFF2-40B4-BE49-F238E27FC236}">
                          <a16:creationId xmlns:a16="http://schemas.microsoft.com/office/drawing/2014/main" id="{F44AD7FF-69C2-184A-97EC-3505B73D6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A63D5BF-C3B1-BD4A-BAB8-B2096DD2FD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73410F4-E196-C74A-8153-31ECE515C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557594D2-A389-854D-AA04-11F0834BE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71054FA-0BC8-D740-B1DB-A8D6FD5F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7DFAC77-DD9C-314B-ADFD-E6A6A5199B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94BBADF-983E-F949-AAA3-29D88A92F75A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41"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58D2C6-C7E3-1B4B-BABA-8CA8727EEB99}"/>
                  </a:ext>
                </a:extLst>
              </p:cNvPr>
              <p:cNvSpPr txBox="1"/>
              <p:nvPr/>
            </p:nvSpPr>
            <p:spPr>
              <a:xfrm>
                <a:off x="7259562" y="1381339"/>
                <a:ext cx="2430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 equilibrium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BABE42-74BB-3C44-8118-DA5C604E1D4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6A0314-BD13-B843-9A98-C1AD0CBFC314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8C4ECAE-E843-5C45-8558-67162BF784B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A046133-EAA4-BD4B-8B1D-DEF6E674CFA1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1F02E6A9-17C6-4C43-9BA2-7CDFECD5AC98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2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48D6FCA1-EAD4-9E44-9BFB-86AF759843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5FAC44FB-E092-5E4A-A2E9-35940EFD1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4395682-589C-9345-B840-7D89F829C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A75C2529-E51F-864B-9625-931944D8EB67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46DC058-1095-D040-84F5-0514FF3131F9}"/>
                    </a:ext>
                  </a:extLst>
                </p:cNvPr>
                <p:cNvCxnSpPr>
                  <a:cxnSpLocks/>
                  <a:stCxn id="91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4210CD3B-7DBE-D44E-A1F5-FF38E939762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0B1DB2-EAC7-7744-94A8-F1B27446A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9E60DAB-43A0-D344-BAE4-A2ED6C123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2B4851-5C4E-4E45-B55D-0D991858DAE2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42BA62-D2BC-0B42-8112-A04AE7C7B74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8533F-5E76-0D8A-F04D-70CC174F34AC}"/>
                  </a:ext>
                </a:extLst>
              </p:cNvPr>
              <p:cNvSpPr txBox="1"/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Our 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is the vapor pressure over pure solvent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is when it’s a solution below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8533F-5E76-0D8A-F04D-70CC174F3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blipFill>
                <a:blip r:embed="rId9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CB781C4B-CAA0-3321-0B77-44FC18DF9C2C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FF91D-A48B-A8E9-B9B7-5DF4B561DA92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</p:spTree>
    <p:extLst>
      <p:ext uri="{BB962C8B-B14F-4D97-AF65-F5344CB8AC3E}">
        <p14:creationId xmlns:p14="http://schemas.microsoft.com/office/powerpoint/2010/main" val="20299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4902" y="2662"/>
                <a:ext cx="12141377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Raoult’s Law relates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" y="2662"/>
                <a:ext cx="12141377" cy="461665"/>
              </a:xfrm>
              <a:prstGeom prst="rect">
                <a:avLst/>
              </a:prstGeom>
              <a:blipFill>
                <a:blip r:embed="rId2"/>
                <a:stretch>
                  <a:fillRect l="-83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mole fraction of solvent A in the solution</a:t>
                </a:r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handy formula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solute’s </a:t>
                </a:r>
                <a:r>
                  <a:rPr lang="en-US" sz="2400" b="1" dirty="0"/>
                  <a:t>molality</a:t>
                </a:r>
                <a:r>
                  <a:rPr lang="en-US" sz="2400" dirty="0"/>
                  <a:t>.</a:t>
                </a:r>
                <a:r>
                  <a:rPr lang="en-US" sz="2400" b="1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blipFill>
                <a:blip r:embed="rId3"/>
                <a:stretch>
                  <a:fillRect l="-738" t="-2381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E45568-7AB6-C449-B369-077EE1392D10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5B9DA0-10B5-8F48-A590-1004AE64D09C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EC480F24-E8C6-D86C-0692-A0B6B983BC35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7ED191-3E63-114E-38CE-015B2EB91524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9DEC46-A9EC-DBAD-4F30-5EA8576E12D7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B5AA7B-20D8-90A8-B76D-6028778F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F5590C-55C7-B770-17D0-AF1052B30A78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BD8781-6FE1-B36D-94A6-9ABD6B254560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2FBEBD-618B-8A08-E2E2-63E3F19E2504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9193D0-9BD7-41AF-D0E0-205B965DDFA7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E372DB-775E-E5E5-785F-2DA18528E0DC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6A12EE-49A4-97AB-417E-F869A5B329AC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161D0A-4B17-9482-ED4F-70DEF3486928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0B5D5E-95E8-C256-E510-B0BF865F2532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559807"/>
              <a:chExt cx="4148647" cy="4699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9AB999-44E1-99BF-A68A-C85A16A773B3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424F6E2-9DC7-DCCA-C536-B16EFD471BC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F6EFA47-DEBE-BEC0-C938-2E18B532EAA6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sp>
                  <p:nvSpPr>
                    <p:cNvPr id="20" name="Frame 19">
                      <a:extLst>
                        <a:ext uri="{FF2B5EF4-FFF2-40B4-BE49-F238E27FC236}">
                          <a16:creationId xmlns:a16="http://schemas.microsoft.com/office/drawing/2014/main" id="{71FFBD3F-F406-7C63-6BDE-BEA1EA01D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C92DFE9D-6F4E-1D02-0B0B-836D9B626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4995933-DAB7-8AD1-B753-8F779DCEDA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258B3FD-E0E4-6011-3D1E-08B9DE0133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1856BD6-4D34-DA27-039B-D8D3979E35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D3E57CF8-C7D9-AB65-DF4F-B901EA0200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78CB537-BE5B-B26A-6D6B-7C9111F4A298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FA95DAC-36BE-1760-3029-198831D7B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3563" y="1573136"/>
                      <a:ext cx="1976920" cy="47056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FA95DAC-36BE-1760-3029-198831D7B3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3563" y="1573136"/>
                      <a:ext cx="1976920" cy="47056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5128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3DD95-2291-9400-16FF-E7048FCEEEF5}"/>
                  </a:ext>
                </a:extLst>
              </p:cNvPr>
              <p:cNvSpPr txBox="1"/>
              <p:nvPr/>
            </p:nvSpPr>
            <p:spPr>
              <a:xfrm>
                <a:off x="7259562" y="1381339"/>
                <a:ext cx="2430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 equilibrium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0CDBAE-8815-8908-B96D-2D609739F6B8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Raoult’s Law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/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Say we have 1 mole of B in 1 kg of water </a:t>
                </a:r>
              </a:p>
              <a:p>
                <a:r>
                  <a:rPr lang="en-US" sz="22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200" dirty="0"/>
                  <a:t>). Then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1+0.018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and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0.98 × </m:t>
                    </m:r>
                    <m:r>
                      <a:rPr lang="en-US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612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=600 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sz="2200" dirty="0"/>
                  <a:t> (at T</a:t>
                </a:r>
                <a:r>
                  <a:rPr lang="en-US" sz="2200" baseline="-25000" dirty="0"/>
                  <a:t>3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blipFill>
                <a:blip r:embed="rId2"/>
                <a:stretch>
                  <a:fillRect l="-1101" t="-1038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442A903-A72C-D040-9357-5B7A4331D38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E80F9F-E34F-E54C-A7D6-CCB7C55E213C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BA212BD-30D0-F740-9CF1-02D4C1B26446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EECA265-7D16-E840-893A-C006424C7D0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41CE194-C596-6746-8E4A-14A496F5BF9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46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A841023A-B399-2B4D-B24B-BE21F3DCB8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4501336-A980-2A4E-86F0-3D3557387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6E8ACEC-F310-FD48-8C40-650860E7B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9D0D91A-6613-F84F-B43D-EA7C97700BD5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A46DB0A-DD29-0A44-A904-DF031D20A37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7F68B7-224C-B941-8E9E-CF2A786C61B0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17BFA2-EC8E-5C47-9A74-FD5CAE1BC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CD7C3B-ECFE-F241-9BBE-F5CBEFC44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EDF124-969B-7A4B-95E0-537679C3EE1C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A44C21-ED13-F542-8922-C5ECBE59CC52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E7017-9AAA-894A-B33D-1AFD9D2EE488}"/>
              </a:ext>
            </a:extLst>
          </p:cNvPr>
          <p:cNvSpPr txBox="1"/>
          <p:nvPr/>
        </p:nvSpPr>
        <p:spPr>
          <a:xfrm>
            <a:off x="8998" y="4073972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 Pa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804AAE-934F-D44E-81DC-675A6E9779E0}"/>
              </a:ext>
            </a:extLst>
          </p:cNvPr>
          <p:cNvSpPr txBox="1"/>
          <p:nvPr/>
        </p:nvSpPr>
        <p:spPr>
          <a:xfrm>
            <a:off x="0" y="4343190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 Pa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52319B-0334-574A-AD23-BFD16998052D}"/>
              </a:ext>
            </a:extLst>
          </p:cNvPr>
          <p:cNvCxnSpPr/>
          <p:nvPr/>
        </p:nvCxnSpPr>
        <p:spPr>
          <a:xfrm>
            <a:off x="799300" y="4536768"/>
            <a:ext cx="335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1EB7EC43-77E9-F106-B9FE-B6FC10C66DBC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 and freezing point depression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F64C716-3DC5-2E48-B9B4-751F8F2453CC}"/>
              </a:ext>
            </a:extLst>
          </p:cNvPr>
          <p:cNvSpPr/>
          <p:nvPr/>
        </p:nvSpPr>
        <p:spPr>
          <a:xfrm>
            <a:off x="5641675" y="1433756"/>
            <a:ext cx="176195" cy="1778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>
            <a:extLst>
              <a:ext uri="{FF2B5EF4-FFF2-40B4-BE49-F238E27FC236}">
                <a16:creationId xmlns:a16="http://schemas.microsoft.com/office/drawing/2014/main" id="{A063CA8D-44BD-E5BE-F0B9-28F97FD63B1F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2B608-BDEE-81DC-8D6D-C42AF6033D56}"/>
                  </a:ext>
                </a:extLst>
              </p:cNvPr>
              <p:cNvSpPr txBox="1"/>
              <p:nvPr/>
            </p:nvSpPr>
            <p:spPr>
              <a:xfrm>
                <a:off x="5587194" y="1267137"/>
                <a:ext cx="627290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   marks a new triple point that tells us the temperature at which </a:t>
                </a:r>
                <a:r>
                  <a:rPr lang="en-US" sz="2200" b="1" dirty="0"/>
                  <a:t>solid</a:t>
                </a:r>
                <a:r>
                  <a:rPr lang="en-US" sz="2200" dirty="0"/>
                  <a:t> in equilibrium with a liquid </a:t>
                </a:r>
                <a:r>
                  <a:rPr lang="en-US" sz="2200" b="1" dirty="0"/>
                  <a:t>solution</a:t>
                </a:r>
                <a:r>
                  <a:rPr lang="en-US" sz="2200" dirty="0"/>
                  <a:t> (solvent + solute) will freeze.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For sea water, we already said that the freezing point depression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By convention,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200" dirty="0"/>
                  <a:t> is a </a:t>
                </a:r>
                <a:r>
                  <a:rPr lang="en-US" sz="2200" b="1" dirty="0"/>
                  <a:t>positive number</a:t>
                </a:r>
                <a:r>
                  <a:rPr lang="en-US" sz="2200" dirty="0"/>
                  <a:t>. It means ”degrees </a:t>
                </a:r>
                <a:r>
                  <a:rPr lang="en-US" sz="2200" b="1" dirty="0"/>
                  <a:t>below</a:t>
                </a:r>
                <a:r>
                  <a:rPr lang="en-US" sz="2200" dirty="0"/>
                  <a:t> the normal freezing point”.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2B608-BDEE-81DC-8D6D-C42AF603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94" y="1267137"/>
                <a:ext cx="6272904" cy="3139321"/>
              </a:xfrm>
              <a:prstGeom prst="rect">
                <a:avLst/>
              </a:prstGeom>
              <a:blipFill>
                <a:blip r:embed="rId8"/>
                <a:stretch>
                  <a:fillRect l="-1414" t="-1205" r="-606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4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=2 </a:t>
                </a:r>
                <a:r>
                  <a:rPr lang="en-US" sz="2200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blipFill>
                <a:blip r:embed="rId6"/>
                <a:stretch>
                  <a:fillRect l="-1101" t="-88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/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Hypothesis</a:t>
                </a:r>
                <a:r>
                  <a:rPr lang="en-US" sz="2400" dirty="0"/>
                  <a:t>: there’s a connection between </a:t>
                </a:r>
                <a:r>
                  <a:rPr lang="en-US" sz="24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Blagden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Raoult</a:t>
                </a:r>
                <a:r>
                  <a:rPr lang="en-US" sz="2400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How to explore that hypothesis</a:t>
                </a:r>
                <a:r>
                  <a:rPr lang="en-US" sz="2400" dirty="0">
                    <a:ea typeface="Cambria Math" panose="02040503050406030204" pitchFamily="18" charset="0"/>
                  </a:rPr>
                  <a:t>: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deduce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blipFill>
                <a:blip r:embed="rId7"/>
                <a:stretch>
                  <a:fillRect l="-89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C61952E3-3133-A960-648D-E9BCA4090CC6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073BBC-6042-4E6C-ABBF-71C3F629C5E9}"/>
              </a:ext>
            </a:extLst>
          </p:cNvPr>
          <p:cNvSpPr txBox="1"/>
          <p:nvPr/>
        </p:nvSpPr>
        <p:spPr>
          <a:xfrm>
            <a:off x="16332" y="2662"/>
            <a:ext cx="121756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</p:spTree>
    <p:extLst>
      <p:ext uri="{BB962C8B-B14F-4D97-AF65-F5344CB8AC3E}">
        <p14:creationId xmlns:p14="http://schemas.microsoft.com/office/powerpoint/2010/main" val="279459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599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2023-10-25T02:46:54Z</dcterms:created>
  <dcterms:modified xsi:type="dcterms:W3CDTF">2023-10-25T17:32:16Z</dcterms:modified>
</cp:coreProperties>
</file>