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2" r:id="rId2"/>
    <p:sldId id="332" r:id="rId3"/>
    <p:sldId id="330" r:id="rId4"/>
    <p:sldId id="334" r:id="rId5"/>
    <p:sldId id="335" r:id="rId6"/>
    <p:sldId id="340" r:id="rId7"/>
    <p:sldId id="3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08"/>
    <p:restoredTop sz="95964"/>
  </p:normalViewPr>
  <p:slideViewPr>
    <p:cSldViewPr snapToGrid="0" snapToObjects="1">
      <p:cViewPr varScale="1">
        <p:scale>
          <a:sx n="105" d="100"/>
          <a:sy n="105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CDD-8423-FB46-9063-1F8D8465A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006FD-A646-EC40-86EF-7127A53FD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EADE-3B9B-D246-8ECE-3258EC0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2B9F-7B5C-E047-B6C3-E980F7D5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7486-B356-464A-98A6-7888579E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75C-46DC-384F-89BB-7369D7B0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C98E-62FC-7C43-A0B2-9C8C75F1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6509-CC82-3345-9E7A-2B234B7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8285-D8E6-8046-8AD3-CA63FC41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2252-0B04-D642-BAF5-CAFC7F89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D6FD-36FF-C44E-9E58-0B7B2275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D96E1-AF1D-7747-9D6F-5D06892A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FA86-96A0-C54F-A0B5-D81A9DA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46DA-7268-9547-94C4-F76F8BCB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71E9-E91A-B743-B822-DD6AB168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6F9-2DF2-344F-8091-EFD2D9AD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B-ED4A-A44B-B9A3-EACD1873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EA41-98E5-DE4D-9313-2C4FA6C4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D8F0-9689-1649-86A5-D7FEF307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5271-2E03-D045-8D8C-482D2A48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D20D-FE84-294E-BD12-9F2CC0D2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4342E-5FC1-654C-BC0C-C14D25A1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538C-A417-DD4A-8EB2-2E71772E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D7EF-3B87-AD40-BDBB-E8A08B75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5C84-7097-EA41-8764-D53C661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1A83-5537-844B-93BF-288C60E6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F1E2-22F6-8E44-920A-6D302F74F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767D-0DCD-9F4F-AF7F-84A8006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DD4D-FA62-4A47-8E63-AA6BED1F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3573-7CEE-F44C-BE2C-B755FFB1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D1ED0-AD3A-9D43-AFF2-5C1350A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DDAA-BFA1-B34F-849B-19C9C588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32EE-F990-724B-90A2-F0636F96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142FB-3A4C-2347-BCB7-F752E3864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71DC7-A211-1A44-9A58-83D1ED1AA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2A2C2-CB64-A543-B6DC-D673D27D9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4ECE2-4832-1F49-BAA5-E0274D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E2546-6EEF-9847-A0F7-9B4B5198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8FAEA-65E8-2643-924E-5AC42B1F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F98-15A0-DC4B-AD82-4834AFEC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91628-54A8-BA47-B101-8FEFEAD3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0094E-0D19-ED40-BAFB-6504997A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923CC-AE73-CF45-AEDD-48D013EF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5D33-CF4C-ED41-9121-2243C45F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FB66E-DA11-454A-A823-854C9FAE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025A-872C-0F45-819C-40FCD82A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E9BA-5586-634A-ACD3-278F047D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B49F-92B0-5343-97E6-EF1BA746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7ED8-E163-FB48-9F29-395E47B6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5E710-AE99-4C42-AC8F-7F50AE39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4638E-2661-754A-88CD-8B0B25F7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A1632-B8F2-F446-B9F0-6E0BD955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F563-C4BB-714D-803E-CBC797AB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EC68-3766-B341-931D-6F5DEA7E9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46E1-BB3D-0F46-AFC7-17700FAD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BB128-0B2E-0E4C-9AC9-9CBF6A25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8C8B9-6588-3647-98BE-177541FA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E1BAC-5BC9-E943-8416-D74A84D7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60582-3CA5-9542-8776-6059F078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1DDDE-9DCE-A641-9036-6EA0FFB87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8CB-D608-574A-BADA-B6A0A088C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919C-F3E3-7543-A7A8-6F0F918CD69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0677-54C4-004D-8931-CEA95FE5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F80C-4FA5-CD42-9336-8D7ABFDD9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10" Type="http://schemas.openxmlformats.org/officeDocument/2006/relationships/image" Target="../media/image221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740B56-597A-268B-DF85-8F19D4B8D858}"/>
              </a:ext>
            </a:extLst>
          </p:cNvPr>
          <p:cNvSpPr txBox="1"/>
          <p:nvPr/>
        </p:nvSpPr>
        <p:spPr>
          <a:xfrm>
            <a:off x="0" y="2662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 work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8075B-23B9-61BE-3E8F-86F17A70B017}"/>
              </a:ext>
            </a:extLst>
          </p:cNvPr>
          <p:cNvSpPr txBox="1"/>
          <p:nvPr/>
        </p:nvSpPr>
        <p:spPr>
          <a:xfrm>
            <a:off x="1267968" y="1962912"/>
            <a:ext cx="9180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400" dirty="0"/>
              <a:t>PhaseEquilibria (uses the Thomson and Clausius-Clapeyron equations you derived yesterday)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/>
              <a:t>FreezingPtDepression</a:t>
            </a:r>
            <a:r>
              <a:rPr lang="en-US" sz="2400" dirty="0"/>
              <a:t> (about reconciling Raoult’s Law with Blagden’s Law)</a:t>
            </a:r>
          </a:p>
        </p:txBody>
      </p:sp>
    </p:spTree>
    <p:extLst>
      <p:ext uri="{BB962C8B-B14F-4D97-AF65-F5344CB8AC3E}">
        <p14:creationId xmlns:p14="http://schemas.microsoft.com/office/powerpoint/2010/main" val="362746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/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Blagden</a:t>
                </a:r>
                <a:r>
                  <a:rPr lang="en-US" sz="2200" dirty="0"/>
                  <a:t> says: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is the </a:t>
                </a:r>
                <a:r>
                  <a:rPr lang="en-US" sz="2200" b="1" dirty="0" err="1"/>
                  <a:t>cryoscopic</a:t>
                </a:r>
                <a:r>
                  <a:rPr lang="en-US" sz="2200" b="1" dirty="0"/>
                  <a:t> constant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solvent</a:t>
                </a: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of the solute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(the </a:t>
                </a:r>
                <a:r>
                  <a:rPr lang="en-US" sz="2200" b="1" dirty="0" err="1"/>
                  <a:t>van’t</a:t>
                </a:r>
                <a:r>
                  <a:rPr lang="en-US" sz="2200" b="1" dirty="0"/>
                  <a:t> Hoff factor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solute</a:t>
                </a:r>
                <a:r>
                  <a:rPr lang="en-US" sz="2200" dirty="0">
                    <a:sym typeface="Wingdings" pitchFamily="2" charset="2"/>
                  </a:rPr>
                  <a:t>)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=1 </a:t>
                </a:r>
                <a:r>
                  <a:rPr lang="en-US" sz="2200" dirty="0">
                    <a:sym typeface="Wingdings" pitchFamily="2" charset="2"/>
                  </a:rPr>
                  <a:t>for aqueous sucrose, but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=2 </a:t>
                </a:r>
                <a:r>
                  <a:rPr lang="en-US" sz="2200" dirty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because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really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blipFill>
                <a:blip r:embed="rId6"/>
                <a:stretch>
                  <a:fillRect l="-1101" t="-882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0FE3F-F34D-68AE-FEA1-F443C0A18FFC}"/>
                  </a:ext>
                </a:extLst>
              </p:cNvPr>
              <p:cNvSpPr txBox="1"/>
              <p:nvPr/>
            </p:nvSpPr>
            <p:spPr>
              <a:xfrm>
                <a:off x="443916" y="5421623"/>
                <a:ext cx="11304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Hypothesis</a:t>
                </a:r>
                <a:r>
                  <a:rPr lang="en-US" sz="2400" dirty="0"/>
                  <a:t>: there’s a connection between </a:t>
                </a:r>
                <a:r>
                  <a:rPr lang="en-US" sz="2400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Blagden</a:t>
                </a:r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Raoult</a:t>
                </a:r>
                <a:r>
                  <a:rPr lang="en-US" sz="2400" dirty="0">
                    <a:solidFill>
                      <a:srgbClr val="7030A0"/>
                    </a:solidFill>
                  </a:rPr>
                  <a:t>.</a:t>
                </a: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How to explore that hypothesis</a:t>
                </a:r>
                <a:r>
                  <a:rPr lang="en-US" sz="2400" dirty="0">
                    <a:ea typeface="Cambria Math" panose="02040503050406030204" pitchFamily="18" charset="0"/>
                  </a:rPr>
                  <a:t>: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to deduce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0FE3F-F34D-68AE-FEA1-F443C0A1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6" y="5421623"/>
                <a:ext cx="11304168" cy="830997"/>
              </a:xfrm>
              <a:prstGeom prst="rect">
                <a:avLst/>
              </a:prstGeom>
              <a:blipFill>
                <a:blip r:embed="rId7"/>
                <a:stretch>
                  <a:fillRect l="-899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C61952E3-3133-A960-648D-E9BCA4090CC6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8771-5DEE-9465-94CB-CA9AFE0CA93A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8771-5DEE-9465-94CB-CA9AFE0CA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1073BBC-6042-4E6C-ABBF-71C3F629C5E9}"/>
              </a:ext>
            </a:extLst>
          </p:cNvPr>
          <p:cNvSpPr txBox="1"/>
          <p:nvPr/>
        </p:nvSpPr>
        <p:spPr>
          <a:xfrm>
            <a:off x="-8052" y="2662"/>
            <a:ext cx="122000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Blagden’s Law for freezing point depression</a:t>
            </a:r>
          </a:p>
        </p:txBody>
      </p:sp>
    </p:spTree>
    <p:extLst>
      <p:ext uri="{BB962C8B-B14F-4D97-AF65-F5344CB8AC3E}">
        <p14:creationId xmlns:p14="http://schemas.microsoft.com/office/powerpoint/2010/main" val="279459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FD6F83-5D67-F928-56B9-6D3E7D6B9F2F}"/>
              </a:ext>
            </a:extLst>
          </p:cNvPr>
          <p:cNvSpPr txBox="1"/>
          <p:nvPr/>
        </p:nvSpPr>
        <p:spPr>
          <a:xfrm>
            <a:off x="-8052" y="2662"/>
            <a:ext cx="122000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0174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AD883-1B3D-7203-BDC5-74AA045406CE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126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AD883-1B3D-7203-BDC5-74AA0454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1266501"/>
              </a:xfrm>
              <a:prstGeom prst="rect">
                <a:avLst/>
              </a:prstGeom>
              <a:blipFill>
                <a:blip r:embed="rId8"/>
                <a:stretch>
                  <a:fillRect l="-1277" t="-2970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01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6800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ED055-0AAB-F9F1-9439-3104D9C2275E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163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ED055-0AAB-F9F1-9439-3104D9C22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1635832"/>
              </a:xfrm>
              <a:prstGeom prst="rect">
                <a:avLst/>
              </a:prstGeom>
              <a:blipFill>
                <a:blip r:embed="rId8"/>
                <a:stretch>
                  <a:fillRect l="-1277" t="-2290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9BC0DB-88C1-C287-6523-A67044A0FFC6}"/>
              </a:ext>
            </a:extLst>
          </p:cNvPr>
          <p:cNvSpPr txBox="1"/>
          <p:nvPr/>
        </p:nvSpPr>
        <p:spPr>
          <a:xfrm>
            <a:off x="-8052" y="2662"/>
            <a:ext cx="122000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</p:spTree>
    <p:extLst>
      <p:ext uri="{BB962C8B-B14F-4D97-AF65-F5344CB8AC3E}">
        <p14:creationId xmlns:p14="http://schemas.microsoft.com/office/powerpoint/2010/main" val="84050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6800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005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005164"/>
              </a:xfrm>
              <a:prstGeom prst="rect">
                <a:avLst/>
              </a:prstGeom>
              <a:blipFill>
                <a:blip r:embed="rId8"/>
                <a:stretch>
                  <a:fillRect l="-1277" t="-1887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0" y="245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E36E501-1523-000F-29A6-54D064FC39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11BF79C-42A2-1331-64AA-0CA2D8F251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29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6800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trendline to get the </a:t>
                </a:r>
                <a:r>
                  <a:rPr lang="en-US" sz="2400" b="1" dirty="0"/>
                  <a:t>slope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blipFill>
                <a:blip r:embed="rId7"/>
                <a:stretch>
                  <a:fillRect l="-127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-8052" y="-9530"/>
            <a:ext cx="122000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6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45AF59C4-911C-5464-811A-FF019977C833}"/>
              </a:ext>
            </a:extLst>
          </p:cNvPr>
          <p:cNvSpPr/>
          <p:nvPr/>
        </p:nvSpPr>
        <p:spPr>
          <a:xfrm>
            <a:off x="2684080" y="4168007"/>
            <a:ext cx="179091" cy="258086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trendline to get the </a:t>
                </a:r>
                <a:r>
                  <a:rPr lang="en-US" sz="2400" b="1" dirty="0"/>
                  <a:t>slope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blipFill>
                <a:blip r:embed="rId7"/>
                <a:stretch>
                  <a:fillRect l="-127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-4243" y="-11161"/>
            <a:ext cx="121962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78EA1C-536D-1FB3-D8A6-BE2B49A0B8AB}"/>
                  </a:ext>
                </a:extLst>
              </p:cNvPr>
              <p:cNvSpPr txBox="1"/>
              <p:nvPr/>
            </p:nvSpPr>
            <p:spPr>
              <a:xfrm>
                <a:off x="6531013" y="4066217"/>
                <a:ext cx="34055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78EA1C-536D-1FB3-D8A6-BE2B49A0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13" y="4066217"/>
                <a:ext cx="3405534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3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456</Words>
  <Application>Microsoft Macintosh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56</cp:revision>
  <dcterms:created xsi:type="dcterms:W3CDTF">2021-10-25T15:06:30Z</dcterms:created>
  <dcterms:modified xsi:type="dcterms:W3CDTF">2023-10-26T00:30:51Z</dcterms:modified>
</cp:coreProperties>
</file>