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2" r:id="rId2"/>
    <p:sldId id="333" r:id="rId3"/>
    <p:sldId id="313" r:id="rId4"/>
    <p:sldId id="335" r:id="rId5"/>
    <p:sldId id="340" r:id="rId6"/>
    <p:sldId id="348" r:id="rId7"/>
    <p:sldId id="355" r:id="rId8"/>
    <p:sldId id="356" r:id="rId9"/>
    <p:sldId id="357" r:id="rId10"/>
    <p:sldId id="358" r:id="rId11"/>
    <p:sldId id="359" r:id="rId12"/>
    <p:sldId id="352" r:id="rId13"/>
    <p:sldId id="35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11"/>
    <p:restoredTop sz="95964"/>
  </p:normalViewPr>
  <p:slideViewPr>
    <p:cSldViewPr snapToGrid="0" snapToObjects="1">
      <p:cViewPr varScale="1">
        <p:scale>
          <a:sx n="113" d="100"/>
          <a:sy n="113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F381-06B1-1449-B833-279687159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D27CA-5ED9-814E-983A-E89290609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89238-E015-D249-97DC-D89770F99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9DCAD-3B69-CD44-B3C5-23B3EF778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C8F25-E09A-0C4B-83E6-345507A2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0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92D5E-A000-9646-BDD4-78A316AE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0C768-3CD9-AD44-B101-B0EF08FFC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780F2-F982-BC4E-9486-5E669B8B4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65219-406C-B746-8A38-BE70FADF4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A0CBB-85B3-5146-B1AF-454C9912D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3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D9CD0A-900C-0143-9615-EF62CCB92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F114F-3068-B04E-80B7-8D300DEA3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E48BB-517C-7547-AF9D-8EADE99BD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D164C-0070-8C40-9D09-B490F94D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C151F-103C-774B-A050-02AF6741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9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7314B-1D68-BC40-8D27-40AF70091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331BC-52E7-294C-9BC5-9798EAE27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F6B72-71EF-4B41-AEF0-1AABED36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60D8B-9EE9-7243-9A10-6D1CE6C44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B6EC4-3855-4243-BD77-DCE1BF9F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5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B3155-E700-244B-A0F5-35769A093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E2219-0C44-C046-824C-F8FFF3D58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7A2DF-170C-1644-A7D6-C210C9FFE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0AE4D-712F-7E4B-AC0A-669E88C83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3EF77-9BF2-264D-B391-2BEF1372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8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288E9-36CA-A243-92FF-AC80B241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37361-21AD-2844-B14E-64FDD0DDF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35433-A0F8-5E43-98EE-9BA2A59EE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93134-01B1-B447-A3C3-EB0D02B3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09478-470E-6C4A-A004-7CB7105E5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FA32D-6C5F-B643-A8D9-45780347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6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58682-E1B7-3B4F-8868-CD2B0122D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F9321-E3DF-B348-A89D-7AA0B2615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032F3-1325-8747-B330-8F8F189F2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C166C-7265-3A4F-B8DA-3FE1CBDAD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88B45A-0632-E949-804E-4C31A9F59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729337-F823-594C-8E9D-56BD8B8D0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38CE4-A301-6244-AE09-5A2F35EB0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2B07E-3BCF-794F-9D3E-ECC2E68F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ECCC0-E98F-0A46-8927-275B4DD9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B5B19-D62B-964D-A4A3-F78FC860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6D251F-1C9D-6F49-AFDB-BBD54F4FF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AA09DF-88B9-6448-A734-14736BB1C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5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08D85D-DDD6-2541-B693-4BF04C99C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0B3E1B-3D9D-8A48-A9A1-6F987DE6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0E60BB-2DB7-834E-BC80-ABA8BCCA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85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FDEAB-B4F4-6B4C-8820-AFA81282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103EC-FBE6-E849-9338-55A5C24A8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C6070-35DC-4541-A29D-64486EA77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40832-BD28-6D46-B053-BDA951A59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21F9D-DC6D-8E46-A4FD-51207B48C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50EE4-A4FE-E34C-82D7-94279799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99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D22E3-49D3-7048-8770-508ECC807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45481B-A240-1C45-8422-63E6FAFC0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EBA0F-ABFE-364E-A2D5-7DF867C0B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EDE28-26D2-6F4C-90DD-843F9C54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31F02-CAD3-B546-ADDE-EAE94A8ECB3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94238-F4D4-C24C-B11F-74961AD6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D1AA6-DC56-3347-92CC-F0198142A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5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48BEF6-96BE-9F40-AA0A-8FA5909E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929C1-CD91-4247-8730-98C3BDA20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7CD05-CD4B-2842-B46D-E3D626A90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31F02-CAD3-B546-ADDE-EAE94A8ECB3D}" type="datetimeFigureOut">
              <a:rPr lang="en-US" smtClean="0"/>
              <a:t>9/21/22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515F2-314D-294C-859F-F8D0EA8D4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836BC-E1D0-354A-9E81-0274B1756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F2F9F-B086-AA41-8511-1AB79E8A9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vibrational modes of water">
            <a:extLst>
              <a:ext uri="{FF2B5EF4-FFF2-40B4-BE49-F238E27FC236}">
                <a16:creationId xmlns:a16="http://schemas.microsoft.com/office/drawing/2014/main" id="{6C58F15F-6BCB-D248-9D16-72AD5A9527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7" t="40924" r="14160" b="30098"/>
          <a:stretch/>
        </p:blipFill>
        <p:spPr bwMode="auto">
          <a:xfrm>
            <a:off x="6424517" y="1012776"/>
            <a:ext cx="5694313" cy="15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756D71E-D897-2942-BEC8-ED512503D573}"/>
              </a:ext>
            </a:extLst>
          </p:cNvPr>
          <p:cNvSpPr/>
          <p:nvPr/>
        </p:nvSpPr>
        <p:spPr>
          <a:xfrm>
            <a:off x="73170" y="114269"/>
            <a:ext cx="62834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Let’s do a full analysis of water … 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Write down C</a:t>
            </a:r>
            <a:r>
              <a:rPr lang="en-US" sz="2400" baseline="-25000" dirty="0"/>
              <a:t>V</a:t>
            </a:r>
            <a:r>
              <a:rPr lang="en-US" sz="2400" dirty="0"/>
              <a:t> in the low-temperature limit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Write down C</a:t>
            </a:r>
            <a:r>
              <a:rPr lang="en-US" sz="2400" baseline="-25000" dirty="0"/>
              <a:t>V</a:t>
            </a:r>
            <a:r>
              <a:rPr lang="en-US" sz="2400" dirty="0"/>
              <a:t> in the high-temperature limit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Putting T* at about the middle of your x-axis, sketch U(T) and C</a:t>
            </a:r>
            <a:r>
              <a:rPr lang="en-US" sz="2400" baseline="-25000" dirty="0"/>
              <a:t>V </a:t>
            </a:r>
            <a:r>
              <a:rPr lang="en-US" sz="2400" dirty="0"/>
              <a:t>(T)</a:t>
            </a:r>
          </a:p>
        </p:txBody>
      </p:sp>
    </p:spTree>
    <p:extLst>
      <p:ext uri="{BB962C8B-B14F-4D97-AF65-F5344CB8AC3E}">
        <p14:creationId xmlns:p14="http://schemas.microsoft.com/office/powerpoint/2010/main" val="2163658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2E9A30-6526-C641-A80E-2D0980AA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16" y="392864"/>
            <a:ext cx="6086929" cy="45746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F5580A-5F05-1543-9B99-E227D98FB026}"/>
                  </a:ext>
                </a:extLst>
              </p:cNvPr>
              <p:cNvSpPr txBox="1"/>
              <p:nvPr/>
            </p:nvSpPr>
            <p:spPr>
              <a:xfrm>
                <a:off x="6445956" y="1835400"/>
                <a:ext cx="5576711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tells us about </a:t>
                </a:r>
                <a:r>
                  <a:rPr lang="en-US" sz="2400" b="1" dirty="0"/>
                  <a:t>atomic vs molecular</a:t>
                </a:r>
                <a:endParaRPr lang="en-US" sz="2400" dirty="0"/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Atomic gases (Ne, </a:t>
                </a:r>
                <a:r>
                  <a:rPr lang="en-US" sz="2400" dirty="0" err="1"/>
                  <a:t>Ar</a:t>
                </a:r>
                <a:r>
                  <a:rPr lang="en-US" sz="2400" dirty="0"/>
                  <a:t>, etc.) can’t vibrate at all, so their so their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is </a:t>
                </a:r>
                <a:r>
                  <a:rPr lang="en-US" sz="2400" b="1" dirty="0"/>
                  <a:t>constant</a:t>
                </a:r>
                <a:r>
                  <a:rPr lang="en-US" sz="2400" dirty="0"/>
                  <a:t>.</a:t>
                </a:r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Molecular gases (N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 H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O, etc.) vibrate more and more at higher temperatures, so their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</m:oMath>
                </a14:m>
                <a:r>
                  <a:rPr lang="en-US" sz="2400" b="1" dirty="0"/>
                  <a:t> increases with</a:t>
                </a:r>
                <a:r>
                  <a:rPr lang="en-US" sz="2400" dirty="0"/>
                  <a:t> </a:t>
                </a:r>
                <a:r>
                  <a:rPr lang="en-US" sz="2400" b="1" dirty="0"/>
                  <a:t>temperature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F5580A-5F05-1543-9B99-E227D98FB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956" y="1835400"/>
                <a:ext cx="5576711" cy="3046988"/>
              </a:xfrm>
              <a:prstGeom prst="rect">
                <a:avLst/>
              </a:prstGeom>
              <a:blipFill>
                <a:blip r:embed="rId3"/>
                <a:stretch>
                  <a:fillRect l="-1364" t="-1245" r="-2045" b="-3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-6258" y="6962"/>
            <a:ext cx="6086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U(T,V)</a:t>
            </a:r>
          </a:p>
        </p:txBody>
      </p:sp>
    </p:spTree>
    <p:extLst>
      <p:ext uri="{BB962C8B-B14F-4D97-AF65-F5344CB8AC3E}">
        <p14:creationId xmlns:p14="http://schemas.microsoft.com/office/powerpoint/2010/main" val="2982325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2E9A30-6526-C641-A80E-2D0980AA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16" y="392864"/>
            <a:ext cx="6086929" cy="45746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F5580A-5F05-1543-9B99-E227D98FB026}"/>
                  </a:ext>
                </a:extLst>
              </p:cNvPr>
              <p:cNvSpPr txBox="1"/>
              <p:nvPr/>
            </p:nvSpPr>
            <p:spPr>
              <a:xfrm>
                <a:off x="6445956" y="1835400"/>
                <a:ext cx="5576711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tells us about </a:t>
                </a:r>
                <a:r>
                  <a:rPr lang="en-US" sz="2400" b="1" dirty="0"/>
                  <a:t>atomic vs molecular</a:t>
                </a:r>
                <a:endParaRPr lang="en-US" sz="2400" dirty="0"/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Atomic gases (Ne, </a:t>
                </a:r>
                <a:r>
                  <a:rPr lang="en-US" sz="2400" dirty="0" err="1"/>
                  <a:t>Ar</a:t>
                </a:r>
                <a:r>
                  <a:rPr lang="en-US" sz="2400" dirty="0"/>
                  <a:t>, etc.) can’t vibrate at all, so their so their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is </a:t>
                </a:r>
                <a:r>
                  <a:rPr lang="en-US" sz="2400" b="1" dirty="0"/>
                  <a:t>constant</a:t>
                </a:r>
                <a:r>
                  <a:rPr lang="en-US" sz="2400" dirty="0"/>
                  <a:t>.</a:t>
                </a:r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Molecular gases (N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, H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O, etc.) vibrate more and more at higher temperatures, so their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</m:sSub>
                  </m:oMath>
                </a14:m>
                <a:r>
                  <a:rPr lang="en-US" sz="2400" b="1" dirty="0"/>
                  <a:t> increases with</a:t>
                </a:r>
                <a:r>
                  <a:rPr lang="en-US" sz="2400" dirty="0"/>
                  <a:t> </a:t>
                </a:r>
                <a:r>
                  <a:rPr lang="en-US" sz="2400" b="1" dirty="0"/>
                  <a:t>temperature</a:t>
                </a:r>
                <a:r>
                  <a:rPr lang="en-US" sz="2400" dirty="0"/>
                  <a:t>.</a:t>
                </a:r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endParaRPr lang="en-US" sz="2400" dirty="0"/>
              </a:p>
              <a:p>
                <a:r>
                  <a:rPr lang="en-US" sz="2400" dirty="0"/>
                  <a:t>Looks like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green </a:t>
                </a:r>
                <a:r>
                  <a:rPr lang="en-US" sz="2400" dirty="0"/>
                  <a:t>and </a:t>
                </a:r>
                <a:r>
                  <a:rPr lang="en-US" sz="2400" dirty="0">
                    <a:solidFill>
                      <a:srgbClr val="C00000"/>
                    </a:solidFill>
                  </a:rPr>
                  <a:t>red</a:t>
                </a:r>
                <a:r>
                  <a:rPr lang="en-US" sz="2400" dirty="0"/>
                  <a:t> are molecular, but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blue</a:t>
                </a:r>
                <a:r>
                  <a:rPr lang="en-US" sz="2400" dirty="0"/>
                  <a:t> is atomic.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F5580A-5F05-1543-9B99-E227D98FB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956" y="1835400"/>
                <a:ext cx="5576711" cy="4154984"/>
              </a:xfrm>
              <a:prstGeom prst="rect">
                <a:avLst/>
              </a:prstGeom>
              <a:blipFill>
                <a:blip r:embed="rId3"/>
                <a:stretch>
                  <a:fillRect l="-1591" t="-915" r="-2045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-6258" y="6962"/>
            <a:ext cx="6086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U(T,V)</a:t>
            </a:r>
          </a:p>
        </p:txBody>
      </p:sp>
    </p:spTree>
    <p:extLst>
      <p:ext uri="{BB962C8B-B14F-4D97-AF65-F5344CB8AC3E}">
        <p14:creationId xmlns:p14="http://schemas.microsoft.com/office/powerpoint/2010/main" val="4050778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BA3D8C-42BA-C849-BF27-73D2A996E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114" y="1493267"/>
            <a:ext cx="5093372" cy="40119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964A8E0-AF07-A9DE-6E51-2E98386EEF88}"/>
                  </a:ext>
                </a:extLst>
              </p:cNvPr>
              <p:cNvSpPr/>
              <p:nvPr/>
            </p:nvSpPr>
            <p:spPr>
              <a:xfrm>
                <a:off x="7555355" y="815840"/>
                <a:ext cx="1844287" cy="8526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≡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964A8E0-AF07-A9DE-6E51-2E98386EE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355" y="815840"/>
                <a:ext cx="1844287" cy="852669"/>
              </a:xfrm>
              <a:prstGeom prst="rect">
                <a:avLst/>
              </a:prstGeom>
              <a:blipFill>
                <a:blip r:embed="rId3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C0F7FE-EDB7-6DC3-859B-05990D8BDA44}"/>
                  </a:ext>
                </a:extLst>
              </p:cNvPr>
              <p:cNvSpPr txBox="1"/>
              <p:nvPr/>
            </p:nvSpPr>
            <p:spPr>
              <a:xfrm>
                <a:off x="7476887" y="5626661"/>
                <a:ext cx="384550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Here’s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400" b="1" i="1" baseline="-25000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for the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blue</a:t>
                </a:r>
                <a:r>
                  <a:rPr lang="en-US" sz="2400" b="1" dirty="0"/>
                  <a:t> surface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C0F7FE-EDB7-6DC3-859B-05990D8BD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887" y="5626661"/>
                <a:ext cx="3845509" cy="830997"/>
              </a:xfrm>
              <a:prstGeom prst="rect">
                <a:avLst/>
              </a:prstGeom>
              <a:blipFill>
                <a:blip r:embed="rId4"/>
                <a:stretch>
                  <a:fillRect l="-2303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0DFB980-FA3C-C89F-7AA8-D40D9714EB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816" y="392864"/>
            <a:ext cx="6086929" cy="45746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6D65E0-021D-D793-67EC-429E2F767A97}"/>
              </a:ext>
            </a:extLst>
          </p:cNvPr>
          <p:cNvSpPr txBox="1"/>
          <p:nvPr/>
        </p:nvSpPr>
        <p:spPr>
          <a:xfrm>
            <a:off x="-6258" y="6962"/>
            <a:ext cx="6086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U(T,V)</a:t>
            </a:r>
          </a:p>
        </p:txBody>
      </p:sp>
    </p:spTree>
    <p:extLst>
      <p:ext uri="{BB962C8B-B14F-4D97-AF65-F5344CB8AC3E}">
        <p14:creationId xmlns:p14="http://schemas.microsoft.com/office/powerpoint/2010/main" val="1803463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7303448" y="5678313"/>
                <a:ext cx="374837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Here’s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r>
                      <a:rPr lang="en-US" sz="2400" b="1" i="1" baseline="-25000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for the </a:t>
                </a:r>
                <a:r>
                  <a:rPr lang="en-US" sz="2400" b="1" dirty="0">
                    <a:solidFill>
                      <a:schemeClr val="accent6">
                        <a:lumMod val="50000"/>
                      </a:schemeClr>
                    </a:solidFill>
                  </a:rPr>
                  <a:t>green</a:t>
                </a:r>
                <a:r>
                  <a:rPr lang="en-US" sz="2400" b="1" dirty="0"/>
                  <a:t> surface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448" y="5678313"/>
                <a:ext cx="3748374" cy="830997"/>
              </a:xfrm>
              <a:prstGeom prst="rect">
                <a:avLst/>
              </a:prstGeom>
              <a:blipFill>
                <a:blip r:embed="rId2"/>
                <a:stretch>
                  <a:fillRect l="-2703" t="-2985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160DDE0-D068-BB05-7698-C9AC1D35FBC6}"/>
                  </a:ext>
                </a:extLst>
              </p:cNvPr>
              <p:cNvSpPr/>
              <p:nvPr/>
            </p:nvSpPr>
            <p:spPr>
              <a:xfrm>
                <a:off x="8078954" y="630092"/>
                <a:ext cx="1866601" cy="850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4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160DDE0-D068-BB05-7698-C9AC1D35FB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954" y="630092"/>
                <a:ext cx="1866601" cy="850554"/>
              </a:xfrm>
              <a:prstGeom prst="rect">
                <a:avLst/>
              </a:prstGeom>
              <a:blipFill>
                <a:blip r:embed="rId3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35C2DB6-D826-7EA6-0C94-64E8517AD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868" y="1528742"/>
            <a:ext cx="5262316" cy="417214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8CEC74D-862F-9467-B58F-64CB18633D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816" y="392864"/>
            <a:ext cx="6086929" cy="45746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505225-2C9E-2E62-42D0-653546E9626C}"/>
              </a:ext>
            </a:extLst>
          </p:cNvPr>
          <p:cNvSpPr txBox="1"/>
          <p:nvPr/>
        </p:nvSpPr>
        <p:spPr>
          <a:xfrm>
            <a:off x="-6258" y="6962"/>
            <a:ext cx="6086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U(T,V)</a:t>
            </a:r>
          </a:p>
        </p:txBody>
      </p:sp>
    </p:spTree>
    <p:extLst>
      <p:ext uri="{BB962C8B-B14F-4D97-AF65-F5344CB8AC3E}">
        <p14:creationId xmlns:p14="http://schemas.microsoft.com/office/powerpoint/2010/main" val="429788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vibrational modes of water">
            <a:extLst>
              <a:ext uri="{FF2B5EF4-FFF2-40B4-BE49-F238E27FC236}">
                <a16:creationId xmlns:a16="http://schemas.microsoft.com/office/drawing/2014/main" id="{6C58F15F-6BCB-D248-9D16-72AD5A9527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7" t="40924" r="14160" b="30098"/>
          <a:stretch/>
        </p:blipFill>
        <p:spPr bwMode="auto">
          <a:xfrm>
            <a:off x="6424517" y="1012776"/>
            <a:ext cx="5694313" cy="1502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319B071-4AFC-0D45-939B-3AC9127608FF}"/>
              </a:ext>
            </a:extLst>
          </p:cNvPr>
          <p:cNvGrpSpPr/>
          <p:nvPr/>
        </p:nvGrpSpPr>
        <p:grpSpPr>
          <a:xfrm>
            <a:off x="1114313" y="1819538"/>
            <a:ext cx="7594258" cy="2588129"/>
            <a:chOff x="-1950848" y="616247"/>
            <a:chExt cx="11036547" cy="55710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35847620-2B09-484B-9AAA-4247821E293D}"/>
                    </a:ext>
                  </a:extLst>
                </p:cNvPr>
                <p:cNvSpPr/>
                <p:nvPr/>
              </p:nvSpPr>
              <p:spPr>
                <a:xfrm>
                  <a:off x="1354535" y="3965194"/>
                  <a:ext cx="2573865" cy="993758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tx1"/>
                      </a:solidFill>
                    </a:rPr>
                    <a:t>Slope = 3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9D3EF2E4-FBC5-AA45-8D75-038B9CA9EA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4535" y="3965194"/>
                  <a:ext cx="2573865" cy="993758"/>
                </a:xfrm>
                <a:prstGeom prst="rect">
                  <a:avLst/>
                </a:prstGeom>
                <a:blipFill>
                  <a:blip r:embed="rId3"/>
                  <a:stretch>
                    <a:fillRect l="-5000" t="-5263" b="-26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5A7C2AA0-6D8D-0A4E-BF6C-244F4BDC051C}"/>
                    </a:ext>
                  </a:extLst>
                </p:cNvPr>
                <p:cNvSpPr/>
                <p:nvPr/>
              </p:nvSpPr>
              <p:spPr>
                <a:xfrm>
                  <a:off x="6706788" y="3412117"/>
                  <a:ext cx="1938759" cy="5806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tx1"/>
                      </a:solidFill>
                    </a:rPr>
                    <a:t>Slope = 6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r>
                    <a:rPr lang="en-US" sz="24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34FFB48A-B2D8-844C-82B2-C4FE0EE94E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6788" y="3412117"/>
                  <a:ext cx="1938759" cy="580605"/>
                </a:xfrm>
                <a:prstGeom prst="rect">
                  <a:avLst/>
                </a:prstGeom>
                <a:blipFill>
                  <a:blip r:embed="rId4"/>
                  <a:stretch>
                    <a:fillRect l="-5556" t="-5263" b="-26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D934FD6-6CFE-9145-8708-A5510E2B8FD6}"/>
                </a:ext>
              </a:extLst>
            </p:cNvPr>
            <p:cNvGrpSpPr/>
            <p:nvPr/>
          </p:nvGrpSpPr>
          <p:grpSpPr>
            <a:xfrm>
              <a:off x="-1950848" y="616247"/>
              <a:ext cx="11036547" cy="5571074"/>
              <a:chOff x="-1950848" y="616247"/>
              <a:chExt cx="11036547" cy="557107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9FBC892-4897-B243-BC3D-B49A1A8531F9}"/>
                  </a:ext>
                </a:extLst>
              </p:cNvPr>
              <p:cNvGrpSpPr/>
              <p:nvPr/>
            </p:nvGrpSpPr>
            <p:grpSpPr>
              <a:xfrm>
                <a:off x="-87445" y="616247"/>
                <a:ext cx="9173144" cy="5571074"/>
                <a:chOff x="-87445" y="764210"/>
                <a:chExt cx="9173144" cy="5321797"/>
              </a:xfrm>
            </p:grpSpPr>
            <p:sp>
              <p:nvSpPr>
                <p:cNvPr id="12" name="Frame 11">
                  <a:extLst>
                    <a:ext uri="{FF2B5EF4-FFF2-40B4-BE49-F238E27FC236}">
                      <a16:creationId xmlns:a16="http://schemas.microsoft.com/office/drawing/2014/main" id="{10F2658B-31FD-324E-ACBF-27D49C8662F6}"/>
                    </a:ext>
                  </a:extLst>
                </p:cNvPr>
                <p:cNvSpPr/>
                <p:nvPr/>
              </p:nvSpPr>
              <p:spPr>
                <a:xfrm>
                  <a:off x="-45929" y="2710895"/>
                  <a:ext cx="9131628" cy="3375112"/>
                </a:xfrm>
                <a:prstGeom prst="frame">
                  <a:avLst>
                    <a:gd name="adj1" fmla="val 201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301CF680-2EE9-4E4C-9006-B9DCC733AB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5564" y="5176370"/>
                  <a:ext cx="3770613" cy="492651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E5F76F9E-5E88-1E41-854E-59E6C0A0EB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52249" y="2807080"/>
                  <a:ext cx="1049770" cy="1294755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Arc 14">
                  <a:extLst>
                    <a:ext uri="{FF2B5EF4-FFF2-40B4-BE49-F238E27FC236}">
                      <a16:creationId xmlns:a16="http://schemas.microsoft.com/office/drawing/2014/main" id="{CC2DED33-95F1-8A4A-B4C6-5B71F4F921C5}"/>
                    </a:ext>
                  </a:extLst>
                </p:cNvPr>
                <p:cNvSpPr/>
                <p:nvPr/>
              </p:nvSpPr>
              <p:spPr>
                <a:xfrm>
                  <a:off x="-87445" y="764210"/>
                  <a:ext cx="6485641" cy="4564312"/>
                </a:xfrm>
                <a:prstGeom prst="arc">
                  <a:avLst>
                    <a:gd name="adj1" fmla="val 939779"/>
                    <a:gd name="adj2" fmla="val 3305851"/>
                  </a:avLst>
                </a:prstGeom>
                <a:ln w="63500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2D84AC5-CEF1-B44B-9CBF-6A1766066A92}"/>
                  </a:ext>
                </a:extLst>
              </p:cNvPr>
              <p:cNvSpPr txBox="1"/>
              <p:nvPr/>
            </p:nvSpPr>
            <p:spPr>
              <a:xfrm>
                <a:off x="-1950848" y="4075163"/>
                <a:ext cx="1823132" cy="993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U(T)</a:t>
                </a:r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30E24D-718E-5F49-A969-24A569A9CBBA}"/>
              </a:ext>
            </a:extLst>
          </p:cNvPr>
          <p:cNvGrpSpPr/>
          <p:nvPr/>
        </p:nvGrpSpPr>
        <p:grpSpPr>
          <a:xfrm>
            <a:off x="844727" y="4324915"/>
            <a:ext cx="8043161" cy="2287683"/>
            <a:chOff x="-2342631" y="1724636"/>
            <a:chExt cx="11688927" cy="49243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70FE570C-733C-1642-872F-4323AE94C565}"/>
                    </a:ext>
                  </a:extLst>
                </p:cNvPr>
                <p:cNvSpPr/>
                <p:nvPr/>
              </p:nvSpPr>
              <p:spPr>
                <a:xfrm>
                  <a:off x="-903672" y="4748359"/>
                  <a:ext cx="891866" cy="9937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tx1"/>
                      </a:solidFill>
                    </a:rPr>
                    <a:t>3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BEF0B40-4FAA-A24A-8BED-CF3676C8EE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03672" y="4748359"/>
                  <a:ext cx="891866" cy="993758"/>
                </a:xfrm>
                <a:prstGeom prst="rect">
                  <a:avLst/>
                </a:prstGeom>
                <a:blipFill>
                  <a:blip r:embed="rId5"/>
                  <a:stretch>
                    <a:fillRect l="-16327" t="-8333" b="-30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15B465CC-40C9-074B-8570-513AECA6A6CA}"/>
                    </a:ext>
                  </a:extLst>
                </p:cNvPr>
                <p:cNvSpPr/>
                <p:nvPr/>
              </p:nvSpPr>
              <p:spPr>
                <a:xfrm>
                  <a:off x="8207312" y="3350509"/>
                  <a:ext cx="891866" cy="99375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chemeClr val="tx1"/>
                      </a:solidFill>
                    </a:rPr>
                    <a:t>6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r>
                    <a:rPr lang="en-US" sz="24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8266723-9A18-BC4D-A801-3B566BC95B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7312" y="3350509"/>
                  <a:ext cx="891866" cy="993758"/>
                </a:xfrm>
                <a:prstGeom prst="rect">
                  <a:avLst/>
                </a:prstGeom>
                <a:blipFill>
                  <a:blip r:embed="rId6"/>
                  <a:stretch>
                    <a:fillRect l="-14286" t="-8108" b="-29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52654FA-9003-A74F-B900-FCE7AF3DF2E9}"/>
                </a:ext>
              </a:extLst>
            </p:cNvPr>
            <p:cNvGrpSpPr/>
            <p:nvPr/>
          </p:nvGrpSpPr>
          <p:grpSpPr>
            <a:xfrm>
              <a:off x="-2342631" y="1724636"/>
              <a:ext cx="11688927" cy="4924358"/>
              <a:chOff x="-2342631" y="1724636"/>
              <a:chExt cx="11688927" cy="4924358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7848EF5-4306-BC4A-A367-E36A114CB81D}"/>
                  </a:ext>
                </a:extLst>
              </p:cNvPr>
              <p:cNvGrpSpPr/>
              <p:nvPr/>
            </p:nvGrpSpPr>
            <p:grpSpPr>
              <a:xfrm>
                <a:off x="-45929" y="1724636"/>
                <a:ext cx="9392225" cy="4924358"/>
                <a:chOff x="-45929" y="1823000"/>
                <a:chExt cx="9392225" cy="4704014"/>
              </a:xfrm>
            </p:grpSpPr>
            <p:sp>
              <p:nvSpPr>
                <p:cNvPr id="23" name="Frame 22">
                  <a:extLst>
                    <a:ext uri="{FF2B5EF4-FFF2-40B4-BE49-F238E27FC236}">
                      <a16:creationId xmlns:a16="http://schemas.microsoft.com/office/drawing/2014/main" id="{E54B2007-9855-8946-A7AD-BC0BD46EF5A3}"/>
                    </a:ext>
                  </a:extLst>
                </p:cNvPr>
                <p:cNvSpPr/>
                <p:nvPr/>
              </p:nvSpPr>
              <p:spPr>
                <a:xfrm>
                  <a:off x="-45929" y="2710895"/>
                  <a:ext cx="9131628" cy="3375112"/>
                </a:xfrm>
                <a:prstGeom prst="frame">
                  <a:avLst>
                    <a:gd name="adj1" fmla="val 2016"/>
                  </a:avLst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97E87F8-EB80-774B-B3E5-87C0FFBBC6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564" y="5176370"/>
                  <a:ext cx="3770612" cy="2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13D1A2C3-429F-B645-8E65-B10E357BD8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59634" y="3930750"/>
                  <a:ext cx="1236455" cy="0"/>
                </a:xfrm>
                <a:prstGeom prst="line">
                  <a:avLst/>
                </a:prstGeom>
                <a:ln w="635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Arc 25">
                  <a:extLst>
                    <a:ext uri="{FF2B5EF4-FFF2-40B4-BE49-F238E27FC236}">
                      <a16:creationId xmlns:a16="http://schemas.microsoft.com/office/drawing/2014/main" id="{92243413-BB33-D447-9D45-6EDEBC28242B}"/>
                    </a:ext>
                  </a:extLst>
                </p:cNvPr>
                <p:cNvSpPr/>
                <p:nvPr/>
              </p:nvSpPr>
              <p:spPr>
                <a:xfrm>
                  <a:off x="120438" y="1823000"/>
                  <a:ext cx="6485641" cy="3419280"/>
                </a:xfrm>
                <a:prstGeom prst="arc">
                  <a:avLst>
                    <a:gd name="adj1" fmla="val 1112056"/>
                    <a:gd name="adj2" fmla="val 3305851"/>
                  </a:avLst>
                </a:prstGeom>
                <a:ln w="63500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4763C95-B326-2542-8EE1-D37DCB087F6B}"/>
                    </a:ext>
                  </a:extLst>
                </p:cNvPr>
                <p:cNvSpPr txBox="1"/>
                <p:nvPr/>
              </p:nvSpPr>
              <p:spPr>
                <a:xfrm>
                  <a:off x="8141106" y="6086007"/>
                  <a:ext cx="1205190" cy="4410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T</a:t>
                  </a: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4C526D3-0ACE-EA43-95F7-16FE5914E9AA}"/>
                  </a:ext>
                </a:extLst>
              </p:cNvPr>
              <p:cNvSpPr txBox="1"/>
              <p:nvPr/>
            </p:nvSpPr>
            <p:spPr>
              <a:xfrm>
                <a:off x="-2342631" y="3144587"/>
                <a:ext cx="1823132" cy="993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</a:t>
                </a:r>
                <a:r>
                  <a:rPr lang="en-US" sz="2400" baseline="-25000" dirty="0"/>
                  <a:t>V</a:t>
                </a:r>
                <a:r>
                  <a:rPr lang="en-US" sz="2400" dirty="0"/>
                  <a:t>(T)</a:t>
                </a:r>
              </a:p>
            </p:txBody>
          </p:sp>
        </p:grpSp>
      </p:grpSp>
      <p:sp>
        <p:nvSpPr>
          <p:cNvPr id="28" name="Arc 27">
            <a:extLst>
              <a:ext uri="{FF2B5EF4-FFF2-40B4-BE49-F238E27FC236}">
                <a16:creationId xmlns:a16="http://schemas.microsoft.com/office/drawing/2014/main" id="{5549C02E-43B0-EF45-9BAA-FE244A1398FB}"/>
              </a:ext>
            </a:extLst>
          </p:cNvPr>
          <p:cNvSpPr/>
          <p:nvPr/>
        </p:nvSpPr>
        <p:spPr>
          <a:xfrm>
            <a:off x="6032284" y="5315542"/>
            <a:ext cx="2767284" cy="2816061"/>
          </a:xfrm>
          <a:prstGeom prst="arc">
            <a:avLst>
              <a:gd name="adj1" fmla="val 13657148"/>
              <a:gd name="adj2" fmla="val 15236706"/>
            </a:avLst>
          </a:prstGeom>
          <a:ln w="635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967E5D1-002C-164D-94B5-E6D2C3DC85FC}"/>
              </a:ext>
            </a:extLst>
          </p:cNvPr>
          <p:cNvSpPr/>
          <p:nvPr/>
        </p:nvSpPr>
        <p:spPr>
          <a:xfrm>
            <a:off x="73170" y="114269"/>
            <a:ext cx="62834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Let’s do a full analysis of water … 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Write down C</a:t>
            </a:r>
            <a:r>
              <a:rPr lang="en-US" sz="2400" baseline="-25000" dirty="0"/>
              <a:t>V</a:t>
            </a:r>
            <a:r>
              <a:rPr lang="en-US" sz="2400" dirty="0"/>
              <a:t> in the low-temperature limit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Write down C</a:t>
            </a:r>
            <a:r>
              <a:rPr lang="en-US" sz="2400" baseline="-25000" dirty="0"/>
              <a:t>V</a:t>
            </a:r>
            <a:r>
              <a:rPr lang="en-US" sz="2400" dirty="0"/>
              <a:t> in the high-temperature limit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Putting T* at about the middle of your x-axis, sketch U(T) and C</a:t>
            </a:r>
            <a:r>
              <a:rPr lang="en-US" sz="2400" baseline="-25000" dirty="0"/>
              <a:t>V </a:t>
            </a:r>
            <a:r>
              <a:rPr lang="en-US" sz="2400" dirty="0"/>
              <a:t>(T)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60F0D4-8CD7-4347-AF02-2D397DD82F80}"/>
              </a:ext>
            </a:extLst>
          </p:cNvPr>
          <p:cNvSpPr txBox="1"/>
          <p:nvPr/>
        </p:nvSpPr>
        <p:spPr>
          <a:xfrm>
            <a:off x="5911136" y="6398122"/>
            <a:ext cx="829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T*</a:t>
            </a:r>
          </a:p>
        </p:txBody>
      </p:sp>
    </p:spTree>
    <p:extLst>
      <p:ext uri="{BB962C8B-B14F-4D97-AF65-F5344CB8AC3E}">
        <p14:creationId xmlns:p14="http://schemas.microsoft.com/office/powerpoint/2010/main" val="1080740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Back to U as a thermodynamic surface: there’s another slope too!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9FB773-8F1B-114D-9D1B-CBA452F21F8B}"/>
              </a:ext>
            </a:extLst>
          </p:cNvPr>
          <p:cNvGrpSpPr/>
          <p:nvPr/>
        </p:nvGrpSpPr>
        <p:grpSpPr>
          <a:xfrm>
            <a:off x="-679423" y="878558"/>
            <a:ext cx="11420654" cy="4650698"/>
            <a:chOff x="-4283584" y="384440"/>
            <a:chExt cx="13974856" cy="560520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0C7EF17-4EDF-9F41-8A74-D64A809AEB55}"/>
                </a:ext>
              </a:extLst>
            </p:cNvPr>
            <p:cNvGrpSpPr/>
            <p:nvPr/>
          </p:nvGrpSpPr>
          <p:grpSpPr>
            <a:xfrm>
              <a:off x="-4283584" y="384440"/>
              <a:ext cx="10744199" cy="5605205"/>
              <a:chOff x="-3893692" y="-104932"/>
              <a:chExt cx="10744199" cy="560520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ADEAE21-C6F2-D946-9C1B-505F59E56C7A}"/>
                  </a:ext>
                </a:extLst>
              </p:cNvPr>
              <p:cNvGrpSpPr/>
              <p:nvPr/>
            </p:nvGrpSpPr>
            <p:grpSpPr>
              <a:xfrm>
                <a:off x="-3893692" y="-104932"/>
                <a:ext cx="10744199" cy="5605205"/>
                <a:chOff x="-3488960" y="719528"/>
                <a:chExt cx="10744199" cy="5605205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01187D84-63A5-4749-BC7D-B6FE8930D6B8}"/>
                    </a:ext>
                  </a:extLst>
                </p:cNvPr>
                <p:cNvGrpSpPr/>
                <p:nvPr/>
              </p:nvGrpSpPr>
              <p:grpSpPr>
                <a:xfrm>
                  <a:off x="-3488960" y="719528"/>
                  <a:ext cx="10744199" cy="4172820"/>
                  <a:chOff x="-3488960" y="719528"/>
                  <a:chExt cx="10744199" cy="4172820"/>
                </a:xfrm>
              </p:grpSpPr>
              <p:sp>
                <p:nvSpPr>
                  <p:cNvPr id="28" name="Arc 27">
                    <a:extLst>
                      <a:ext uri="{FF2B5EF4-FFF2-40B4-BE49-F238E27FC236}">
                        <a16:creationId xmlns:a16="http://schemas.microsoft.com/office/drawing/2014/main" id="{4445925F-E9CA-124D-9AAC-D48D32817B30}"/>
                      </a:ext>
                    </a:extLst>
                  </p:cNvPr>
                  <p:cNvSpPr/>
                  <p:nvPr/>
                </p:nvSpPr>
                <p:spPr>
                  <a:xfrm>
                    <a:off x="-2874363" y="719528"/>
                    <a:ext cx="10129602" cy="3578915"/>
                  </a:xfrm>
                  <a:prstGeom prst="arc">
                    <a:avLst>
                      <a:gd name="adj1" fmla="val 177064"/>
                      <a:gd name="adj2" fmla="val 4173620"/>
                    </a:avLst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Arc 28">
                    <a:extLst>
                      <a:ext uri="{FF2B5EF4-FFF2-40B4-BE49-F238E27FC236}">
                        <a16:creationId xmlns:a16="http://schemas.microsoft.com/office/drawing/2014/main" id="{76AAC852-5E68-A844-AAFE-E0811535CBFF}"/>
                      </a:ext>
                    </a:extLst>
                  </p:cNvPr>
                  <p:cNvSpPr/>
                  <p:nvPr/>
                </p:nvSpPr>
                <p:spPr>
                  <a:xfrm>
                    <a:off x="-3488960" y="1534259"/>
                    <a:ext cx="10129602" cy="3358089"/>
                  </a:xfrm>
                  <a:prstGeom prst="arc">
                    <a:avLst>
                      <a:gd name="adj1" fmla="val 177064"/>
                      <a:gd name="adj2" fmla="val 4173620"/>
                    </a:avLst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ED318A1A-F028-6548-9F71-3013EDF61ED4}"/>
                    </a:ext>
                  </a:extLst>
                </p:cNvPr>
                <p:cNvGrpSpPr/>
                <p:nvPr/>
              </p:nvGrpSpPr>
              <p:grpSpPr>
                <a:xfrm>
                  <a:off x="1106774" y="869430"/>
                  <a:ext cx="6148465" cy="5455303"/>
                  <a:chOff x="1154243" y="854440"/>
                  <a:chExt cx="6148465" cy="5455303"/>
                </a:xfrm>
              </p:grpSpPr>
              <p:sp>
                <p:nvSpPr>
                  <p:cNvPr id="15" name="Frame 14">
                    <a:extLst>
                      <a:ext uri="{FF2B5EF4-FFF2-40B4-BE49-F238E27FC236}">
                        <a16:creationId xmlns:a16="http://schemas.microsoft.com/office/drawing/2014/main" id="{F416F100-8184-174C-A216-6A57C440F5B3}"/>
                      </a:ext>
                    </a:extLst>
                  </p:cNvPr>
                  <p:cNvSpPr/>
                  <p:nvPr/>
                </p:nvSpPr>
                <p:spPr>
                  <a:xfrm>
                    <a:off x="2188564" y="2338466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Frame 15">
                    <a:extLst>
                      <a:ext uri="{FF2B5EF4-FFF2-40B4-BE49-F238E27FC236}">
                        <a16:creationId xmlns:a16="http://schemas.microsoft.com/office/drawing/2014/main" id="{982E6E5C-DD82-C94C-8B81-4A20B5CE36D9}"/>
                      </a:ext>
                    </a:extLst>
                  </p:cNvPr>
                  <p:cNvSpPr/>
                  <p:nvPr/>
                </p:nvSpPr>
                <p:spPr>
                  <a:xfrm>
                    <a:off x="2865620" y="1859897"/>
                    <a:ext cx="4407108" cy="3492708"/>
                  </a:xfrm>
                  <a:prstGeom prst="frame">
                    <a:avLst>
                      <a:gd name="adj1" fmla="val 1770"/>
                    </a:avLst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7" name="Straight Connector 16">
                    <a:extLst>
                      <a:ext uri="{FF2B5EF4-FFF2-40B4-BE49-F238E27FC236}">
                        <a16:creationId xmlns:a16="http://schemas.microsoft.com/office/drawing/2014/main" id="{9610D4E5-1E68-2A4B-9572-C1A0B07DC38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2203554" y="1866835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50C711C7-C66B-EC49-996D-2AB58647E46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1917358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4193F12C-9759-1F4F-806D-DD87885AF5E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535711" y="5334001"/>
                    <a:ext cx="719528" cy="494675"/>
                  </a:xfrm>
                  <a:prstGeom prst="line">
                    <a:avLst/>
                  </a:prstGeom>
                  <a:ln w="635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Arc 20">
                    <a:extLst>
                      <a:ext uri="{FF2B5EF4-FFF2-40B4-BE49-F238E27FC236}">
                        <a16:creationId xmlns:a16="http://schemas.microsoft.com/office/drawing/2014/main" id="{CCBC5991-7AD3-954C-94BC-E1F1E633874B}"/>
                      </a:ext>
                    </a:extLst>
                  </p:cNvPr>
                  <p:cNvSpPr/>
                  <p:nvPr/>
                </p:nvSpPr>
                <p:spPr>
                  <a:xfrm>
                    <a:off x="1154243" y="3606251"/>
                    <a:ext cx="1742607" cy="1286097"/>
                  </a:xfrm>
                  <a:prstGeom prst="arc">
                    <a:avLst>
                      <a:gd name="adj1" fmla="val 286563"/>
                      <a:gd name="adj2" fmla="val 4173620"/>
                    </a:avLst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Arc 21">
                    <a:extLst>
                      <a:ext uri="{FF2B5EF4-FFF2-40B4-BE49-F238E27FC236}">
                        <a16:creationId xmlns:a16="http://schemas.microsoft.com/office/drawing/2014/main" id="{420D9DFD-0942-8145-BEF5-BFC98A335A9D}"/>
                      </a:ext>
                    </a:extLst>
                  </p:cNvPr>
                  <p:cNvSpPr/>
                  <p:nvPr/>
                </p:nvSpPr>
                <p:spPr>
                  <a:xfrm>
                    <a:off x="5024204" y="854440"/>
                    <a:ext cx="2278504" cy="2751812"/>
                  </a:xfrm>
                  <a:prstGeom prst="arc">
                    <a:avLst>
                      <a:gd name="adj1" fmla="val 1566044"/>
                      <a:gd name="adj2" fmla="val 4173620"/>
                    </a:avLst>
                  </a:prstGeom>
                  <a:ln w="635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324974F-019C-694F-A38B-5BB107AA95F7}"/>
                      </a:ext>
                    </a:extLst>
                  </p:cNvPr>
                  <p:cNvSpPr/>
                  <p:nvPr/>
                </p:nvSpPr>
                <p:spPr>
                  <a:xfrm>
                    <a:off x="1159888" y="2776662"/>
                    <a:ext cx="91768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U(T,V)</a:t>
                    </a:r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C287793E-512D-8F45-9C2D-B83A7A230F21}"/>
                      </a:ext>
                    </a:extLst>
                  </p:cNvPr>
                  <p:cNvSpPr/>
                  <p:nvPr/>
                </p:nvSpPr>
                <p:spPr>
                  <a:xfrm>
                    <a:off x="3933242" y="5848078"/>
                    <a:ext cx="33534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T</a:t>
                    </a: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0EEB4870-398D-7D40-B4FB-62E9CF56A5C1}"/>
                      </a:ext>
                    </a:extLst>
                  </p:cNvPr>
                  <p:cNvSpPr/>
                  <p:nvPr/>
                </p:nvSpPr>
                <p:spPr>
                  <a:xfrm>
                    <a:off x="2356977" y="5154916"/>
                    <a:ext cx="35939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400" dirty="0"/>
                      <a:t>V</a:t>
                    </a:r>
                  </a:p>
                </p:txBody>
              </p:sp>
            </p:grp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23CC35-8512-2F4F-AE21-D965500DB4C5}"/>
                  </a:ext>
                </a:extLst>
              </p:cNvPr>
              <p:cNvSpPr txBox="1"/>
              <p:nvPr/>
            </p:nvSpPr>
            <p:spPr>
              <a:xfrm>
                <a:off x="3102964" y="4543135"/>
                <a:ext cx="28881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“State Space”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83FC17E-840D-E641-BEA0-EF93D8218FAC}"/>
                </a:ext>
              </a:extLst>
            </p:cNvPr>
            <p:cNvGrpSpPr/>
            <p:nvPr/>
          </p:nvGrpSpPr>
          <p:grpSpPr>
            <a:xfrm>
              <a:off x="4732590" y="3939115"/>
              <a:ext cx="4744635" cy="1218364"/>
              <a:chOff x="4732590" y="3939115"/>
              <a:chExt cx="4744635" cy="12183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037509B6-4827-1844-BA58-CB6252712235}"/>
                      </a:ext>
                    </a:extLst>
                  </p:cNvPr>
                  <p:cNvSpPr/>
                  <p:nvPr/>
                </p:nvSpPr>
                <p:spPr>
                  <a:xfrm>
                    <a:off x="7632938" y="4304810"/>
                    <a:ext cx="1844287" cy="85266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" name="Rectangle 2">
                    <a:extLst>
                      <a:ext uri="{FF2B5EF4-FFF2-40B4-BE49-F238E27FC236}">
                        <a16:creationId xmlns:a16="http://schemas.microsoft.com/office/drawing/2014/main" id="{037509B6-4827-1844-BA58-CB625271223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32938" y="4304810"/>
                    <a:ext cx="1844287" cy="85266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14286" b="-245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FF929EF1-C156-4E40-985E-523AA125C0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32591" y="3939115"/>
                <a:ext cx="2777866" cy="652069"/>
              </a:xfrm>
              <a:prstGeom prst="straightConnector1">
                <a:avLst/>
              </a:prstGeom>
              <a:ln w="635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7C187C5-08D4-A547-B3F2-4ED0119B883F}"/>
                </a:ext>
              </a:extLst>
            </p:cNvPr>
            <p:cNvGrpSpPr/>
            <p:nvPr/>
          </p:nvGrpSpPr>
          <p:grpSpPr>
            <a:xfrm>
              <a:off x="6071316" y="1717582"/>
              <a:ext cx="3619956" cy="1176726"/>
              <a:chOff x="6071316" y="1717582"/>
              <a:chExt cx="3619956" cy="11767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Rectangle 1">
                    <a:extLst>
                      <a:ext uri="{FF2B5EF4-FFF2-40B4-BE49-F238E27FC236}">
                        <a16:creationId xmlns:a16="http://schemas.microsoft.com/office/drawing/2014/main" id="{D36DCC78-0A6A-E440-A90D-8B60FE94BC46}"/>
                      </a:ext>
                    </a:extLst>
                  </p:cNvPr>
                  <p:cNvSpPr/>
                  <p:nvPr/>
                </p:nvSpPr>
                <p:spPr>
                  <a:xfrm>
                    <a:off x="7773503" y="1717582"/>
                    <a:ext cx="1917769" cy="850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𝑉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" name="Rectangle 1">
                    <a:extLst>
                      <a:ext uri="{FF2B5EF4-FFF2-40B4-BE49-F238E27FC236}">
                        <a16:creationId xmlns:a16="http://schemas.microsoft.com/office/drawing/2014/main" id="{D36DCC78-0A6A-E440-A90D-8B60FE94BC4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73503" y="1717582"/>
                    <a:ext cx="1917769" cy="850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11290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35686C46-E646-FC45-A1D5-D4E5FF0F6F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71316" y="2333030"/>
                <a:ext cx="1675955" cy="561278"/>
              </a:xfrm>
              <a:prstGeom prst="straightConnector1">
                <a:avLst/>
              </a:prstGeom>
              <a:ln w="635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47189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C1FCBEE9-BD97-C84B-9600-0816B5BE4DA3}"/>
              </a:ext>
            </a:extLst>
          </p:cNvPr>
          <p:cNvGrpSpPr/>
          <p:nvPr/>
        </p:nvGrpSpPr>
        <p:grpSpPr>
          <a:xfrm>
            <a:off x="1749665" y="344169"/>
            <a:ext cx="7095699" cy="4598606"/>
            <a:chOff x="-302351" y="1041646"/>
            <a:chExt cx="7095699" cy="4598606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4C93499-1F0D-0643-8CEF-CF94A5F5A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02351" y="1041646"/>
              <a:ext cx="7095699" cy="4598606"/>
            </a:xfrm>
            <a:prstGeom prst="rect">
              <a:avLst/>
            </a:prstGeom>
          </p:spPr>
        </p:pic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8EF7463-BFC3-A84D-9D58-DF31C6D00A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20238" y="4107131"/>
              <a:ext cx="2181375" cy="832448"/>
            </a:xfrm>
            <a:prstGeom prst="line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21BF2E2-350E-694E-9C38-C9D9A47786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1612" y="4185723"/>
              <a:ext cx="2303249" cy="753856"/>
            </a:xfrm>
            <a:prstGeom prst="line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9DD970CD-D849-2743-989C-D29921946A5D}"/>
                    </a:ext>
                  </a:extLst>
                </p:cNvPr>
                <p:cNvSpPr/>
                <p:nvPr/>
              </p:nvSpPr>
              <p:spPr>
                <a:xfrm>
                  <a:off x="4453236" y="1711487"/>
                  <a:ext cx="60471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9DD970CD-D849-2743-989C-D29921946A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236" y="1711487"/>
                  <a:ext cx="604717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E21E3646-6B0A-404A-80C3-D14A7820837B}"/>
                    </a:ext>
                  </a:extLst>
                </p:cNvPr>
                <p:cNvSpPr/>
                <p:nvPr/>
              </p:nvSpPr>
              <p:spPr>
                <a:xfrm>
                  <a:off x="1967364" y="2443381"/>
                  <a:ext cx="58535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E21E3646-6B0A-404A-80C3-D14A782083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7364" y="2443381"/>
                  <a:ext cx="585353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/>
              <p:nvPr/>
            </p:nvSpPr>
            <p:spPr>
              <a:xfrm>
                <a:off x="0" y="46701"/>
                <a:ext cx="115271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A more realistic depiction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4D51AB-942B-FC45-BC1E-A73EAE9C6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6701"/>
                <a:ext cx="11527184" cy="461665"/>
              </a:xfrm>
              <a:prstGeom prst="rect">
                <a:avLst/>
              </a:prstGeom>
              <a:blipFill>
                <a:blip r:embed="rId5"/>
                <a:stretch>
                  <a:fillRect l="-88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1AC58A30-4C8E-7C85-242B-D340A7E3EC14}"/>
              </a:ext>
            </a:extLst>
          </p:cNvPr>
          <p:cNvGrpSpPr/>
          <p:nvPr/>
        </p:nvGrpSpPr>
        <p:grpSpPr>
          <a:xfrm>
            <a:off x="7189340" y="4181386"/>
            <a:ext cx="3702607" cy="1146601"/>
            <a:chOff x="967826" y="4898452"/>
            <a:chExt cx="3702607" cy="114660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1E992CF-FB90-BC78-EC3E-4D866E5777A0}"/>
                </a:ext>
              </a:extLst>
            </p:cNvPr>
            <p:cNvSpPr/>
            <p:nvPr/>
          </p:nvSpPr>
          <p:spPr>
            <a:xfrm>
              <a:off x="1181534" y="5214056"/>
              <a:ext cx="348889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i="1" dirty="0"/>
                <a:t>Isochoric heating experiment</a:t>
              </a:r>
              <a:endParaRPr lang="en-US" sz="2400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A97ABD7-41F2-8862-7207-5CAE1F79E1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7826" y="4898452"/>
              <a:ext cx="745883" cy="241157"/>
            </a:xfrm>
            <a:prstGeom prst="line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4EAD6C0-F915-3049-9890-FF5389C306BB}"/>
              </a:ext>
            </a:extLst>
          </p:cNvPr>
          <p:cNvGrpSpPr/>
          <p:nvPr/>
        </p:nvGrpSpPr>
        <p:grpSpPr>
          <a:xfrm>
            <a:off x="1300053" y="4694989"/>
            <a:ext cx="4053575" cy="1049686"/>
            <a:chOff x="-193397" y="5261759"/>
            <a:chExt cx="4053575" cy="1049686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2040445-B6F7-234E-863C-304362C075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79572" y="5261759"/>
              <a:ext cx="598463" cy="247786"/>
            </a:xfrm>
            <a:prstGeom prst="line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50DB577-DD8B-3142-8EE3-778A50754970}"/>
                </a:ext>
              </a:extLst>
            </p:cNvPr>
            <p:cNvSpPr/>
            <p:nvPr/>
          </p:nvSpPr>
          <p:spPr>
            <a:xfrm>
              <a:off x="-193397" y="5480448"/>
              <a:ext cx="405357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i="1" dirty="0"/>
                <a:t>Isothermal expansion experiment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2600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2E9A30-6526-C641-A80E-2D0980AA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586" y="518676"/>
            <a:ext cx="7744827" cy="58206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B1BECE-B855-9B45-9BAD-7A558001DD52}"/>
                  </a:ext>
                </a:extLst>
              </p:cNvPr>
              <p:cNvSpPr txBox="1"/>
              <p:nvPr/>
            </p:nvSpPr>
            <p:spPr>
              <a:xfrm>
                <a:off x="270933" y="2411778"/>
                <a:ext cx="24384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of three different gases are depicted here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FB1BECE-B855-9B45-9BAD-7A558001D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33" y="2411778"/>
                <a:ext cx="2438400" cy="1200329"/>
              </a:xfrm>
              <a:prstGeom prst="rect">
                <a:avLst/>
              </a:prstGeom>
              <a:blipFill>
                <a:blip r:embed="rId3"/>
                <a:stretch>
                  <a:fillRect l="-4145" t="-3158" r="-362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84A1696-7AF6-F9F3-C4B8-9E13C0B7E21E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Visualizing 𝑼(𝑻,𝑽)</a:t>
            </a:r>
          </a:p>
        </p:txBody>
      </p:sp>
    </p:spTree>
    <p:extLst>
      <p:ext uri="{BB962C8B-B14F-4D97-AF65-F5344CB8AC3E}">
        <p14:creationId xmlns:p14="http://schemas.microsoft.com/office/powerpoint/2010/main" val="3783699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2E9A30-6526-C641-A80E-2D0980AA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16" y="392864"/>
            <a:ext cx="6086929" cy="45746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5824EEF-8DEF-59C3-E638-2AEDA72474B4}"/>
                  </a:ext>
                </a:extLst>
              </p:cNvPr>
              <p:cNvSpPr/>
              <p:nvPr/>
            </p:nvSpPr>
            <p:spPr>
              <a:xfrm>
                <a:off x="6751745" y="1256107"/>
                <a:ext cx="4523748" cy="24040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dirty="0"/>
                  <a:t> is the slope in the temperature direction.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 is the slope in the volume direction.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5824EEF-8DEF-59C3-E638-2AEDA72474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745" y="1256107"/>
                <a:ext cx="4523748" cy="2404056"/>
              </a:xfrm>
              <a:prstGeom prst="rect">
                <a:avLst/>
              </a:prstGeom>
              <a:blipFill>
                <a:blip r:embed="rId3"/>
                <a:stretch>
                  <a:fillRect l="-1955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B113281-B9FB-198C-6871-DC184D04D3C9}"/>
              </a:ext>
            </a:extLst>
          </p:cNvPr>
          <p:cNvSpPr txBox="1"/>
          <p:nvPr/>
        </p:nvSpPr>
        <p:spPr>
          <a:xfrm>
            <a:off x="-6258" y="6962"/>
            <a:ext cx="6086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U(T,V)</a:t>
            </a:r>
          </a:p>
        </p:txBody>
      </p:sp>
    </p:spTree>
    <p:extLst>
      <p:ext uri="{BB962C8B-B14F-4D97-AF65-F5344CB8AC3E}">
        <p14:creationId xmlns:p14="http://schemas.microsoft.com/office/powerpoint/2010/main" val="2192597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2E9A30-6526-C641-A80E-2D0980AA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16" y="392864"/>
            <a:ext cx="6086929" cy="45746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F5580A-5F05-1543-9B99-E227D98FB026}"/>
                  </a:ext>
                </a:extLst>
              </p:cNvPr>
              <p:cNvSpPr txBox="1"/>
              <p:nvPr/>
            </p:nvSpPr>
            <p:spPr>
              <a:xfrm>
                <a:off x="6751745" y="1859340"/>
                <a:ext cx="544025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 tells whether the gas is </a:t>
                </a:r>
                <a:r>
                  <a:rPr lang="en-US" sz="2400" b="1" dirty="0"/>
                  <a:t>ideal or real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tells us whether it’s </a:t>
                </a:r>
                <a:r>
                  <a:rPr lang="en-US" sz="2400" b="1" dirty="0"/>
                  <a:t>Atomic or molecular</a:t>
                </a:r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F5580A-5F05-1543-9B99-E227D98FB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745" y="1859340"/>
                <a:ext cx="5440255" cy="1200329"/>
              </a:xfrm>
              <a:prstGeom prst="rect">
                <a:avLst/>
              </a:prstGeom>
              <a:blipFill>
                <a:blip r:embed="rId3"/>
                <a:stretch>
                  <a:fillRect l="-1395" t="-3158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A503F00-7CE2-8BAD-E0C3-458C662B2EF1}"/>
              </a:ext>
            </a:extLst>
          </p:cNvPr>
          <p:cNvSpPr txBox="1"/>
          <p:nvPr/>
        </p:nvSpPr>
        <p:spPr>
          <a:xfrm>
            <a:off x="-6258" y="6962"/>
            <a:ext cx="6086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U(T,V)</a:t>
            </a:r>
          </a:p>
        </p:txBody>
      </p:sp>
    </p:spTree>
    <p:extLst>
      <p:ext uri="{BB962C8B-B14F-4D97-AF65-F5344CB8AC3E}">
        <p14:creationId xmlns:p14="http://schemas.microsoft.com/office/powerpoint/2010/main" val="774283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2E9A30-6526-C641-A80E-2D0980AA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16" y="392864"/>
            <a:ext cx="6086929" cy="45746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F5580A-5F05-1543-9B99-E227D98FB026}"/>
                  </a:ext>
                </a:extLst>
              </p:cNvPr>
              <p:cNvSpPr txBox="1"/>
              <p:nvPr/>
            </p:nvSpPr>
            <p:spPr>
              <a:xfrm>
                <a:off x="6445956" y="1835400"/>
                <a:ext cx="557671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dirty="0"/>
                  <a:t> tells us about </a:t>
                </a:r>
                <a:r>
                  <a:rPr lang="en-US" sz="2400" b="1" dirty="0"/>
                  <a:t>ideal vs real</a:t>
                </a:r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Ideal gas molecules don’t interact with each other, so their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/>
                  <a:t>zero</a:t>
                </a:r>
                <a:r>
                  <a:rPr lang="en-US" sz="2400" dirty="0"/>
                  <a:t>.</a:t>
                </a:r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Real gas molecules do interact, so their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/>
                  <a:t>nonzero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F5580A-5F05-1543-9B99-E227D98FB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956" y="1835400"/>
                <a:ext cx="5576711" cy="1938992"/>
              </a:xfrm>
              <a:prstGeom prst="rect">
                <a:avLst/>
              </a:prstGeom>
              <a:blipFill>
                <a:blip r:embed="rId3"/>
                <a:stretch>
                  <a:fillRect l="-1364" t="-1948" b="-5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-6258" y="6962"/>
            <a:ext cx="6086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U(T,V)</a:t>
            </a:r>
          </a:p>
        </p:txBody>
      </p:sp>
    </p:spTree>
    <p:extLst>
      <p:ext uri="{BB962C8B-B14F-4D97-AF65-F5344CB8AC3E}">
        <p14:creationId xmlns:p14="http://schemas.microsoft.com/office/powerpoint/2010/main" val="2600276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2E9A30-6526-C641-A80E-2D0980AA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16" y="392864"/>
            <a:ext cx="6086929" cy="45746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F5580A-5F05-1543-9B99-E227D98FB026}"/>
                  </a:ext>
                </a:extLst>
              </p:cNvPr>
              <p:cNvSpPr txBox="1"/>
              <p:nvPr/>
            </p:nvSpPr>
            <p:spPr>
              <a:xfrm>
                <a:off x="6445956" y="1835400"/>
                <a:ext cx="5576711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dirty="0"/>
                  <a:t> tells us about </a:t>
                </a:r>
                <a:r>
                  <a:rPr lang="en-US" sz="2400" b="1" dirty="0"/>
                  <a:t>ideal vs real</a:t>
                </a:r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Ideal gas molecules don’t interact with each other, so their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/>
                  <a:t>zero</a:t>
                </a:r>
                <a:r>
                  <a:rPr lang="en-US" sz="2400" dirty="0"/>
                  <a:t>.</a:t>
                </a:r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r>
                  <a:rPr lang="en-US" sz="2400" dirty="0"/>
                  <a:t>Real gas molecules do interact, so their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/>
                  <a:t>nonzero</a:t>
                </a:r>
                <a:r>
                  <a:rPr lang="en-US" sz="2400" dirty="0"/>
                  <a:t>.</a:t>
                </a:r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endParaRPr lang="en-US" sz="2400" dirty="0"/>
              </a:p>
              <a:p>
                <a:pPr marL="914400" lvl="1" indent="-457200">
                  <a:buFont typeface="Courier New" panose="02070309020205020404" pitchFamily="49" charset="0"/>
                  <a:buChar char="o"/>
                </a:pPr>
                <a:endParaRPr lang="en-US" sz="2400" dirty="0"/>
              </a:p>
              <a:p>
                <a:r>
                  <a:rPr lang="en-US" sz="2400" dirty="0"/>
                  <a:t>Looks like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blue</a:t>
                </a:r>
                <a:r>
                  <a:rPr lang="en-US" sz="2400" dirty="0"/>
                  <a:t> and </a:t>
                </a:r>
                <a:r>
                  <a:rPr lang="en-US" sz="2400" dirty="0">
                    <a:solidFill>
                      <a:srgbClr val="C00000"/>
                    </a:solidFill>
                  </a:rPr>
                  <a:t>red</a:t>
                </a:r>
                <a:r>
                  <a:rPr lang="en-US" sz="2400" dirty="0"/>
                  <a:t> are ideal, but </a:t>
                </a: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green</a:t>
                </a:r>
                <a:r>
                  <a:rPr lang="en-US" sz="2400" dirty="0"/>
                  <a:t> is real.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F5580A-5F05-1543-9B99-E227D98FB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956" y="1835400"/>
                <a:ext cx="5576711" cy="3416320"/>
              </a:xfrm>
              <a:prstGeom prst="rect">
                <a:avLst/>
              </a:prstGeom>
              <a:blipFill>
                <a:blip r:embed="rId3"/>
                <a:stretch>
                  <a:fillRect l="-1591" t="-1111" r="-227" b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-6258" y="6962"/>
            <a:ext cx="6086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U(T,V)</a:t>
            </a:r>
          </a:p>
        </p:txBody>
      </p:sp>
    </p:spTree>
    <p:extLst>
      <p:ext uri="{BB962C8B-B14F-4D97-AF65-F5344CB8AC3E}">
        <p14:creationId xmlns:p14="http://schemas.microsoft.com/office/powerpoint/2010/main" val="2485590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498</Words>
  <Application>Microsoft Macintosh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23</cp:revision>
  <dcterms:created xsi:type="dcterms:W3CDTF">2021-09-20T00:16:23Z</dcterms:created>
  <dcterms:modified xsi:type="dcterms:W3CDTF">2022-09-21T13:59:04Z</dcterms:modified>
</cp:coreProperties>
</file>