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Emphasize the switching cost across 8–12 tools and the loss of reasoning. Underscore scale: ~243k PDB entries; AlphaFold &gt;200M; executives feel the time pressure.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Leave placeholders to swap in live numbers before the meeting.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Underscore founder‑market fit; call out advisory recruiting.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Close with crisp milestones and capital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these as footnotes per slide; replace with exact citations/links you prefer.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the scientist in the loop; we augment reasoning rather than replace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Anchor timing: abundance of structures, AI normalization, economic pressure.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Tell a quick story from paper to 3D to small compute and back into an auditable narrative.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Position vs. point tools, ELNs, and ‘AI that generates’ platforms — we connect the middle.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ranges to show momentum; investors know estimates vary but agree on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Clarify assumptions; indicate we’ll refine with design‑partner usage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Price bands signal value and leave room for packaging evolution.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a credible motion for both bottoms‑up and enterprise sales.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doi.bio — Intelligence Augmentation for Molecular Discovery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Where papers meet proteins • Founder: Steven Randolph 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GTM — design‑partner → product‑led → enterprise 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Design‑partner program: 5–10 labs/biotechs to harden micro‑workflows on real targets.</a:t>
            </a:r>
          </a:p>
          <a:p>
            <a:pPr>
              <a:defRPr sz="2400"/>
            </a:pPr>
            <a:r>
              <a:t>Product‑led: academic‑friendly tier; shareable narratives/figures create viral loops.</a:t>
            </a:r>
          </a:p>
          <a:p>
            <a:pPr>
              <a:defRPr sz="2400"/>
            </a:pPr>
            <a:r>
              <a:t>Enterprise wedge: land in one therapeutic team; expand to TA/platform/development.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 &amp; 12‑Month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Early traction: prototype in N hands; X weekly actives; Y narratives; Z inbound pilots (update live).</a:t>
            </a:r>
          </a:p>
          <a:p>
            <a:pPr>
              <a:defRPr sz="2400"/>
            </a:pPr>
            <a:r>
              <a:t>Roadmap:</a:t>
            </a:r>
          </a:p>
          <a:p>
            <a:pPr lvl="1">
              <a:defRPr sz="2000"/>
            </a:pPr>
            <a:r>
              <a:t>Q1–Q2: Enterprise security/SSO; graph querying; figure pipelines; first compute providers.</a:t>
            </a:r>
          </a:p>
          <a:p>
            <a:pPr lvl="1">
              <a:defRPr sz="2000"/>
            </a:pPr>
            <a:r>
              <a:t>Q3: Assay‑aware templates; SAR overlays; sequence/variant intelligence (UniProt‑linked).</a:t>
            </a:r>
          </a:p>
          <a:p>
            <a:pPr lvl="1">
              <a:defRPr sz="2000"/>
            </a:pPr>
            <a:r>
              <a:t>Q4: Private model adapters; audit trails; CRO handoff packs.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Steven Randolph Ness — structural biochemist, ML PhD, long‑time Linux/software builder.</a:t>
            </a:r>
          </a:p>
          <a:p>
            <a:pPr>
              <a:defRPr sz="2400"/>
            </a:pPr>
            <a:r>
              <a:t>Deep PDB/AlphaFold ecosystem context; prior work in molecular visualization and AI‑assisted research.</a:t>
            </a:r>
          </a:p>
          <a:p>
            <a:pPr>
              <a:defRPr sz="2400"/>
            </a:pPr>
            <a:r>
              <a:t>Advisory bench (in progress): structural biology, med‑chem, platform eng, BD.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Ask — $1.5–$2.5M pre‑seed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Runway: 18–24 months to $500k–$1M ARR with 8–12 enterprise pilots.</a:t>
            </a:r>
          </a:p>
          <a:p>
            <a:pPr>
              <a:defRPr sz="2400"/>
            </a:pPr>
            <a:r>
              <a:t>Use of funds: engineering (graph, viewer, integrations), security/compliance, GTM.</a:t>
            </a:r>
          </a:p>
          <a:p>
            <a:pPr>
              <a:defRPr sz="2400"/>
            </a:pPr>
            <a:r>
              <a:t>Milestones: v1 shipped; 2–3 case studies showing days→hours triage and &gt;50% faster onboarding.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Sources (for footnotes / appendix)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RCSB PDB Statistics (2024–2025).</a:t>
            </a:r>
          </a:p>
          <a:p>
            <a:pPr>
              <a:defRPr sz="2400"/>
            </a:pPr>
            <a:r>
              <a:t>AlphaFold Database (EMBL‑EBI) overview and NAR updates (&gt;200M predictions).</a:t>
            </a:r>
          </a:p>
          <a:p>
            <a:pPr>
              <a:defRPr sz="2400"/>
            </a:pPr>
            <a:r>
              <a:t>AI in Drug Discovery market: Grand View Research (2023), MarketsandMarkets (2024).</a:t>
            </a:r>
          </a:p>
          <a:p>
            <a:pPr>
              <a:defRPr sz="2400"/>
            </a:pPr>
            <a:r>
              <a:t>Bioinformatics software/services market: industry analyst reports (2024–2025).</a:t>
            </a:r>
          </a:p>
          <a:p>
            <a:pPr>
              <a:defRPr sz="2400"/>
            </a:pPr>
            <a:r>
              <a:t>Deloitte (2024) pharma R&amp;D cost per asset.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— R&amp;D lives in two places (papers &amp; proteins), but tools 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Fragmented stack: PDFs, ELN notes, viewers, docking/MD, ad‑hoc scripts → brittle hand‑offs and lost rationale.</a:t>
            </a:r>
          </a:p>
          <a:p>
            <a:pPr>
              <a:defRPr sz="2400"/>
            </a:pPr>
            <a:r>
              <a:t>Volume shock: ~243k PDB entries and &gt;200M AlphaFold predictions — signal buried in noise.</a:t>
            </a:r>
          </a:p>
          <a:p>
            <a:pPr>
              <a:defRPr sz="2400"/>
            </a:pPr>
            <a:r>
              <a:t>Every month counts: rising R&amp;D costs and pressure to make faster, better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— doi.bio unified, structure‑aware 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Left pane: interlinked, Obsidian‑style notes; AI extracts targets/ligands/assays, builds causal maps, proposes next steps.</a:t>
            </a:r>
          </a:p>
          <a:p>
            <a:pPr>
              <a:defRPr sz="2400"/>
            </a:pPr>
            <a:r>
              <a:t>Right pane: live structure context (PDB/AlphaFold), pockets &amp; variants, figure‑ready views, one‑click micro‑workflows.</a:t>
            </a:r>
          </a:p>
          <a:p>
            <a:pPr>
              <a:defRPr sz="2400"/>
            </a:pPr>
            <a:r>
              <a:t>Collaborative intelligence: decisions + rationale captured as reusable org IP.</a:t>
            </a:r>
          </a:p>
          <a:p>
            <a:pPr>
              <a:defRPr sz="2400"/>
            </a:pPr>
            <a:r>
              <a:t>APIs &amp; automations: orchestration across public sources and private compute.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Now — data abundance + AI adoption + ROI pressure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Exploding structure availability; AFDB opened broad coverage; PDB growth continues.</a:t>
            </a:r>
          </a:p>
          <a:p>
            <a:pPr>
              <a:defRPr sz="2400"/>
            </a:pPr>
            <a:r>
              <a:t>Budgets for AI‑enabled discovery are scaling; buyers seek tools that operationalize AI.</a:t>
            </a:r>
          </a:p>
          <a:p>
            <a:pPr>
              <a:defRPr sz="2400"/>
            </a:pPr>
            <a:r>
              <a:t>R&amp;D IRR pressure: tools that compress cycle time and reduce dead‑ends win budgets.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(v1) — 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Paste a DOI: AI extracts entities &amp; claims → jump to residues/pockets in 3D.</a:t>
            </a:r>
          </a:p>
          <a:p>
            <a:pPr>
              <a:defRPr sz="2400"/>
            </a:pPr>
            <a:r>
              <a:t>Click “Compare poses”: overlay ligands from cited structures; flag clashes or unsatisfied donors/acceptors.</a:t>
            </a:r>
          </a:p>
          <a:p>
            <a:pPr>
              <a:defRPr sz="2400"/>
            </a:pPr>
            <a:r>
              <a:t>Run a “Methods template”: prep small MD or docking; results round‑trip into the narrative with provenance.</a:t>
            </a:r>
          </a:p>
          <a:p>
            <a:pPr>
              <a:defRPr sz="2400"/>
            </a:pPr>
            <a:r>
              <a:t>Share a story: new teammates onboard in hours, not weeks.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Differentiation (Moat)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Reasoning, not just results: we capture the *why*, compounding as internal IP.</a:t>
            </a:r>
          </a:p>
          <a:p>
            <a:pPr>
              <a:defRPr sz="2400"/>
            </a:pPr>
            <a:r>
              <a:t>Structure‑aware knowledge graph: literature claims anchored to coordinates, pockets, residues.</a:t>
            </a:r>
          </a:p>
          <a:p>
            <a:pPr>
              <a:defRPr sz="2400"/>
            </a:pPr>
            <a:r>
              <a:t>Composable micro‑workflows: org‑specific playbooks that become sticky and defensible.</a:t>
            </a:r>
          </a:p>
          <a:p>
            <a:pPr>
              <a:defRPr sz="2400"/>
            </a:pPr>
            <a:r>
              <a:t>Interoperability‑first: reads public sources; links private repos/compute; exports cleanly.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— top‑down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AI in Drug Discovery: $1.5B (2023) → ~$20B by 2030 (~29–30% CAGR).</a:t>
            </a:r>
          </a:p>
          <a:p>
            <a:pPr>
              <a:defRPr sz="2400"/>
            </a:pPr>
            <a:r>
              <a:t>Alternate cut: $1.86B (2024) → ~$6.9B by 2029 (~30% CAGR).</a:t>
            </a:r>
          </a:p>
          <a:p>
            <a:pPr>
              <a:defRPr sz="2400"/>
            </a:pPr>
            <a:r>
              <a:t>Bioinformatics software/services: tens of billions today with double‑digit growth.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— bottom‑up model (SAM / SOM)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Initial core users (pharma, biotech, CROs, institutes): ~40k–60k computational/structural scientists.</a:t>
            </a:r>
          </a:p>
          <a:p>
            <a:pPr>
              <a:defRPr sz="2400"/>
            </a:pPr>
            <a:r>
              <a:t>Starter SAM: 50k users × $1.5k ARR ≈ $75M targetable near‑term.</a:t>
            </a:r>
          </a:p>
          <a:p>
            <a:pPr>
              <a:defRPr sz="2400"/>
            </a:pPr>
            <a:r>
              <a:t>Enterprise overlays lift ACV to $50k–$250k per logo → path to $100M+ with ~500 logos.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 &amp;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SaaS per‑seat: Starter $99–$149/mo; Pro $299–$399/mo (incl. compute credits &amp; private adapters).</a:t>
            </a:r>
          </a:p>
          <a:p>
            <a:pPr>
              <a:defRPr sz="2400"/>
            </a:pPr>
            <a:r>
              <a:t>Enterprise: $50k–$250k ACV (SSO, audit, VPC connectors, compliance).</a:t>
            </a:r>
          </a:p>
          <a:p>
            <a:pPr>
              <a:defRPr sz="2400"/>
            </a:pPr>
            <a:r>
              <a:t>Add‑ons: secure compute packs (docking/MD), regulated‑data controls, graph API.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