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5" r:id="rId2"/>
    <p:sldId id="325" r:id="rId3"/>
    <p:sldId id="327" r:id="rId4"/>
    <p:sldId id="328" r:id="rId5"/>
    <p:sldId id="297" r:id="rId6"/>
    <p:sldId id="298" r:id="rId7"/>
    <p:sldId id="300" r:id="rId8"/>
    <p:sldId id="301" r:id="rId9"/>
    <p:sldId id="302" r:id="rId10"/>
    <p:sldId id="309" r:id="rId11"/>
    <p:sldId id="308" r:id="rId12"/>
    <p:sldId id="307" r:id="rId13"/>
    <p:sldId id="311" r:id="rId14"/>
    <p:sldId id="312" r:id="rId15"/>
    <p:sldId id="306" r:id="rId16"/>
    <p:sldId id="313" r:id="rId17"/>
    <p:sldId id="326" r:id="rId18"/>
    <p:sldId id="314" r:id="rId19"/>
    <p:sldId id="315" r:id="rId20"/>
    <p:sldId id="321" r:id="rId21"/>
    <p:sldId id="322" r:id="rId22"/>
    <p:sldId id="323" r:id="rId23"/>
    <p:sldId id="324" r:id="rId24"/>
    <p:sldId id="318" r:id="rId25"/>
    <p:sldId id="316" r:id="rId26"/>
    <p:sldId id="319" r:id="rId27"/>
    <p:sldId id="320" r:id="rId28"/>
    <p:sldId id="31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D47D6-0014-46E5-8994-E813BE5F344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54B0-DD2E-4D77-AB4E-2D7143DA5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6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54B0-DD2E-4D77-AB4E-2D7143DA57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72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54B0-DD2E-4D77-AB4E-2D7143DA57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7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6173-47AB-497E-A9D9-16A4CA1AA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D765C-410E-4F01-A5ED-685BC978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3969A-F603-4942-9612-8D2D8E2E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38645-6192-414B-A495-BA246449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28A13-89E3-4852-B726-4AEA3737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2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EC253-33E7-42AD-8F32-EB981A2D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417F3-AD22-49F3-9BB6-5726390B2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DEE41-986E-4666-9672-126A7D38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2AD45-2B31-4626-9468-826AF5E6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9F019-5C29-4AA0-A20F-577D5D7A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8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CDF18A-DF1E-42F5-AFCE-A775DAB06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06902-B459-41B3-9F63-2D3C1322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41EBF-A77C-43F7-A330-B7AE1702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67EFC-EF49-46EC-9062-327F01A4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2AE5-7900-4A9D-A41C-5086CA4E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99589-3B90-4A74-9A68-35847DBD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42A44-5E0C-4FF0-BD83-5B2419A4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DED17-E3A4-40B1-B4EA-55808B5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316E8-C27D-4C43-88AB-8D6BF8C8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38B08-1094-4D08-9543-B306A9FC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4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265A2-D314-45E1-8656-5CD67871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04503-D890-4344-8CFB-F30BEF256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173F5-8BB5-4A3C-A7D4-E712D43B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18654-0E17-4A63-9F38-6B8007C9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A05D1-6000-47A0-842A-B42B5AE6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5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A759F-AC63-48D2-8906-308C3E70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258CC-D575-498C-AD3A-9254075C3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3B5B22-3DFC-4AAA-B3D1-9241DA1C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58470-965A-4651-86B9-852804A2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E0042-BEF7-45D6-AA51-2B50EC8E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CF406-B3AC-4A2F-9AFE-5F947B18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29553-C4F9-4EE9-A966-8EB84F99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C9105-1441-45BC-91D1-2A677E4DE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18CCD-8BBA-4D7D-BB6D-F63BB8FF9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C19ACD-0EAA-4799-B45B-D22276ED9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A8C83-37C0-4B80-A394-AA57069B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D5A13-93F3-48D5-94B3-E4BA8F81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16A051-7B84-4AF6-BCD2-7884E943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ADE017-1A66-4DDA-91BE-592AE92A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1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D4F81-6574-4D86-80A3-F4E067F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991784-EA74-475A-929D-28B83462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209BF2-2331-4D02-862D-C4346CC0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DB5352-118E-4072-9FA1-6CF25573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41721E-0920-4F97-94EE-5CCB4FF7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42D825-4BC1-40A3-98BF-32608883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FF0DB-DCD2-420F-B82F-DA69447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293B1-331A-48D6-869A-3FB018E9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379A9-E6CB-49B5-A38A-ABAF128C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0CCF3-F3E6-467D-8462-C9665D5C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31F38-52CB-4148-837A-FACEA1FA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2F52B-D06A-47B6-8801-C204DB91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AA115-CEBF-484E-85CA-4896BB3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8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FA6F9-52A8-4B48-9C6D-17A40E37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8FE290-C1DE-46C4-8086-915824B6B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301EA-C1F2-44C6-87FC-87CAB6AE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361F89-C5D6-4AD6-BF5B-CD501BF5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5D83D-F7E7-4398-937E-916C1ADD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14EC1-6F84-4237-92F1-44C9D13B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7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2AF2D4-FA6C-4CFA-82BF-0DFC6379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B416A-56F9-407E-8DAE-D70A9EB5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DCA91-79E5-4799-99CF-5ECDCA7EF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E83B-3F00-4692-A69A-3376D07DD17D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96C07-FCBB-4954-8932-195B378FB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10DF9-1817-4A4A-A482-618EFF7B2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4068-3B3A-491D-8F37-85AFED817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codeforces.com/profile/Hobodog_Jo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odeforces.com/profile/HeRaN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1957" y="2518217"/>
            <a:ext cx="6788086" cy="1325563"/>
          </a:xfrm>
        </p:spPr>
        <p:txBody>
          <a:bodyPr>
            <a:noAutofit/>
          </a:bodyPr>
          <a:lstStyle/>
          <a:p>
            <a:r>
              <a:rPr lang="zh-CN" altLang="en-US" sz="5400" dirty="0"/>
              <a:t>动态规划题解</a:t>
            </a:r>
            <a:r>
              <a:rPr lang="en-US" altLang="zh-CN" sz="5400" dirty="0"/>
              <a:t>(</a:t>
            </a:r>
            <a:r>
              <a:rPr lang="en-US" altLang="zh-CN" sz="5400" dirty="0" err="1"/>
              <a:t>ABCER</a:t>
            </a:r>
            <a:r>
              <a:rPr lang="en-US" altLang="zh-CN" sz="5400" dirty="0"/>
              <a:t>)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5587" y="4680461"/>
            <a:ext cx="1847653" cy="1013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林华伦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/>
              <a:t>2021/5/29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zh-CN" altLang="en-US" dirty="0"/>
              <a:t>送信分配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55161"/>
            <a:ext cx="3837496" cy="53436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表示走在前面的人在街区</a:t>
            </a:r>
            <a:r>
              <a:rPr lang="en-US" altLang="zh-CN" dirty="0" err="1"/>
              <a:t>i</a:t>
            </a:r>
            <a:r>
              <a:rPr lang="zh-CN" altLang="en-US" dirty="0"/>
              <a:t>，走在后面的人在街区</a:t>
            </a:r>
            <a:r>
              <a:rPr lang="en-US" altLang="zh-CN" dirty="0"/>
              <a:t>j</a:t>
            </a:r>
            <a:r>
              <a:rPr lang="zh-CN" altLang="en-US" dirty="0"/>
              <a:t>，且街区</a:t>
            </a:r>
            <a:r>
              <a:rPr lang="en-US" altLang="zh-CN" dirty="0" err="1"/>
              <a:t>1~i</a:t>
            </a:r>
            <a:r>
              <a:rPr lang="zh-CN" altLang="en-US" dirty="0"/>
              <a:t>已经送信完毕。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状态图如右所示</a:t>
            </a:r>
            <a:endParaRPr lang="en-US" altLang="zh-CN" dirty="0"/>
          </a:p>
          <a:p>
            <a:r>
              <a:rPr lang="zh-CN" altLang="en-US" dirty="0"/>
              <a:t>之后用</a:t>
            </a:r>
            <a:r>
              <a:rPr lang="en-US" altLang="zh-CN" dirty="0" err="1"/>
              <a:t>i</a:t>
            </a:r>
            <a:r>
              <a:rPr lang="zh-CN" altLang="en-US" dirty="0"/>
              <a:t>表示走在前面的人，</a:t>
            </a:r>
            <a:r>
              <a:rPr lang="en-US" altLang="zh-CN" dirty="0"/>
              <a:t>j</a:t>
            </a:r>
            <a:r>
              <a:rPr lang="zh-CN" altLang="en-US" dirty="0"/>
              <a:t>走在后面的人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F68D6F-9B6A-492D-B56B-1726AEE3395C}"/>
              </a:ext>
            </a:extLst>
          </p:cNvPr>
          <p:cNvSpPr/>
          <p:nvPr/>
        </p:nvSpPr>
        <p:spPr>
          <a:xfrm>
            <a:off x="5831097" y="663167"/>
            <a:ext cx="576000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F8936-E0FF-4911-B655-3F59A2F6AFF7}"/>
              </a:ext>
            </a:extLst>
          </p:cNvPr>
          <p:cNvSpPr/>
          <p:nvPr/>
        </p:nvSpPr>
        <p:spPr>
          <a:xfrm>
            <a:off x="5831097" y="2255513"/>
            <a:ext cx="576000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425872-6569-466B-9F34-459F1AACF3DB}"/>
              </a:ext>
            </a:extLst>
          </p:cNvPr>
          <p:cNvSpPr/>
          <p:nvPr/>
        </p:nvSpPr>
        <p:spPr>
          <a:xfrm>
            <a:off x="10777800" y="5440203"/>
            <a:ext cx="576000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D95A18-EE83-49A2-A517-07D3CD837744}"/>
              </a:ext>
            </a:extLst>
          </p:cNvPr>
          <p:cNvSpPr/>
          <p:nvPr/>
        </p:nvSpPr>
        <p:spPr>
          <a:xfrm>
            <a:off x="5831097" y="3847859"/>
            <a:ext cx="576000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E24B1C-966A-4C55-A506-F47D9724BDFA}"/>
              </a:ext>
            </a:extLst>
          </p:cNvPr>
          <p:cNvSpPr/>
          <p:nvPr/>
        </p:nvSpPr>
        <p:spPr>
          <a:xfrm>
            <a:off x="7479998" y="2255512"/>
            <a:ext cx="576000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F2E76-3681-4BF3-ABF9-C7116F0909BA}"/>
              </a:ext>
            </a:extLst>
          </p:cNvPr>
          <p:cNvSpPr/>
          <p:nvPr/>
        </p:nvSpPr>
        <p:spPr>
          <a:xfrm>
            <a:off x="9128899" y="3847858"/>
            <a:ext cx="576000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7010C0-21BA-476A-AC74-27C65CBE8FD1}"/>
              </a:ext>
            </a:extLst>
          </p:cNvPr>
          <p:cNvSpPr/>
          <p:nvPr/>
        </p:nvSpPr>
        <p:spPr>
          <a:xfrm>
            <a:off x="5831096" y="5440205"/>
            <a:ext cx="576000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880E5-176C-44CE-84CC-69151BF68E02}"/>
              </a:ext>
            </a:extLst>
          </p:cNvPr>
          <p:cNvSpPr/>
          <p:nvPr/>
        </p:nvSpPr>
        <p:spPr>
          <a:xfrm>
            <a:off x="7479998" y="3849973"/>
            <a:ext cx="576000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A1612F-C665-4DAA-AF9B-B2812F21E9C8}"/>
              </a:ext>
            </a:extLst>
          </p:cNvPr>
          <p:cNvSpPr/>
          <p:nvPr/>
        </p:nvSpPr>
        <p:spPr>
          <a:xfrm>
            <a:off x="7479998" y="5440205"/>
            <a:ext cx="576000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198E39-3E80-433A-8486-A7AFF7BDFAB5}"/>
              </a:ext>
            </a:extLst>
          </p:cNvPr>
          <p:cNvSpPr/>
          <p:nvPr/>
        </p:nvSpPr>
        <p:spPr>
          <a:xfrm>
            <a:off x="9128899" y="5440204"/>
            <a:ext cx="576000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9A4075-3C9A-44D5-8300-F19572FEBE90}"/>
              </a:ext>
            </a:extLst>
          </p:cNvPr>
          <p:cNvSpPr/>
          <p:nvPr/>
        </p:nvSpPr>
        <p:spPr>
          <a:xfrm>
            <a:off x="2346483" y="3783592"/>
            <a:ext cx="820928" cy="820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solidFill>
                  <a:schemeClr val="tx1"/>
                </a:solidFill>
              </a:rPr>
              <a:t>i,j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zh-CN" altLang="en-US" dirty="0"/>
              <a:t>送信分配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55161"/>
            <a:ext cx="4421289" cy="47120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转移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不动，</a:t>
            </a:r>
            <a:r>
              <a:rPr lang="en-US" altLang="zh-CN" dirty="0" err="1"/>
              <a:t>i</a:t>
            </a:r>
            <a:r>
              <a:rPr lang="zh-CN" altLang="en-US" dirty="0"/>
              <a:t>移动到下一街区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直接移动到下一街区之后？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zh-CN" altLang="en-US" dirty="0"/>
              <a:t>直接移动到下一个街区之后，则中间的街区未经过，不满足前</a:t>
            </a:r>
            <a:r>
              <a:rPr lang="en-US" altLang="zh-CN" dirty="0" err="1"/>
              <a:t>i</a:t>
            </a:r>
            <a:r>
              <a:rPr lang="zh-CN" altLang="en-US" dirty="0"/>
              <a:t>个街区已访问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F68D6F-9B6A-492D-B56B-1726AEE3395C}"/>
              </a:ext>
            </a:extLst>
          </p:cNvPr>
          <p:cNvSpPr/>
          <p:nvPr/>
        </p:nvSpPr>
        <p:spPr>
          <a:xfrm>
            <a:off x="5826946" y="663167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F8936-E0FF-4911-B655-3F59A2F6AFF7}"/>
              </a:ext>
            </a:extLst>
          </p:cNvPr>
          <p:cNvSpPr/>
          <p:nvPr/>
        </p:nvSpPr>
        <p:spPr>
          <a:xfrm>
            <a:off x="5826946" y="225551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425872-6569-466B-9F34-459F1AACF3DB}"/>
              </a:ext>
            </a:extLst>
          </p:cNvPr>
          <p:cNvSpPr/>
          <p:nvPr/>
        </p:nvSpPr>
        <p:spPr>
          <a:xfrm>
            <a:off x="10773649" y="544020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D95A18-EE83-49A2-A517-07D3CD837744}"/>
              </a:ext>
            </a:extLst>
          </p:cNvPr>
          <p:cNvSpPr/>
          <p:nvPr/>
        </p:nvSpPr>
        <p:spPr>
          <a:xfrm>
            <a:off x="5826946" y="3847859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E24B1C-966A-4C55-A506-F47D9724BDFA}"/>
              </a:ext>
            </a:extLst>
          </p:cNvPr>
          <p:cNvSpPr/>
          <p:nvPr/>
        </p:nvSpPr>
        <p:spPr>
          <a:xfrm>
            <a:off x="7475847" y="2255512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F2E76-3681-4BF3-ABF9-C7116F0909BA}"/>
              </a:ext>
            </a:extLst>
          </p:cNvPr>
          <p:cNvSpPr/>
          <p:nvPr/>
        </p:nvSpPr>
        <p:spPr>
          <a:xfrm>
            <a:off x="9124748" y="3847858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7010C0-21BA-476A-AC74-27C65CBE8FD1}"/>
              </a:ext>
            </a:extLst>
          </p:cNvPr>
          <p:cNvSpPr/>
          <p:nvPr/>
        </p:nvSpPr>
        <p:spPr>
          <a:xfrm>
            <a:off x="5826945" y="5440205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880E5-176C-44CE-84CC-69151BF68E02}"/>
              </a:ext>
            </a:extLst>
          </p:cNvPr>
          <p:cNvSpPr/>
          <p:nvPr/>
        </p:nvSpPr>
        <p:spPr>
          <a:xfrm>
            <a:off x="7475847" y="384997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A1612F-C665-4DAA-AF9B-B2812F21E9C8}"/>
              </a:ext>
            </a:extLst>
          </p:cNvPr>
          <p:cNvSpPr/>
          <p:nvPr/>
        </p:nvSpPr>
        <p:spPr>
          <a:xfrm>
            <a:off x="7475847" y="5440205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198E39-3E80-433A-8486-A7AFF7BDFAB5}"/>
              </a:ext>
            </a:extLst>
          </p:cNvPr>
          <p:cNvSpPr/>
          <p:nvPr/>
        </p:nvSpPr>
        <p:spPr>
          <a:xfrm>
            <a:off x="9124748" y="5440204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8CE187-0937-4366-9DAD-4B21E35475F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117022" y="1243318"/>
            <a:ext cx="0" cy="1012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68858E-81A6-48FE-9186-0D878E780E8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117022" y="2835664"/>
            <a:ext cx="0" cy="1012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3AD3EF-9585-4ABD-8891-ABB88443962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765923" y="2835663"/>
            <a:ext cx="0" cy="1014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B738FEC-61C2-4B38-8B48-ABB629153CD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6117021" y="4428010"/>
            <a:ext cx="1" cy="1012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BAD3D5-7794-4473-806F-8C6405C9AF5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765923" y="4430124"/>
            <a:ext cx="0" cy="10100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5FE5DA-205E-4604-ADA1-E5D165898BC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414824" y="4428009"/>
            <a:ext cx="0" cy="1012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6A20533D-0508-43D4-8DB9-6EC99BE43D24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5826946" y="953243"/>
            <a:ext cx="12700" cy="3184692"/>
          </a:xfrm>
          <a:prstGeom prst="curvedConnector3">
            <a:avLst>
              <a:gd name="adj1" fmla="val 29134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乘号 38">
            <a:extLst>
              <a:ext uri="{FF2B5EF4-FFF2-40B4-BE49-F238E27FC236}">
                <a16:creationId xmlns:a16="http://schemas.microsoft.com/office/drawing/2014/main" id="{B024F7B1-DCBD-4D99-B7E7-989931925701}"/>
              </a:ext>
            </a:extLst>
          </p:cNvPr>
          <p:cNvSpPr/>
          <p:nvPr/>
        </p:nvSpPr>
        <p:spPr>
          <a:xfrm>
            <a:off x="5170792" y="2152208"/>
            <a:ext cx="612000" cy="61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zh-CN" altLang="en-US" dirty="0"/>
              <a:t>送信分配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55161"/>
            <a:ext cx="4210072" cy="47120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转移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超过</a:t>
            </a:r>
            <a:r>
              <a:rPr lang="en-US" altLang="zh-CN" dirty="0" err="1"/>
              <a:t>i</a:t>
            </a:r>
            <a:r>
              <a:rPr lang="zh-CN" altLang="en-US" dirty="0"/>
              <a:t>到达</a:t>
            </a:r>
            <a:r>
              <a:rPr lang="en-US" altLang="zh-CN" dirty="0" err="1"/>
              <a:t>i</a:t>
            </a:r>
            <a:r>
              <a:rPr lang="zh-CN" altLang="en-US" dirty="0"/>
              <a:t>的下一街区</a:t>
            </a:r>
            <a:endParaRPr lang="en-US" altLang="zh-CN" dirty="0"/>
          </a:p>
          <a:p>
            <a:r>
              <a:rPr lang="zh-CN" altLang="en-US" dirty="0"/>
              <a:t>这时两个的标签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互换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F68D6F-9B6A-492D-B56B-1726AEE3395C}"/>
              </a:ext>
            </a:extLst>
          </p:cNvPr>
          <p:cNvSpPr/>
          <p:nvPr/>
        </p:nvSpPr>
        <p:spPr>
          <a:xfrm>
            <a:off x="5826946" y="663167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F8936-E0FF-4911-B655-3F59A2F6AFF7}"/>
              </a:ext>
            </a:extLst>
          </p:cNvPr>
          <p:cNvSpPr/>
          <p:nvPr/>
        </p:nvSpPr>
        <p:spPr>
          <a:xfrm>
            <a:off x="5826946" y="225551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425872-6569-466B-9F34-459F1AACF3DB}"/>
              </a:ext>
            </a:extLst>
          </p:cNvPr>
          <p:cNvSpPr/>
          <p:nvPr/>
        </p:nvSpPr>
        <p:spPr>
          <a:xfrm>
            <a:off x="10773649" y="544020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D95A18-EE83-49A2-A517-07D3CD837744}"/>
              </a:ext>
            </a:extLst>
          </p:cNvPr>
          <p:cNvSpPr/>
          <p:nvPr/>
        </p:nvSpPr>
        <p:spPr>
          <a:xfrm>
            <a:off x="5826946" y="3847859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E24B1C-966A-4C55-A506-F47D9724BDFA}"/>
              </a:ext>
            </a:extLst>
          </p:cNvPr>
          <p:cNvSpPr/>
          <p:nvPr/>
        </p:nvSpPr>
        <p:spPr>
          <a:xfrm>
            <a:off x="7475847" y="2255512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F2E76-3681-4BF3-ABF9-C7116F0909BA}"/>
              </a:ext>
            </a:extLst>
          </p:cNvPr>
          <p:cNvSpPr/>
          <p:nvPr/>
        </p:nvSpPr>
        <p:spPr>
          <a:xfrm>
            <a:off x="9124748" y="3847858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7010C0-21BA-476A-AC74-27C65CBE8FD1}"/>
              </a:ext>
            </a:extLst>
          </p:cNvPr>
          <p:cNvSpPr/>
          <p:nvPr/>
        </p:nvSpPr>
        <p:spPr>
          <a:xfrm>
            <a:off x="5826945" y="5440205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880E5-176C-44CE-84CC-69151BF68E02}"/>
              </a:ext>
            </a:extLst>
          </p:cNvPr>
          <p:cNvSpPr/>
          <p:nvPr/>
        </p:nvSpPr>
        <p:spPr>
          <a:xfrm>
            <a:off x="7475847" y="384997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A1612F-C665-4DAA-AF9B-B2812F21E9C8}"/>
              </a:ext>
            </a:extLst>
          </p:cNvPr>
          <p:cNvSpPr/>
          <p:nvPr/>
        </p:nvSpPr>
        <p:spPr>
          <a:xfrm>
            <a:off x="7475847" y="5440205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198E39-3E80-433A-8486-A7AFF7BDFAB5}"/>
              </a:ext>
            </a:extLst>
          </p:cNvPr>
          <p:cNvSpPr/>
          <p:nvPr/>
        </p:nvSpPr>
        <p:spPr>
          <a:xfrm>
            <a:off x="9124748" y="5440204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8CE187-0937-4366-9DAD-4B21E35475F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117022" y="1243318"/>
            <a:ext cx="0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68858E-81A6-48FE-9186-0D878E780E8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117022" y="2835664"/>
            <a:ext cx="0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3AD3EF-9585-4ABD-8891-ABB88443962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765923" y="2835663"/>
            <a:ext cx="0" cy="1014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B738FEC-61C2-4B38-8B48-ABB629153CD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6117021" y="4428010"/>
            <a:ext cx="1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BAD3D5-7794-4473-806F-8C6405C9AF5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765923" y="4430124"/>
            <a:ext cx="0" cy="1010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5FE5DA-205E-4604-ADA1-E5D165898BC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414824" y="4428009"/>
            <a:ext cx="0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4ADE107-A670-4019-B612-B07210F641C1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6117022" y="2835664"/>
            <a:ext cx="1648901" cy="1014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14B10F-1D6A-47AE-BEC8-9167A35C4DC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6117022" y="4428010"/>
            <a:ext cx="3297802" cy="1012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A745BFD-AF75-45C5-AC22-CD7AB677EF59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7765923" y="4430124"/>
            <a:ext cx="1648901" cy="1010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zh-CN" altLang="en-US" dirty="0"/>
              <a:t>送信分配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55161"/>
                <a:ext cx="4987567" cy="471200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转移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j</a:t>
                </a:r>
                <a:r>
                  <a:rPr lang="zh-CN" altLang="en-US" dirty="0"/>
                  <a:t>移动到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已到达过的街区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这个转移是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55161"/>
                <a:ext cx="4987567" cy="4712006"/>
              </a:xfrm>
              <a:blipFill>
                <a:blip r:embed="rId2"/>
                <a:stretch>
                  <a:fillRect l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0F68D6F-9B6A-492D-B56B-1726AEE3395C}"/>
              </a:ext>
            </a:extLst>
          </p:cNvPr>
          <p:cNvSpPr/>
          <p:nvPr/>
        </p:nvSpPr>
        <p:spPr>
          <a:xfrm>
            <a:off x="5826946" y="663167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F8936-E0FF-4911-B655-3F59A2F6AFF7}"/>
              </a:ext>
            </a:extLst>
          </p:cNvPr>
          <p:cNvSpPr/>
          <p:nvPr/>
        </p:nvSpPr>
        <p:spPr>
          <a:xfrm>
            <a:off x="5826946" y="225551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425872-6569-466B-9F34-459F1AACF3DB}"/>
              </a:ext>
            </a:extLst>
          </p:cNvPr>
          <p:cNvSpPr/>
          <p:nvPr/>
        </p:nvSpPr>
        <p:spPr>
          <a:xfrm>
            <a:off x="10773649" y="544020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D95A18-EE83-49A2-A517-07D3CD837744}"/>
              </a:ext>
            </a:extLst>
          </p:cNvPr>
          <p:cNvSpPr/>
          <p:nvPr/>
        </p:nvSpPr>
        <p:spPr>
          <a:xfrm>
            <a:off x="5826946" y="3847859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E24B1C-966A-4C55-A506-F47D9724BDFA}"/>
              </a:ext>
            </a:extLst>
          </p:cNvPr>
          <p:cNvSpPr/>
          <p:nvPr/>
        </p:nvSpPr>
        <p:spPr>
          <a:xfrm>
            <a:off x="7475847" y="2255512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F2E76-3681-4BF3-ABF9-C7116F0909BA}"/>
              </a:ext>
            </a:extLst>
          </p:cNvPr>
          <p:cNvSpPr/>
          <p:nvPr/>
        </p:nvSpPr>
        <p:spPr>
          <a:xfrm>
            <a:off x="9124748" y="3847858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7010C0-21BA-476A-AC74-27C65CBE8FD1}"/>
              </a:ext>
            </a:extLst>
          </p:cNvPr>
          <p:cNvSpPr/>
          <p:nvPr/>
        </p:nvSpPr>
        <p:spPr>
          <a:xfrm>
            <a:off x="5826945" y="5440205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880E5-176C-44CE-84CC-69151BF68E02}"/>
              </a:ext>
            </a:extLst>
          </p:cNvPr>
          <p:cNvSpPr/>
          <p:nvPr/>
        </p:nvSpPr>
        <p:spPr>
          <a:xfrm>
            <a:off x="7475847" y="384997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A1612F-C665-4DAA-AF9B-B2812F21E9C8}"/>
              </a:ext>
            </a:extLst>
          </p:cNvPr>
          <p:cNvSpPr/>
          <p:nvPr/>
        </p:nvSpPr>
        <p:spPr>
          <a:xfrm>
            <a:off x="7475847" y="5440205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198E39-3E80-433A-8486-A7AFF7BDFAB5}"/>
              </a:ext>
            </a:extLst>
          </p:cNvPr>
          <p:cNvSpPr/>
          <p:nvPr/>
        </p:nvSpPr>
        <p:spPr>
          <a:xfrm>
            <a:off x="9124748" y="5440204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8CE187-0937-4366-9DAD-4B21E35475F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117022" y="1243318"/>
            <a:ext cx="0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68858E-81A6-48FE-9186-0D878E780E8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117022" y="2835664"/>
            <a:ext cx="0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3AD3EF-9585-4ABD-8891-ABB88443962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765923" y="2835663"/>
            <a:ext cx="0" cy="1014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B738FEC-61C2-4B38-8B48-ABB629153CD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6117021" y="4428010"/>
            <a:ext cx="1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BAD3D5-7794-4473-806F-8C6405C9AF5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765923" y="4430124"/>
            <a:ext cx="0" cy="1010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5FE5DA-205E-4604-ADA1-E5D165898BC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414824" y="4428009"/>
            <a:ext cx="0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845D90-49AA-4D52-9CFB-A5CA09AE05C9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117022" y="2835664"/>
            <a:ext cx="1648901" cy="1014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14B10F-1D6A-47AE-BEC8-9167A35C4DC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6117022" y="4428010"/>
            <a:ext cx="3297802" cy="1012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A745BFD-AF75-45C5-AC22-CD7AB677EF59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7765923" y="4430124"/>
            <a:ext cx="1648901" cy="101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FD8D61E-571B-430B-9A60-8AD28DCCA72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407097" y="4137935"/>
            <a:ext cx="1068750" cy="2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AE41E8A-474F-4CBD-898A-151EE53F4C0A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8055998" y="4137934"/>
            <a:ext cx="1068750" cy="21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6893A33-7274-4635-A070-4104BB04E8C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407096" y="5730281"/>
            <a:ext cx="1068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D744E5E9-517B-4224-9F04-435C76F2616D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 flipH="1" flipV="1">
            <a:off x="7765922" y="2779109"/>
            <a:ext cx="1" cy="3297802"/>
          </a:xfrm>
          <a:prstGeom prst="curvedConnector3">
            <a:avLst>
              <a:gd name="adj1" fmla="val -2286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7BBD0A4-7790-47CC-AC8D-C9818749BE7D}"/>
              </a:ext>
            </a:extLst>
          </p:cNvPr>
          <p:cNvCxnSpPr>
            <a:stCxn id="10" idx="2"/>
            <a:endCxn id="13" idx="2"/>
          </p:cNvCxnSpPr>
          <p:nvPr/>
        </p:nvCxnSpPr>
        <p:spPr>
          <a:xfrm rot="5400000" flipH="1" flipV="1">
            <a:off x="7765921" y="4371454"/>
            <a:ext cx="1" cy="3297803"/>
          </a:xfrm>
          <a:prstGeom prst="curvedConnector3">
            <a:avLst>
              <a:gd name="adj1" fmla="val -2286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29EC0591-FB0B-4C69-897C-1D2EE4DB8F51}"/>
              </a:ext>
            </a:extLst>
          </p:cNvPr>
          <p:cNvCxnSpPr>
            <a:cxnSpLocks/>
            <a:stCxn id="12" idx="2"/>
            <a:endCxn id="6" idx="2"/>
          </p:cNvCxnSpPr>
          <p:nvPr/>
        </p:nvCxnSpPr>
        <p:spPr>
          <a:xfrm rot="5400000" flipH="1" flipV="1">
            <a:off x="9414823" y="4371454"/>
            <a:ext cx="2" cy="3297802"/>
          </a:xfrm>
          <a:prstGeom prst="curved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10F5297-C254-49C9-82EA-4976F2B5755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055998" y="5730280"/>
            <a:ext cx="10687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3D10F98-E3AE-4C1B-81DC-FADA70B6E2B9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9704899" y="5730279"/>
            <a:ext cx="10687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C6E3044-4DD4-4845-8555-AB2682795EF0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7079321" y="5058056"/>
            <a:ext cx="578407" cy="2503006"/>
          </a:xfrm>
          <a:prstGeom prst="curved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246E8969-8EFB-40A4-BD2E-ECF0D54C1E81}"/>
              </a:ext>
            </a:extLst>
          </p:cNvPr>
          <p:cNvCxnSpPr>
            <a:endCxn id="6" idx="2"/>
          </p:cNvCxnSpPr>
          <p:nvPr/>
        </p:nvCxnSpPr>
        <p:spPr>
          <a:xfrm flipV="1">
            <a:off x="8620028" y="6020354"/>
            <a:ext cx="2443697" cy="5784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7E9792B-D245-42CE-B585-36861ED3EEC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6407097" y="2545588"/>
            <a:ext cx="10687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zh-CN" altLang="en-US" dirty="0"/>
              <a:t>送信分配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8" y="1255161"/>
            <a:ext cx="4424715" cy="54095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优化：</a:t>
            </a:r>
            <a:endParaRPr lang="en-US" altLang="zh-CN" dirty="0"/>
          </a:p>
          <a:p>
            <a:r>
              <a:rPr lang="zh-CN" altLang="en-US" dirty="0"/>
              <a:t>可以发现</a:t>
            </a:r>
            <a:endParaRPr lang="en-US" altLang="zh-CN" dirty="0"/>
          </a:p>
          <a:p>
            <a:r>
              <a:rPr lang="en-US" altLang="zh-CN" dirty="0"/>
              <a:t>(3,1)-&gt;(3,3)-&gt;(4,3)</a:t>
            </a:r>
          </a:p>
          <a:p>
            <a:r>
              <a:rPr lang="en-US" altLang="zh-CN" dirty="0"/>
              <a:t>==</a:t>
            </a:r>
          </a:p>
          <a:p>
            <a:r>
              <a:rPr lang="en-US" altLang="zh-CN" dirty="0"/>
              <a:t>(3,1)-&gt;(4,1)-&gt;(4,3)</a:t>
            </a:r>
          </a:p>
          <a:p>
            <a:r>
              <a:rPr lang="zh-CN" altLang="en-US" dirty="0"/>
              <a:t>二者区别只是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的移动先后顺序不同</a:t>
            </a:r>
            <a:endParaRPr lang="en-US" altLang="zh-CN" dirty="0"/>
          </a:p>
          <a:p>
            <a:r>
              <a:rPr lang="zh-CN" altLang="en-US" dirty="0"/>
              <a:t>去掉不必要的转移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F68D6F-9B6A-492D-B56B-1726AEE3395C}"/>
              </a:ext>
            </a:extLst>
          </p:cNvPr>
          <p:cNvSpPr/>
          <p:nvPr/>
        </p:nvSpPr>
        <p:spPr>
          <a:xfrm>
            <a:off x="5826946" y="663167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F8936-E0FF-4911-B655-3F59A2F6AFF7}"/>
              </a:ext>
            </a:extLst>
          </p:cNvPr>
          <p:cNvSpPr/>
          <p:nvPr/>
        </p:nvSpPr>
        <p:spPr>
          <a:xfrm>
            <a:off x="5826946" y="225551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425872-6569-466B-9F34-459F1AACF3DB}"/>
              </a:ext>
            </a:extLst>
          </p:cNvPr>
          <p:cNvSpPr/>
          <p:nvPr/>
        </p:nvSpPr>
        <p:spPr>
          <a:xfrm>
            <a:off x="10773649" y="544020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D95A18-EE83-49A2-A517-07D3CD837744}"/>
              </a:ext>
            </a:extLst>
          </p:cNvPr>
          <p:cNvSpPr/>
          <p:nvPr/>
        </p:nvSpPr>
        <p:spPr>
          <a:xfrm>
            <a:off x="5826946" y="3847859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E24B1C-966A-4C55-A506-F47D9724BDFA}"/>
              </a:ext>
            </a:extLst>
          </p:cNvPr>
          <p:cNvSpPr/>
          <p:nvPr/>
        </p:nvSpPr>
        <p:spPr>
          <a:xfrm>
            <a:off x="7475847" y="2255512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F2E76-3681-4BF3-ABF9-C7116F0909BA}"/>
              </a:ext>
            </a:extLst>
          </p:cNvPr>
          <p:cNvSpPr/>
          <p:nvPr/>
        </p:nvSpPr>
        <p:spPr>
          <a:xfrm>
            <a:off x="9124748" y="3847858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7010C0-21BA-476A-AC74-27C65CBE8FD1}"/>
              </a:ext>
            </a:extLst>
          </p:cNvPr>
          <p:cNvSpPr/>
          <p:nvPr/>
        </p:nvSpPr>
        <p:spPr>
          <a:xfrm>
            <a:off x="5826945" y="5440205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880E5-176C-44CE-84CC-69151BF68E02}"/>
              </a:ext>
            </a:extLst>
          </p:cNvPr>
          <p:cNvSpPr/>
          <p:nvPr/>
        </p:nvSpPr>
        <p:spPr>
          <a:xfrm>
            <a:off x="7475847" y="384997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A1612F-C665-4DAA-AF9B-B2812F21E9C8}"/>
              </a:ext>
            </a:extLst>
          </p:cNvPr>
          <p:cNvSpPr/>
          <p:nvPr/>
        </p:nvSpPr>
        <p:spPr>
          <a:xfrm>
            <a:off x="7475847" y="5440205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198E39-3E80-433A-8486-A7AFF7BDFAB5}"/>
              </a:ext>
            </a:extLst>
          </p:cNvPr>
          <p:cNvSpPr/>
          <p:nvPr/>
        </p:nvSpPr>
        <p:spPr>
          <a:xfrm>
            <a:off x="9124748" y="5440204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8CE187-0937-4366-9DAD-4B21E35475F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117022" y="1243318"/>
            <a:ext cx="0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68858E-81A6-48FE-9186-0D878E780E8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117022" y="2835664"/>
            <a:ext cx="0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3AD3EF-9585-4ABD-8891-ABB88443962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765923" y="2835663"/>
            <a:ext cx="0" cy="1014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B738FEC-61C2-4B38-8B48-ABB629153CD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6117021" y="4428010"/>
            <a:ext cx="1" cy="1012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BAD3D5-7794-4473-806F-8C6405C9AF5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765923" y="4430124"/>
            <a:ext cx="0" cy="1010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5FE5DA-205E-4604-ADA1-E5D165898BC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414824" y="4428009"/>
            <a:ext cx="0" cy="10121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845D90-49AA-4D52-9CFB-A5CA09AE05C9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117022" y="2835664"/>
            <a:ext cx="1648901" cy="1014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14B10F-1D6A-47AE-BEC8-9167A35C4DC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6117022" y="4428010"/>
            <a:ext cx="3297802" cy="1012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A745BFD-AF75-45C5-AC22-CD7AB677EF59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7765923" y="4430124"/>
            <a:ext cx="1648901" cy="101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FD8D61E-571B-430B-9A60-8AD28DCCA72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407097" y="4137935"/>
            <a:ext cx="1068750" cy="2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AE41E8A-474F-4CBD-898A-151EE53F4C0A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8055998" y="4137934"/>
            <a:ext cx="1068750" cy="2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6893A33-7274-4635-A070-4104BB04E8C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407096" y="5730281"/>
            <a:ext cx="10687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D744E5E9-517B-4224-9F04-435C76F2616D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 flipH="1" flipV="1">
            <a:off x="7765922" y="2779109"/>
            <a:ext cx="1" cy="3297802"/>
          </a:xfrm>
          <a:prstGeom prst="curvedConnector3">
            <a:avLst>
              <a:gd name="adj1" fmla="val -228600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7BBD0A4-7790-47CC-AC8D-C9818749BE7D}"/>
              </a:ext>
            </a:extLst>
          </p:cNvPr>
          <p:cNvCxnSpPr>
            <a:stCxn id="10" idx="2"/>
            <a:endCxn id="13" idx="2"/>
          </p:cNvCxnSpPr>
          <p:nvPr/>
        </p:nvCxnSpPr>
        <p:spPr>
          <a:xfrm rot="5400000" flipH="1" flipV="1">
            <a:off x="7765921" y="4371454"/>
            <a:ext cx="1" cy="3297803"/>
          </a:xfrm>
          <a:prstGeom prst="curvedConnector3">
            <a:avLst>
              <a:gd name="adj1" fmla="val -2286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29EC0591-FB0B-4C69-897C-1D2EE4DB8F51}"/>
              </a:ext>
            </a:extLst>
          </p:cNvPr>
          <p:cNvCxnSpPr>
            <a:cxnSpLocks/>
            <a:stCxn id="12" idx="2"/>
            <a:endCxn id="6" idx="2"/>
          </p:cNvCxnSpPr>
          <p:nvPr/>
        </p:nvCxnSpPr>
        <p:spPr>
          <a:xfrm rot="5400000" flipH="1" flipV="1">
            <a:off x="9414823" y="4371454"/>
            <a:ext cx="2" cy="3297802"/>
          </a:xfrm>
          <a:prstGeom prst="curvedConnector3">
            <a:avLst>
              <a:gd name="adj1" fmla="val -1143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10F5297-C254-49C9-82EA-4976F2B5755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055998" y="5730280"/>
            <a:ext cx="10687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3D10F98-E3AE-4C1B-81DC-FADA70B6E2B9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9704899" y="5730279"/>
            <a:ext cx="10687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C6E3044-4DD4-4845-8555-AB2682795EF0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7079321" y="5058056"/>
            <a:ext cx="578407" cy="2503006"/>
          </a:xfrm>
          <a:prstGeom prst="curved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246E8969-8EFB-40A4-BD2E-ECF0D54C1E81}"/>
              </a:ext>
            </a:extLst>
          </p:cNvPr>
          <p:cNvCxnSpPr>
            <a:endCxn id="6" idx="2"/>
          </p:cNvCxnSpPr>
          <p:nvPr/>
        </p:nvCxnSpPr>
        <p:spPr>
          <a:xfrm flipV="1">
            <a:off x="8620028" y="6020354"/>
            <a:ext cx="2443697" cy="57840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7E9792B-D245-42CE-B585-36861ED3EEC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6407097" y="2545588"/>
            <a:ext cx="10687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63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zh-CN" altLang="en-US" dirty="0"/>
              <a:t>送信分配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5161"/>
                <a:ext cx="4073165" cy="471200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最终状态转移图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5161"/>
                <a:ext cx="4073165" cy="4712006"/>
              </a:xfrm>
              <a:blipFill>
                <a:blip r:embed="rId2"/>
                <a:stretch>
                  <a:fillRect l="-2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0F68D6F-9B6A-492D-B56B-1726AEE3395C}"/>
              </a:ext>
            </a:extLst>
          </p:cNvPr>
          <p:cNvSpPr/>
          <p:nvPr/>
        </p:nvSpPr>
        <p:spPr>
          <a:xfrm>
            <a:off x="5826946" y="663167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F8936-E0FF-4911-B655-3F59A2F6AFF7}"/>
              </a:ext>
            </a:extLst>
          </p:cNvPr>
          <p:cNvSpPr/>
          <p:nvPr/>
        </p:nvSpPr>
        <p:spPr>
          <a:xfrm>
            <a:off x="5826946" y="225551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425872-6569-466B-9F34-459F1AACF3DB}"/>
              </a:ext>
            </a:extLst>
          </p:cNvPr>
          <p:cNvSpPr/>
          <p:nvPr/>
        </p:nvSpPr>
        <p:spPr>
          <a:xfrm>
            <a:off x="10773649" y="544020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D95A18-EE83-49A2-A517-07D3CD837744}"/>
              </a:ext>
            </a:extLst>
          </p:cNvPr>
          <p:cNvSpPr/>
          <p:nvPr/>
        </p:nvSpPr>
        <p:spPr>
          <a:xfrm>
            <a:off x="5826946" y="3847859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E24B1C-966A-4C55-A506-F47D9724BDFA}"/>
              </a:ext>
            </a:extLst>
          </p:cNvPr>
          <p:cNvSpPr/>
          <p:nvPr/>
        </p:nvSpPr>
        <p:spPr>
          <a:xfrm>
            <a:off x="7475847" y="2255512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DF2E76-3681-4BF3-ABF9-C7116F0909BA}"/>
              </a:ext>
            </a:extLst>
          </p:cNvPr>
          <p:cNvSpPr/>
          <p:nvPr/>
        </p:nvSpPr>
        <p:spPr>
          <a:xfrm>
            <a:off x="9124748" y="3847858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7010C0-21BA-476A-AC74-27C65CBE8FD1}"/>
              </a:ext>
            </a:extLst>
          </p:cNvPr>
          <p:cNvSpPr/>
          <p:nvPr/>
        </p:nvSpPr>
        <p:spPr>
          <a:xfrm>
            <a:off x="5826945" y="5440205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880E5-176C-44CE-84CC-69151BF68E02}"/>
              </a:ext>
            </a:extLst>
          </p:cNvPr>
          <p:cNvSpPr/>
          <p:nvPr/>
        </p:nvSpPr>
        <p:spPr>
          <a:xfrm>
            <a:off x="7475847" y="3849973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A1612F-C665-4DAA-AF9B-B2812F21E9C8}"/>
              </a:ext>
            </a:extLst>
          </p:cNvPr>
          <p:cNvSpPr/>
          <p:nvPr/>
        </p:nvSpPr>
        <p:spPr>
          <a:xfrm>
            <a:off x="7475847" y="5440205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198E39-3E80-433A-8486-A7AFF7BDFAB5}"/>
              </a:ext>
            </a:extLst>
          </p:cNvPr>
          <p:cNvSpPr/>
          <p:nvPr/>
        </p:nvSpPr>
        <p:spPr>
          <a:xfrm>
            <a:off x="9124748" y="5440204"/>
            <a:ext cx="580151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4,3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8CE187-0937-4366-9DAD-4B21E35475F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117022" y="1243318"/>
            <a:ext cx="0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68858E-81A6-48FE-9186-0D878E780E8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117022" y="2835664"/>
            <a:ext cx="0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3AD3EF-9585-4ABD-8891-ABB88443962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765923" y="2835663"/>
            <a:ext cx="0" cy="1014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B738FEC-61C2-4B38-8B48-ABB629153CD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6117021" y="4428010"/>
            <a:ext cx="1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BAD3D5-7794-4473-806F-8C6405C9AF5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765923" y="4430124"/>
            <a:ext cx="0" cy="1010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5FE5DA-205E-4604-ADA1-E5D165898BC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414824" y="4428009"/>
            <a:ext cx="0" cy="10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845D90-49AA-4D52-9CFB-A5CA09AE05C9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117022" y="2835664"/>
            <a:ext cx="1648901" cy="1014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14B10F-1D6A-47AE-BEC8-9167A35C4DC2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6117022" y="4428010"/>
            <a:ext cx="3297802" cy="1012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A745BFD-AF75-45C5-AC22-CD7AB677EF59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7765923" y="4430124"/>
            <a:ext cx="1648901" cy="101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AE41E8A-474F-4CBD-898A-151EE53F4C0A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8055998" y="4137934"/>
            <a:ext cx="1068750" cy="2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D744E5E9-517B-4224-9F04-435C76F2616D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 flipH="1" flipV="1">
            <a:off x="7765922" y="2779109"/>
            <a:ext cx="1" cy="3297802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29EC0591-FB0B-4C69-897C-1D2EE4DB8F51}"/>
              </a:ext>
            </a:extLst>
          </p:cNvPr>
          <p:cNvCxnSpPr>
            <a:cxnSpLocks/>
            <a:stCxn id="12" idx="2"/>
            <a:endCxn id="6" idx="2"/>
          </p:cNvCxnSpPr>
          <p:nvPr/>
        </p:nvCxnSpPr>
        <p:spPr>
          <a:xfrm rot="5400000" flipH="1" flipV="1">
            <a:off x="9414823" y="4371454"/>
            <a:ext cx="2" cy="3297802"/>
          </a:xfrm>
          <a:prstGeom prst="curvedConnector3">
            <a:avLst>
              <a:gd name="adj1" fmla="val -1143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3D10F98-E3AE-4C1B-81DC-FADA70B6E2B9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9704899" y="5730279"/>
            <a:ext cx="10687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C6E3044-4DD4-4845-8555-AB2682795EF0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7079321" y="5058056"/>
            <a:ext cx="578407" cy="2503006"/>
          </a:xfrm>
          <a:prstGeom prst="curved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246E8969-8EFB-40A4-BD2E-ECF0D54C1E81}"/>
              </a:ext>
            </a:extLst>
          </p:cNvPr>
          <p:cNvCxnSpPr>
            <a:endCxn id="6" idx="2"/>
          </p:cNvCxnSpPr>
          <p:nvPr/>
        </p:nvCxnSpPr>
        <p:spPr>
          <a:xfrm flipV="1">
            <a:off x="8620028" y="6020354"/>
            <a:ext cx="2443697" cy="57840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7E9792B-D245-42CE-B585-36861ED3EEC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6407097" y="2545588"/>
            <a:ext cx="10687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 </a:t>
            </a:r>
            <a:r>
              <a:rPr lang="zh-CN" altLang="en-US" dirty="0"/>
              <a:t>土豆的子序列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0297" y="890886"/>
            <a:ext cx="5090474" cy="2554112"/>
          </a:xfrm>
        </p:spPr>
        <p:txBody>
          <a:bodyPr>
            <a:noAutofit/>
          </a:bodyPr>
          <a:lstStyle/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一血：程鑫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13DC6D-0125-49D2-B06D-560C6A7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004"/>
            <a:ext cx="5593565" cy="35359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8126DA-55FA-4CF5-BF06-CF2BCE611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65" y="3108522"/>
            <a:ext cx="5593565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土豆的子序列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5161"/>
            <a:ext cx="10515600" cy="53981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题意：</a:t>
            </a:r>
            <a:endParaRPr lang="en-US" altLang="zh-CN" dirty="0"/>
          </a:p>
          <a:p>
            <a:r>
              <a:rPr lang="zh-CN" altLang="en-US" dirty="0"/>
              <a:t>找出所有不同的非空不降子序列，对每个子序列所有数相乘后，将所有子序列的积相加。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）为例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）中的非空不降子序列有：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），（</a:t>
            </a:r>
            <a:r>
              <a:rPr lang="en-US" altLang="zh-CN" dirty="0"/>
              <a:t>2</a:t>
            </a:r>
            <a:r>
              <a:rPr lang="zh-CN" altLang="en-US" dirty="0"/>
              <a:t>），（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），（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），（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答案：</a:t>
            </a:r>
            <a:r>
              <a:rPr lang="en-US" altLang="zh-CN" dirty="0"/>
              <a:t>1+2+1*2+2*2+1*2*2=13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03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土豆的子序列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5161"/>
            <a:ext cx="10515600" cy="53981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为例，考虑每个数的贡献</a:t>
            </a:r>
            <a:endParaRPr lang="en-US" altLang="zh-CN" dirty="0"/>
          </a:p>
          <a:p>
            <a:r>
              <a:rPr lang="zh-CN" altLang="en-US" dirty="0"/>
              <a:t>对于第一个数有：</a:t>
            </a:r>
            <a:r>
              <a:rPr lang="en-US" altLang="zh-CN" dirty="0"/>
              <a:t>(1)   		</a:t>
            </a:r>
            <a:r>
              <a:rPr lang="zh-CN" altLang="en-US" dirty="0"/>
              <a:t>答案为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对于前两个数有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(1),</a:t>
            </a:r>
            <a:r>
              <a:rPr lang="en-US" altLang="zh-CN" dirty="0"/>
              <a:t>(1,2),(2)   	</a:t>
            </a:r>
            <a:r>
              <a:rPr lang="zh-CN" altLang="en-US" dirty="0"/>
              <a:t>答案为</a:t>
            </a:r>
            <a:r>
              <a:rPr lang="en-US" altLang="zh-CN" dirty="0"/>
              <a:t>5</a:t>
            </a:r>
            <a:r>
              <a:rPr lang="zh-CN" altLang="en-US" dirty="0"/>
              <a:t>，第二个数贡献为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考虑第三个数加入增加的贡献</a:t>
            </a:r>
            <a:endParaRPr lang="en-US" altLang="zh-CN" dirty="0"/>
          </a:p>
          <a:p>
            <a:r>
              <a:rPr lang="en-US" altLang="zh-CN" dirty="0"/>
              <a:t>(2)						</a:t>
            </a:r>
            <a:r>
              <a:rPr lang="zh-CN" altLang="en-US" dirty="0"/>
              <a:t>贡献为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(1)-&gt;(1,2)					</a:t>
            </a:r>
            <a:r>
              <a:rPr lang="zh-CN" altLang="en-US" dirty="0"/>
              <a:t>贡献为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(1,2),(2)-&gt;(1,2,2),(2,2)			</a:t>
            </a:r>
            <a:r>
              <a:rPr lang="zh-CN" altLang="en-US" dirty="0"/>
              <a:t>贡献为</a:t>
            </a:r>
            <a:r>
              <a:rPr lang="en-US" altLang="zh-CN" dirty="0"/>
              <a:t>(2+2)*2=8</a:t>
            </a:r>
          </a:p>
          <a:p>
            <a:r>
              <a:rPr lang="zh-CN" altLang="en-US" dirty="0"/>
              <a:t>注意到</a:t>
            </a:r>
            <a:r>
              <a:rPr lang="en-US" altLang="zh-CN" dirty="0"/>
              <a:t>(2),(1,2)</a:t>
            </a:r>
            <a:r>
              <a:rPr lang="zh-CN" altLang="en-US" dirty="0"/>
              <a:t>重复，删除</a:t>
            </a:r>
            <a:r>
              <a:rPr lang="en-US" altLang="zh-CN" dirty="0"/>
              <a:t>		</a:t>
            </a:r>
            <a:r>
              <a:rPr lang="zh-CN" altLang="en-US" dirty="0"/>
              <a:t>贡献为</a:t>
            </a:r>
            <a:r>
              <a:rPr lang="en-US" altLang="zh-CN" dirty="0"/>
              <a:t>-4</a:t>
            </a:r>
          </a:p>
          <a:p>
            <a:r>
              <a:rPr lang="zh-CN" altLang="en-US" dirty="0"/>
              <a:t>贡献之和：</a:t>
            </a:r>
            <a:r>
              <a:rPr lang="en-US" altLang="zh-CN" dirty="0"/>
              <a:t>13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3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土豆的子序列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161"/>
                <a:ext cx="10515600" cy="53981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序列从左向右进行处理，假设第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个数为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，考虑这个数的贡献</a:t>
                </a:r>
                <a:endParaRPr lang="en-US" altLang="zh-CN" dirty="0"/>
              </a:p>
              <a:p>
                <a:r>
                  <a:rPr lang="zh-CN" altLang="en-US" dirty="0"/>
                  <a:t>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个数中小于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的数得到的不降子序列，可以直接加上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，产生新的不降子序列，贡献为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en-US" dirty="0"/>
                  <a:t>，然后更新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产生的贡献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单点更新，区间求和，可以用树状数组优化，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sSub>
                      <m:sSub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注意：当前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个数中有与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相同的数时，需删除重复的贡献</a:t>
                </a:r>
                <a:endParaRPr lang="en-US" altLang="zh-CN" dirty="0"/>
              </a:p>
              <a:p>
                <a:r>
                  <a:rPr lang="zh-CN" altLang="en-US" dirty="0"/>
                  <a:t>答案为所有贡献相加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161"/>
                <a:ext cx="10515600" cy="539813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E9BE2E-BDB0-4DCE-8DE5-395243D1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8" y="1364558"/>
            <a:ext cx="5723116" cy="5288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104C8D-350A-4670-B72D-29A52CC0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94" y="3444998"/>
            <a:ext cx="5761219" cy="32082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 </a:t>
            </a:r>
            <a:r>
              <a:rPr lang="zh-CN" altLang="en-US" dirty="0"/>
              <a:t>土豆的炼丹术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0297" y="890886"/>
            <a:ext cx="5090474" cy="2554112"/>
          </a:xfrm>
        </p:spPr>
        <p:txBody>
          <a:bodyPr>
            <a:noAutofit/>
          </a:bodyPr>
          <a:lstStyle/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一血：诸人豪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419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</a:t>
            </a:r>
            <a:r>
              <a:rPr lang="zh-CN" altLang="en-US" dirty="0"/>
              <a:t>土豆的数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A3E263F-327D-4F74-BF43-4EFE8BC1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18" y="1501708"/>
            <a:ext cx="3574062" cy="2554112"/>
          </a:xfrm>
        </p:spPr>
        <p:txBody>
          <a:bodyPr>
            <a:noAutofit/>
          </a:bodyPr>
          <a:lstStyle/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一血：刘代宸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8F5602-E366-4F60-88E0-ACF714A1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819"/>
            <a:ext cx="5578323" cy="33607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6FE3FD-EA2C-435D-B782-26AC5114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23" y="2827271"/>
            <a:ext cx="5547841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3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</a:t>
            </a:r>
            <a:r>
              <a:rPr lang="zh-CN" altLang="en-US" dirty="0"/>
              <a:t>土豆的数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5161"/>
            <a:ext cx="10515600" cy="53981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题意：</a:t>
            </a:r>
            <a:endParaRPr lang="en-US" altLang="zh-CN" dirty="0"/>
          </a:p>
          <a:p>
            <a:r>
              <a:rPr lang="zh-CN" altLang="en-US" dirty="0"/>
              <a:t>一个正整数拆成斐波那契数列中不同的正整数之和有多少种拆法。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8</a:t>
            </a:r>
            <a:r>
              <a:rPr lang="zh-CN" altLang="en-US" dirty="0"/>
              <a:t>有三种拆法：</a:t>
            </a:r>
            <a:r>
              <a:rPr lang="en-US" altLang="zh-CN" dirty="0"/>
              <a:t>1+2+5</a:t>
            </a:r>
            <a:r>
              <a:rPr lang="zh-CN" altLang="en-US" dirty="0"/>
              <a:t>，</a:t>
            </a:r>
            <a:r>
              <a:rPr lang="en-US" altLang="zh-CN" dirty="0"/>
              <a:t>3+5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</a:p>
          <a:p>
            <a:r>
              <a:rPr lang="zh-CN" altLang="en-US" dirty="0"/>
              <a:t>已知：至少有一种拆法，证明请问土豆</a:t>
            </a:r>
            <a:endParaRPr lang="en-US" altLang="zh-CN" dirty="0"/>
          </a:p>
          <a:p>
            <a:r>
              <a:rPr lang="zh-CN" altLang="en-US" dirty="0"/>
              <a:t>对于一个正整数</a:t>
            </a:r>
            <a:r>
              <a:rPr lang="en-US" altLang="zh-CN" dirty="0"/>
              <a:t>x</a:t>
            </a:r>
            <a:r>
              <a:rPr lang="zh-CN" altLang="en-US" dirty="0"/>
              <a:t>，我们总可以找出小于等于</a:t>
            </a:r>
            <a:r>
              <a:rPr lang="en-US" altLang="zh-CN" dirty="0"/>
              <a:t>x</a:t>
            </a:r>
            <a:r>
              <a:rPr lang="zh-CN" altLang="en-US" dirty="0"/>
              <a:t>的最大斐波那契数，找到后</a:t>
            </a:r>
            <a:r>
              <a:rPr lang="en-US" altLang="zh-CN" dirty="0"/>
              <a:t>x</a:t>
            </a:r>
            <a:r>
              <a:rPr lang="zh-CN" altLang="en-US" dirty="0"/>
              <a:t>减去这个数，然后继续对新的</a:t>
            </a:r>
            <a:r>
              <a:rPr lang="en-US" altLang="zh-CN" dirty="0"/>
              <a:t>x</a:t>
            </a:r>
            <a:r>
              <a:rPr lang="zh-CN" altLang="en-US"/>
              <a:t>进行操作直到</a:t>
            </a:r>
            <a:r>
              <a:rPr lang="en-US" altLang="zh-CN"/>
              <a:t>x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那么我们就可以得到把</a:t>
            </a:r>
            <a:r>
              <a:rPr lang="en-US" altLang="zh-CN" dirty="0"/>
              <a:t>x</a:t>
            </a:r>
            <a:r>
              <a:rPr lang="zh-CN" altLang="en-US" dirty="0"/>
              <a:t>拆成最少项斐波那契数的拆法</a:t>
            </a:r>
            <a:endParaRPr lang="en-US" altLang="zh-CN" dirty="0"/>
          </a:p>
          <a:p>
            <a:r>
              <a:rPr lang="zh-CN" altLang="en-US" dirty="0"/>
              <a:t>我们可以用类似二进制的形式来表示一个数的拆分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24=21(7)+3(3)=1000100 </a:t>
            </a:r>
          </a:p>
          <a:p>
            <a:r>
              <a:rPr lang="zh-CN" altLang="en-US" dirty="0"/>
              <a:t>（括号内表示该数是斐波那契数列从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开始的第几项）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93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</a:t>
            </a:r>
            <a:r>
              <a:rPr lang="zh-CN" altLang="en-US" dirty="0"/>
              <a:t>土豆的数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5161"/>
            <a:ext cx="10515600" cy="53981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已知：</a:t>
            </a:r>
            <a:r>
              <a:rPr lang="en-US" altLang="zh-CN" dirty="0"/>
              <a:t>24=21+3=1000100</a:t>
            </a:r>
          </a:p>
          <a:p>
            <a:r>
              <a:rPr lang="zh-CN" altLang="en-US" dirty="0"/>
              <a:t>因为斐波那契数列的性质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]=f[</a:t>
            </a:r>
            <a:r>
              <a:rPr lang="en-US" altLang="zh-CN" dirty="0" err="1"/>
              <a:t>i</a:t>
            </a:r>
            <a:r>
              <a:rPr lang="en-US" altLang="zh-CN" dirty="0"/>
              <a:t>-1]+f[</a:t>
            </a:r>
            <a:r>
              <a:rPr lang="en-US" altLang="zh-CN" dirty="0" err="1"/>
              <a:t>i</a:t>
            </a:r>
            <a:r>
              <a:rPr lang="en-US" altLang="zh-CN" dirty="0"/>
              <a:t>-2]</a:t>
            </a:r>
            <a:r>
              <a:rPr lang="zh-CN" altLang="en-US" dirty="0"/>
              <a:t>，对于这个斐波那契串的所有</a:t>
            </a:r>
            <a:r>
              <a:rPr lang="en-US" altLang="zh-CN" dirty="0"/>
              <a:t>1</a:t>
            </a:r>
            <a:r>
              <a:rPr lang="zh-CN" altLang="en-US" dirty="0"/>
              <a:t>，都可以去掉这个</a:t>
            </a:r>
            <a:r>
              <a:rPr lang="en-US" altLang="zh-CN" dirty="0"/>
              <a:t>1</a:t>
            </a:r>
            <a:r>
              <a:rPr lang="zh-CN" altLang="en-US" dirty="0"/>
              <a:t>而将后面两个数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由于题目限制，必须拆成不同的正整数，那么即是可以将串中的    “</a:t>
            </a:r>
            <a:r>
              <a:rPr lang="en-US" altLang="zh-CN" dirty="0"/>
              <a:t>100</a:t>
            </a:r>
            <a:r>
              <a:rPr lang="zh-CN" altLang="en-US" dirty="0"/>
              <a:t>”变为“</a:t>
            </a:r>
            <a:r>
              <a:rPr lang="en-US" altLang="zh-CN" dirty="0"/>
              <a:t>011</a:t>
            </a:r>
            <a:r>
              <a:rPr lang="zh-CN" altLang="en-US" dirty="0"/>
              <a:t>”的形式。</a:t>
            </a:r>
            <a:endParaRPr lang="en-US" altLang="zh-CN" dirty="0"/>
          </a:p>
          <a:p>
            <a:r>
              <a:rPr lang="zh-CN" altLang="en-US" dirty="0"/>
              <a:t>考虑对</a:t>
            </a:r>
            <a:r>
              <a:rPr lang="en-US" altLang="zh-CN" dirty="0"/>
              <a:t>21</a:t>
            </a:r>
            <a:r>
              <a:rPr lang="zh-CN" altLang="en-US" dirty="0"/>
              <a:t>进行拆分</a:t>
            </a:r>
            <a:endParaRPr lang="en-US" altLang="zh-CN" dirty="0"/>
          </a:p>
          <a:p>
            <a:r>
              <a:rPr lang="en-US" altLang="zh-CN" dirty="0"/>
              <a:t> 	1000000</a:t>
            </a:r>
            <a:r>
              <a:rPr lang="zh-CN" altLang="en-US" dirty="0"/>
              <a:t>（</a:t>
            </a:r>
            <a:r>
              <a:rPr lang="en-US" altLang="zh-CN" dirty="0"/>
              <a:t>21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= 	0110000</a:t>
            </a:r>
            <a:r>
              <a:rPr lang="zh-CN" altLang="en-US" dirty="0"/>
              <a:t>（</a:t>
            </a:r>
            <a:r>
              <a:rPr lang="en-US" altLang="zh-CN" dirty="0"/>
              <a:t>13+8</a:t>
            </a:r>
            <a:r>
              <a:rPr lang="zh-CN" altLang="en-US" dirty="0"/>
              <a:t>）</a:t>
            </a:r>
            <a:r>
              <a:rPr lang="en-US" altLang="zh-CN" dirty="0"/>
              <a:t>	</a:t>
            </a:r>
            <a:r>
              <a:rPr lang="zh-CN" altLang="en-US" dirty="0"/>
              <a:t>（若</a:t>
            </a:r>
            <a:r>
              <a:rPr lang="en-US" altLang="zh-CN" dirty="0"/>
              <a:t>13</a:t>
            </a:r>
            <a:r>
              <a:rPr lang="zh-CN" altLang="en-US" dirty="0"/>
              <a:t>拆成</a:t>
            </a:r>
            <a:r>
              <a:rPr lang="en-US" altLang="zh-CN" dirty="0"/>
              <a:t>8+5</a:t>
            </a:r>
            <a:r>
              <a:rPr lang="zh-CN" altLang="en-US" dirty="0"/>
              <a:t>，则</a:t>
            </a:r>
            <a:r>
              <a:rPr lang="en-US" altLang="zh-CN" dirty="0"/>
              <a:t>8</a:t>
            </a:r>
            <a:r>
              <a:rPr lang="zh-CN" altLang="en-US" dirty="0"/>
              <a:t>重复）</a:t>
            </a:r>
            <a:endParaRPr lang="en-US" altLang="zh-CN" dirty="0"/>
          </a:p>
          <a:p>
            <a:r>
              <a:rPr lang="en-US" altLang="zh-CN" dirty="0"/>
              <a:t>=	0101100</a:t>
            </a:r>
            <a:r>
              <a:rPr lang="zh-CN" altLang="en-US" dirty="0"/>
              <a:t>（</a:t>
            </a:r>
            <a:r>
              <a:rPr lang="en-US" altLang="zh-CN" dirty="0"/>
              <a:t>13+5+3</a:t>
            </a:r>
            <a:r>
              <a:rPr lang="zh-CN" altLang="en-US" dirty="0"/>
              <a:t>）</a:t>
            </a:r>
            <a:r>
              <a:rPr lang="en-US" altLang="zh-CN" dirty="0"/>
              <a:t>	</a:t>
            </a:r>
            <a:r>
              <a:rPr lang="zh-CN" altLang="en-US" dirty="0"/>
              <a:t>（可以发现一个</a:t>
            </a:r>
            <a:r>
              <a:rPr lang="en-US" altLang="zh-CN" dirty="0"/>
              <a:t>1</a:t>
            </a:r>
            <a:r>
              <a:rPr lang="zh-CN" altLang="en-US" dirty="0"/>
              <a:t>有几种拆法，</a:t>
            </a:r>
            <a:endParaRPr lang="en-US" altLang="zh-CN" dirty="0"/>
          </a:p>
          <a:p>
            <a:r>
              <a:rPr lang="en-US" altLang="zh-CN" dirty="0"/>
              <a:t>=	0101011</a:t>
            </a:r>
            <a:r>
              <a:rPr lang="zh-CN" altLang="en-US" dirty="0"/>
              <a:t>（</a:t>
            </a:r>
            <a:r>
              <a:rPr lang="en-US" altLang="zh-CN" dirty="0"/>
              <a:t>13+5+2+1</a:t>
            </a:r>
            <a:r>
              <a:rPr lang="zh-CN" altLang="en-US" dirty="0"/>
              <a:t>）</a:t>
            </a:r>
            <a:r>
              <a:rPr lang="en-US" altLang="zh-CN" dirty="0"/>
              <a:t>	</a:t>
            </a:r>
            <a:r>
              <a:rPr lang="zh-CN" altLang="en-US" dirty="0"/>
              <a:t>取决于后面</a:t>
            </a:r>
            <a:r>
              <a:rPr lang="en-US" altLang="zh-CN" dirty="0"/>
              <a:t>0</a:t>
            </a:r>
            <a:r>
              <a:rPr lang="zh-CN" altLang="en-US" dirty="0"/>
              <a:t>的个数）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33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</a:t>
            </a:r>
            <a:r>
              <a:rPr lang="zh-CN" altLang="en-US" dirty="0"/>
              <a:t>土豆的数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5161"/>
                <a:ext cx="10775623" cy="53981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以</a:t>
                </a:r>
                <a:r>
                  <a:rPr lang="en-US" altLang="zh-CN" dirty="0"/>
                  <a:t>24</a:t>
                </a:r>
                <a:r>
                  <a:rPr lang="zh-CN" altLang="en-US" dirty="0"/>
                  <a:t>为例：</a:t>
                </a:r>
                <a:r>
                  <a:rPr lang="en-US" altLang="zh-CN" dirty="0"/>
                  <a:t>24= 21+3=1000100</a:t>
                </a:r>
              </a:p>
              <a:p>
                <a:r>
                  <a:rPr lang="zh-CN" altLang="en-US" dirty="0"/>
                  <a:t>如果表示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不改变，则</a:t>
                </a:r>
                <a:r>
                  <a:rPr lang="en-US" altLang="zh-CN" dirty="0"/>
                  <a:t>21</a:t>
                </a:r>
                <a:r>
                  <a:rPr lang="zh-CN" altLang="en-US" dirty="0"/>
                  <a:t>只有一种拆法</a:t>
                </a:r>
                <a:r>
                  <a:rPr lang="en-US" altLang="zh-CN" dirty="0"/>
                  <a:t>13+8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8=5+3</a:t>
                </a:r>
                <a:r>
                  <a:rPr lang="zh-CN" altLang="en-US" dirty="0"/>
                  <a:t>不行）</a:t>
                </a:r>
                <a:endParaRPr lang="en-US" altLang="zh-CN" dirty="0"/>
              </a:p>
              <a:p>
                <a:r>
                  <a:rPr lang="zh-CN" altLang="en-US" dirty="0"/>
                  <a:t>但如果将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拆成</a:t>
                </a:r>
                <a:r>
                  <a:rPr lang="en-US" altLang="zh-CN" dirty="0"/>
                  <a:t>2+1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可以继续拆分为</a:t>
                </a:r>
                <a:r>
                  <a:rPr lang="en-US" altLang="zh-CN" dirty="0"/>
                  <a:t>5+3</a:t>
                </a:r>
                <a:r>
                  <a:rPr lang="zh-CN" altLang="en-US" dirty="0"/>
                  <a:t>而没有重复的正整数</a:t>
                </a:r>
                <a:endParaRPr lang="en-US" altLang="zh-CN" dirty="0"/>
              </a:p>
              <a:p>
                <a:r>
                  <a:rPr lang="zh-CN" altLang="en-US" dirty="0"/>
                  <a:t>所以我们可以从低位到高位进行处理，每一位有两种处理方式，    不拆或拆（无论拆成多少项，都只能为更高位腾出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个‘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’的位置</a:t>
                </a:r>
                <a:endParaRPr lang="en-US" altLang="zh-CN" dirty="0"/>
              </a:p>
              <a:p>
                <a:r>
                  <a:rPr lang="zh-CN" altLang="en-US" dirty="0"/>
                  <a:t>拆法是‘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’所在的位后面‘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’的个数</a:t>
                </a:r>
                <a:r>
                  <a:rPr lang="en-US" altLang="zh-CN" dirty="0"/>
                  <a:t>/2</a:t>
                </a:r>
                <a:r>
                  <a:rPr lang="zh-CN" altLang="en-US" dirty="0"/>
                  <a:t>（向下取整）。</a:t>
                </a:r>
                <a:endParaRPr lang="en-US" altLang="zh-CN" dirty="0"/>
              </a:p>
              <a:p>
                <a:r>
                  <a:rPr lang="zh-CN" altLang="en-US" dirty="0"/>
                  <a:t>总结：对一个正整数先转化为斐波那契串，然后从低位到高位线性递推</a:t>
                </a: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5161"/>
                <a:ext cx="10775623" cy="5398135"/>
              </a:xfrm>
              <a:blipFill>
                <a:blip r:embed="rId2"/>
                <a:stretch>
                  <a:fillRect l="-962" r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45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</a:t>
            </a:r>
            <a:r>
              <a:rPr lang="zh-CN" altLang="en-US" dirty="0"/>
              <a:t>不死人的背包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A3E263F-327D-4F74-BF43-4EFE8BC1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18" y="1501708"/>
            <a:ext cx="3574062" cy="2554112"/>
          </a:xfrm>
        </p:spPr>
        <p:txBody>
          <a:bodyPr>
            <a:noAutofit/>
          </a:bodyPr>
          <a:lstStyle/>
          <a:p>
            <a:r>
              <a:rPr lang="zh-CN" altLang="en-US" dirty="0"/>
              <a:t>出题：</a:t>
            </a:r>
            <a:r>
              <a:rPr lang="en-US" altLang="zh-CN" dirty="0" err="1"/>
              <a:t>Hobodog_Jo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一血：程博文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A6B5B0-8EBC-435D-A4EE-066EB39D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2804"/>
            <a:ext cx="5624047" cy="47019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FF25CF-F4B1-4347-85EB-5068D2B07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247" y="3288683"/>
            <a:ext cx="5547841" cy="1531753"/>
          </a:xfrm>
          <a:prstGeom prst="rect">
            <a:avLst/>
          </a:prstGeom>
        </p:spPr>
      </p:pic>
      <p:pic>
        <p:nvPicPr>
          <p:cNvPr id="3" name="图片 2">
            <a:hlinkClick r:id="rId4"/>
            <a:extLst>
              <a:ext uri="{FF2B5EF4-FFF2-40B4-BE49-F238E27FC236}">
                <a16:creationId xmlns:a16="http://schemas.microsoft.com/office/drawing/2014/main" id="{7D0C7790-547C-4E30-A8C2-F445DC35E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4436" y="4820436"/>
            <a:ext cx="2037564" cy="20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0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</a:t>
            </a:r>
            <a:r>
              <a:rPr lang="zh-CN" altLang="en-US" dirty="0"/>
              <a:t>不死人的背包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161"/>
                <a:ext cx="10515600" cy="53981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题意：</a:t>
                </a:r>
                <a:endParaRPr lang="en-US" altLang="zh-CN" dirty="0"/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个物品丢弃一个，剩余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个物品装满容积为</a:t>
                </a:r>
                <a:r>
                  <a:rPr lang="en-US" altLang="zh-CN" dirty="0"/>
                  <a:t>k(</a:t>
                </a:r>
                <a:r>
                  <a:rPr lang="en-US" altLang="zh-CN" dirty="0" err="1"/>
                  <a:t>1~m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的背包有多少种方法。一共</a:t>
                </a:r>
                <a:r>
                  <a:rPr lang="en-US" altLang="zh-CN" dirty="0"/>
                  <a:t>n*m</a:t>
                </a:r>
                <a:r>
                  <a:rPr lang="zh-CN" altLang="en-US" dirty="0"/>
                  <a:t>个询问。</a:t>
                </a:r>
                <a:endParaRPr lang="en-US" altLang="zh-CN" dirty="0"/>
              </a:p>
              <a:p>
                <a:r>
                  <a:rPr lang="zh-CN" altLang="en-US" dirty="0"/>
                  <a:t>暴力：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次背包，时间复杂度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≤ </a:t>
                </a:r>
                <a:r>
                  <a:rPr lang="en-US" altLang="zh-CN" dirty="0" err="1"/>
                  <a:t>n,m</a:t>
                </a:r>
                <a:r>
                  <a:rPr lang="zh-CN" altLang="en-US" dirty="0"/>
                  <a:t>≤</a:t>
                </a:r>
                <a:r>
                  <a:rPr lang="en-US" altLang="zh-CN" dirty="0"/>
                  <a:t>5000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TLE</a:t>
                </a:r>
                <a:endParaRPr lang="en-US" altLang="zh-CN" dirty="0"/>
              </a:p>
              <a:p>
                <a:r>
                  <a:rPr lang="zh-CN" altLang="en-US" dirty="0"/>
                  <a:t>假设没有丢弃任何物品，则这题是一个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背包板题</a:t>
                </a:r>
                <a:endParaRPr lang="en-US" altLang="zh-CN" dirty="0"/>
              </a:p>
              <a:p>
                <a:r>
                  <a:rPr lang="zh-CN" altLang="en-US" dirty="0"/>
                  <a:t>在进行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背包后，丢弃某个物品，即删除该物品的贡献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161"/>
                <a:ext cx="10515600" cy="5398135"/>
              </a:xfrm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4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</a:t>
            </a:r>
            <a:r>
              <a:rPr lang="zh-CN" altLang="en-US" dirty="0"/>
              <a:t>不死人的背包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5162"/>
            <a:ext cx="5316059" cy="53813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n=4</a:t>
            </a:r>
            <a:r>
              <a:rPr lang="zh-CN" altLang="en-US" dirty="0"/>
              <a:t>，</a:t>
            </a:r>
            <a:r>
              <a:rPr lang="en-US" altLang="zh-CN" dirty="0"/>
              <a:t>m=3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四个物品重量为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每个负重对应的装包方式：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加入新的重量为</a:t>
            </a:r>
            <a:r>
              <a:rPr lang="en-US" altLang="zh-CN" dirty="0"/>
              <a:t>1</a:t>
            </a:r>
            <a:r>
              <a:rPr lang="zh-CN" altLang="en-US" dirty="0"/>
              <a:t>的物品后</a:t>
            </a:r>
            <a:endParaRPr lang="en-US" altLang="zh-CN" dirty="0"/>
          </a:p>
          <a:p>
            <a:r>
              <a:rPr lang="zh-CN" altLang="en-US" dirty="0"/>
              <a:t>转移后得到的每个负重对应的装包方式：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CA8B7-E482-4338-B347-5B83018212E0}"/>
              </a:ext>
            </a:extLst>
          </p:cNvPr>
          <p:cNvSpPr/>
          <p:nvPr/>
        </p:nvSpPr>
        <p:spPr>
          <a:xfrm>
            <a:off x="10565079" y="3650027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E6F136-7967-4B46-B259-D74463C63C19}"/>
              </a:ext>
            </a:extLst>
          </p:cNvPr>
          <p:cNvSpPr/>
          <p:nvPr/>
        </p:nvSpPr>
        <p:spPr>
          <a:xfrm>
            <a:off x="6554713" y="3650027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E742C5-B4E9-45A8-941C-E2DF8C89C6D4}"/>
              </a:ext>
            </a:extLst>
          </p:cNvPr>
          <p:cNvSpPr/>
          <p:nvPr/>
        </p:nvSpPr>
        <p:spPr>
          <a:xfrm>
            <a:off x="7891501" y="3650027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92DCCA-2167-467E-BD34-D89BCB08F7DB}"/>
              </a:ext>
            </a:extLst>
          </p:cNvPr>
          <p:cNvSpPr/>
          <p:nvPr/>
        </p:nvSpPr>
        <p:spPr>
          <a:xfrm>
            <a:off x="9228290" y="3650027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3579BC-18F3-49F6-9D9E-92F221DFA995}"/>
              </a:ext>
            </a:extLst>
          </p:cNvPr>
          <p:cNvSpPr/>
          <p:nvPr/>
        </p:nvSpPr>
        <p:spPr>
          <a:xfrm>
            <a:off x="10565079" y="2450970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C2AEAB-612F-4B06-9464-12854F3630A2}"/>
              </a:ext>
            </a:extLst>
          </p:cNvPr>
          <p:cNvSpPr/>
          <p:nvPr/>
        </p:nvSpPr>
        <p:spPr>
          <a:xfrm>
            <a:off x="6554713" y="2450970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76A679-2346-4DA4-B7EE-B7D39132CC67}"/>
              </a:ext>
            </a:extLst>
          </p:cNvPr>
          <p:cNvSpPr/>
          <p:nvPr/>
        </p:nvSpPr>
        <p:spPr>
          <a:xfrm>
            <a:off x="7891501" y="2450970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2AB538-F6B5-4366-830E-126164E2D2A1}"/>
              </a:ext>
            </a:extLst>
          </p:cNvPr>
          <p:cNvSpPr/>
          <p:nvPr/>
        </p:nvSpPr>
        <p:spPr>
          <a:xfrm>
            <a:off x="9228290" y="2450970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F229B1-3E47-463E-89C7-DBAE207A20A1}"/>
              </a:ext>
            </a:extLst>
          </p:cNvPr>
          <p:cNvSpPr/>
          <p:nvPr/>
        </p:nvSpPr>
        <p:spPr>
          <a:xfrm>
            <a:off x="10565079" y="4849083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A9CB79-D2F9-4132-90CF-EA7CAE5827B6}"/>
              </a:ext>
            </a:extLst>
          </p:cNvPr>
          <p:cNvSpPr/>
          <p:nvPr/>
        </p:nvSpPr>
        <p:spPr>
          <a:xfrm>
            <a:off x="6554713" y="4849083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5F8564-E681-4CB4-98E2-CCB263DE40CD}"/>
              </a:ext>
            </a:extLst>
          </p:cNvPr>
          <p:cNvSpPr/>
          <p:nvPr/>
        </p:nvSpPr>
        <p:spPr>
          <a:xfrm>
            <a:off x="7891501" y="4849083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1ABAA3-1A0C-4144-88B3-650DC0F99463}"/>
              </a:ext>
            </a:extLst>
          </p:cNvPr>
          <p:cNvSpPr/>
          <p:nvPr/>
        </p:nvSpPr>
        <p:spPr>
          <a:xfrm>
            <a:off x="9228290" y="4849083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713D85-4346-4279-8223-A8B56A313D2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6866825" y="4230178"/>
            <a:ext cx="1336788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F297584-29D4-4B8B-A7EA-AC4C8EC95C26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8203613" y="4230178"/>
            <a:ext cx="0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538833-B269-4B18-8E39-21F03C3983B6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8203613" y="4230178"/>
            <a:ext cx="1336789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8A786D0-1DED-4662-B54C-6E3F432E3E3D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>
            <a:off x="9540402" y="4230178"/>
            <a:ext cx="0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EECC750-C2FF-41D2-AB94-5AD96C9F9B9C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9540402" y="4230178"/>
            <a:ext cx="1336789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AD49839-ED78-4F75-A5AB-EE8754B16B3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10877191" y="4230178"/>
            <a:ext cx="0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936D175-A082-4CB1-8172-3FFF9B51FF96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6866825" y="4230178"/>
            <a:ext cx="0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1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</a:t>
            </a:r>
            <a:r>
              <a:rPr lang="zh-CN" altLang="en-US" dirty="0"/>
              <a:t>不死人的背包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5162"/>
            <a:ext cx="5316059" cy="53813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考虑逆推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n=5</a:t>
            </a:r>
            <a:r>
              <a:rPr lang="zh-CN" altLang="en-US" dirty="0"/>
              <a:t>，</a:t>
            </a:r>
            <a:r>
              <a:rPr lang="en-US" altLang="zh-CN" dirty="0"/>
              <a:t>m=3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五个物品重量为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每个负重对应的装包方式：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删除重量为</a:t>
            </a:r>
            <a:r>
              <a:rPr lang="en-US" altLang="zh-CN" dirty="0"/>
              <a:t>1</a:t>
            </a:r>
            <a:r>
              <a:rPr lang="zh-CN" altLang="en-US" dirty="0"/>
              <a:t>的物品后</a:t>
            </a:r>
            <a:endParaRPr lang="en-US" altLang="zh-CN" dirty="0"/>
          </a:p>
          <a:p>
            <a:r>
              <a:rPr lang="zh-CN" altLang="en-US" dirty="0"/>
              <a:t>转移后得到的每个负重对应的装包方式：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CA8B7-E482-4338-B347-5B83018212E0}"/>
              </a:ext>
            </a:extLst>
          </p:cNvPr>
          <p:cNvSpPr/>
          <p:nvPr/>
        </p:nvSpPr>
        <p:spPr>
          <a:xfrm>
            <a:off x="10565079" y="3650027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E6F136-7967-4B46-B259-D74463C63C19}"/>
              </a:ext>
            </a:extLst>
          </p:cNvPr>
          <p:cNvSpPr/>
          <p:nvPr/>
        </p:nvSpPr>
        <p:spPr>
          <a:xfrm>
            <a:off x="6554713" y="3650027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E742C5-B4E9-45A8-941C-E2DF8C89C6D4}"/>
              </a:ext>
            </a:extLst>
          </p:cNvPr>
          <p:cNvSpPr/>
          <p:nvPr/>
        </p:nvSpPr>
        <p:spPr>
          <a:xfrm>
            <a:off x="7891501" y="3650027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92DCCA-2167-467E-BD34-D89BCB08F7DB}"/>
              </a:ext>
            </a:extLst>
          </p:cNvPr>
          <p:cNvSpPr/>
          <p:nvPr/>
        </p:nvSpPr>
        <p:spPr>
          <a:xfrm>
            <a:off x="9228290" y="3650027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3579BC-18F3-49F6-9D9E-92F221DFA995}"/>
              </a:ext>
            </a:extLst>
          </p:cNvPr>
          <p:cNvSpPr/>
          <p:nvPr/>
        </p:nvSpPr>
        <p:spPr>
          <a:xfrm>
            <a:off x="10565079" y="2450970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C2AEAB-612F-4B06-9464-12854F3630A2}"/>
              </a:ext>
            </a:extLst>
          </p:cNvPr>
          <p:cNvSpPr/>
          <p:nvPr/>
        </p:nvSpPr>
        <p:spPr>
          <a:xfrm>
            <a:off x="6554713" y="2450970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76A679-2346-4DA4-B7EE-B7D39132CC67}"/>
              </a:ext>
            </a:extLst>
          </p:cNvPr>
          <p:cNvSpPr/>
          <p:nvPr/>
        </p:nvSpPr>
        <p:spPr>
          <a:xfrm>
            <a:off x="7891501" y="2450970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2AB538-F6B5-4366-830E-126164E2D2A1}"/>
              </a:ext>
            </a:extLst>
          </p:cNvPr>
          <p:cNvSpPr/>
          <p:nvPr/>
        </p:nvSpPr>
        <p:spPr>
          <a:xfrm>
            <a:off x="9228290" y="2450970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F229B1-3E47-463E-89C7-DBAE207A20A1}"/>
              </a:ext>
            </a:extLst>
          </p:cNvPr>
          <p:cNvSpPr/>
          <p:nvPr/>
        </p:nvSpPr>
        <p:spPr>
          <a:xfrm>
            <a:off x="10565079" y="4849083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A9CB79-D2F9-4132-90CF-EA7CAE5827B6}"/>
              </a:ext>
            </a:extLst>
          </p:cNvPr>
          <p:cNvSpPr/>
          <p:nvPr/>
        </p:nvSpPr>
        <p:spPr>
          <a:xfrm>
            <a:off x="6554713" y="4849083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5F8564-E681-4CB4-98E2-CCB263DE40CD}"/>
              </a:ext>
            </a:extLst>
          </p:cNvPr>
          <p:cNvSpPr/>
          <p:nvPr/>
        </p:nvSpPr>
        <p:spPr>
          <a:xfrm>
            <a:off x="7891501" y="4849083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1ABAA3-1A0C-4144-88B3-650DC0F99463}"/>
              </a:ext>
            </a:extLst>
          </p:cNvPr>
          <p:cNvSpPr/>
          <p:nvPr/>
        </p:nvSpPr>
        <p:spPr>
          <a:xfrm>
            <a:off x="9228290" y="4849083"/>
            <a:ext cx="624223" cy="58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9CF61FC-3C67-4975-936A-581139F454E1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6866825" y="4230178"/>
            <a:ext cx="0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C041A70-9EBB-40DE-BE8A-DF8F81C28492}"/>
              </a:ext>
            </a:extLst>
          </p:cNvPr>
          <p:cNvCxnSpPr>
            <a:stCxn id="20" idx="0"/>
            <a:endCxn id="10" idx="2"/>
          </p:cNvCxnSpPr>
          <p:nvPr/>
        </p:nvCxnSpPr>
        <p:spPr>
          <a:xfrm flipH="1" flipV="1">
            <a:off x="6866825" y="4230178"/>
            <a:ext cx="1336788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5EDC7D-2BDB-4E37-BF51-EEEBC43F7219}"/>
              </a:ext>
            </a:extLst>
          </p:cNvPr>
          <p:cNvCxnSpPr>
            <a:stCxn id="20" idx="0"/>
            <a:endCxn id="12" idx="2"/>
          </p:cNvCxnSpPr>
          <p:nvPr/>
        </p:nvCxnSpPr>
        <p:spPr>
          <a:xfrm flipV="1">
            <a:off x="8203613" y="4230178"/>
            <a:ext cx="0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FEFE037-2320-498D-9C01-6B072EBE6BE0}"/>
              </a:ext>
            </a:extLst>
          </p:cNvPr>
          <p:cNvCxnSpPr>
            <a:stCxn id="21" idx="0"/>
            <a:endCxn id="12" idx="2"/>
          </p:cNvCxnSpPr>
          <p:nvPr/>
        </p:nvCxnSpPr>
        <p:spPr>
          <a:xfrm flipH="1" flipV="1">
            <a:off x="8203613" y="4230178"/>
            <a:ext cx="1336789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5D03FE-BB3D-4FD1-9216-0BD7BED9A185}"/>
              </a:ext>
            </a:extLst>
          </p:cNvPr>
          <p:cNvCxnSpPr>
            <a:stCxn id="21" idx="0"/>
            <a:endCxn id="13" idx="2"/>
          </p:cNvCxnSpPr>
          <p:nvPr/>
        </p:nvCxnSpPr>
        <p:spPr>
          <a:xfrm flipV="1">
            <a:off x="9540402" y="4230178"/>
            <a:ext cx="0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4265932-DF28-4B2F-A0AE-4EC5B876F55E}"/>
              </a:ext>
            </a:extLst>
          </p:cNvPr>
          <p:cNvCxnSpPr>
            <a:stCxn id="18" idx="0"/>
            <a:endCxn id="13" idx="2"/>
          </p:cNvCxnSpPr>
          <p:nvPr/>
        </p:nvCxnSpPr>
        <p:spPr>
          <a:xfrm flipH="1" flipV="1">
            <a:off x="9540402" y="4230178"/>
            <a:ext cx="1336789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8EA48B9-4537-401A-A700-210ADB33A41F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flipV="1">
            <a:off x="10877191" y="4230178"/>
            <a:ext cx="0" cy="618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</a:t>
            </a:r>
            <a:r>
              <a:rPr lang="zh-CN" altLang="en-US" dirty="0"/>
              <a:t>不死人的背包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161"/>
                <a:ext cx="10515600" cy="53981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背包加入新物品的转移：</a:t>
                </a:r>
                <a:endParaRPr lang="en-US" altLang="zh-CN" dirty="0"/>
              </a:p>
              <a:p>
                <a:r>
                  <a:rPr lang="en-US" altLang="zh-CN" dirty="0" err="1"/>
                  <a:t>dp</a:t>
                </a:r>
                <a:r>
                  <a:rPr lang="en-US" altLang="zh-CN" dirty="0"/>
                  <a:t>[j]+=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[j-w[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]]</a:t>
                </a:r>
              </a:p>
              <a:p>
                <a:r>
                  <a:rPr lang="zh-CN" altLang="en-US" dirty="0"/>
                  <a:t>减少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物品，只需减少一次这样的转移</a:t>
                </a:r>
                <a:endParaRPr lang="en-US" altLang="zh-CN" dirty="0"/>
              </a:p>
              <a:p>
                <a:r>
                  <a:rPr lang="zh-CN" altLang="en-US" dirty="0"/>
                  <a:t>显然：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[j]-=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[j-w[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]]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注意二者转移时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的方向（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从小到大还是从大到小）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161"/>
                <a:ext cx="10515600" cy="539813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37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 </a:t>
            </a:r>
            <a:r>
              <a:rPr lang="zh-CN" altLang="en-US" dirty="0"/>
              <a:t>土豆的炼丹术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5161"/>
            <a:ext cx="10515600" cy="53981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ym typeface="+mn-ea"/>
              </a:rPr>
              <a:t>题意：</a:t>
            </a:r>
            <a:endParaRPr lang="en-US" altLang="zh-CN" b="1" dirty="0">
              <a:sym typeface="+mn-ea"/>
            </a:endParaRPr>
          </a:p>
          <a:p>
            <a:r>
              <a:rPr lang="zh-CN" altLang="en-US" dirty="0"/>
              <a:t>将长度为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串切割最多</a:t>
            </a:r>
            <a:r>
              <a:rPr lang="en-US" altLang="zh-CN" dirty="0"/>
              <a:t>m</a:t>
            </a:r>
            <a:r>
              <a:rPr lang="zh-CN" altLang="en-US" dirty="0"/>
              <a:t>次后，每块转为十进制数字，输出所有十进制数字各个数位之后的最大值。</a:t>
            </a:r>
            <a:endParaRPr lang="en-US" altLang="zh-CN" dirty="0"/>
          </a:p>
          <a:p>
            <a:r>
              <a:rPr lang="zh-CN" altLang="en-US" dirty="0"/>
              <a:t>样例：    </a:t>
            </a:r>
            <a:r>
              <a:rPr lang="en-US" altLang="zh-CN" dirty="0"/>
              <a:t>n=5      m=2      s=10001</a:t>
            </a:r>
          </a:p>
          <a:p>
            <a:r>
              <a:rPr lang="zh-CN" altLang="en-US" dirty="0"/>
              <a:t>不切割：</a:t>
            </a:r>
            <a:r>
              <a:rPr lang="en-US" altLang="zh-CN" dirty="0"/>
              <a:t>10001=17</a:t>
            </a:r>
            <a:r>
              <a:rPr lang="zh-CN" altLang="en-US" dirty="0"/>
              <a:t>，</a:t>
            </a:r>
            <a:r>
              <a:rPr lang="en-US" altLang="zh-CN" dirty="0"/>
              <a:t>1+7=8</a:t>
            </a:r>
          </a:p>
          <a:p>
            <a:r>
              <a:rPr lang="zh-CN" altLang="en-US" dirty="0"/>
              <a:t>切割一次：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0001</a:t>
            </a:r>
            <a:r>
              <a:rPr lang="zh-CN" altLang="en-US" dirty="0"/>
              <a:t>；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001</a:t>
            </a:r>
            <a:r>
              <a:rPr lang="zh-CN" altLang="en-US" dirty="0"/>
              <a:t>；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01</a:t>
            </a:r>
            <a:r>
              <a:rPr lang="zh-CN" altLang="en-US" dirty="0"/>
              <a:t>；</a:t>
            </a:r>
            <a:r>
              <a:rPr lang="en-US" altLang="zh-CN" dirty="0"/>
              <a:t>1000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切割两次：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可以发现，最大价值为切割一次，变成</a:t>
            </a:r>
            <a:r>
              <a:rPr lang="en-US" altLang="zh-CN" dirty="0"/>
              <a:t>1000</a:t>
            </a:r>
            <a:r>
              <a:rPr lang="zh-CN" altLang="en-US" dirty="0"/>
              <a:t>，</a:t>
            </a:r>
            <a:r>
              <a:rPr lang="en-US" altLang="zh-CN" dirty="0"/>
              <a:t>1=8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8+1=9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12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 </a:t>
            </a:r>
            <a:r>
              <a:rPr lang="zh-CN" altLang="en-US" dirty="0"/>
              <a:t>土豆的炼丹术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5161"/>
            <a:ext cx="10515600" cy="53981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ym typeface="+mn-ea"/>
              </a:rPr>
              <a:t>题意：</a:t>
            </a:r>
            <a:endParaRPr lang="en-US" altLang="zh-CN" b="1" dirty="0">
              <a:sym typeface="+mn-ea"/>
            </a:endParaRPr>
          </a:p>
          <a:p>
            <a:r>
              <a:rPr lang="zh-CN" altLang="en-US" dirty="0"/>
              <a:t>将长度为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串切割最多</a:t>
            </a:r>
            <a:r>
              <a:rPr lang="en-US" altLang="zh-CN" dirty="0"/>
              <a:t>m</a:t>
            </a:r>
            <a:r>
              <a:rPr lang="zh-CN" altLang="en-US" dirty="0"/>
              <a:t>次后，每块转为十进制数字，输出所有十进制数字各个数位之后的最大值。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次操作会变成</a:t>
            </a:r>
            <a:r>
              <a:rPr lang="en-US" altLang="zh-CN" dirty="0" err="1"/>
              <a:t>m+1</a:t>
            </a:r>
            <a:r>
              <a:rPr lang="zh-CN" altLang="en-US" dirty="0"/>
              <a:t>块，</a:t>
            </a:r>
            <a:r>
              <a:rPr lang="en-US" altLang="zh-CN" dirty="0"/>
              <a:t>m</a:t>
            </a:r>
            <a:r>
              <a:rPr lang="zh-CN" altLang="en-US" dirty="0"/>
              <a:t>可以为</a:t>
            </a:r>
            <a:r>
              <a:rPr lang="en-US" altLang="zh-CN" dirty="0"/>
              <a:t>0</a:t>
            </a:r>
            <a:r>
              <a:rPr lang="zh-CN" altLang="en-US" dirty="0"/>
              <a:t>且</a:t>
            </a:r>
            <a:r>
              <a:rPr lang="en-US" altLang="zh-CN" dirty="0"/>
              <a:t>m</a:t>
            </a:r>
            <a:r>
              <a:rPr lang="zh-CN" altLang="en-US" dirty="0"/>
              <a:t>可以大于等于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m = min(</a:t>
            </a:r>
            <a:r>
              <a:rPr lang="en-US" altLang="zh-CN" dirty="0" err="1"/>
              <a:t>m+1,n</a:t>
            </a:r>
            <a:r>
              <a:rPr lang="en-US" altLang="zh-CN" dirty="0"/>
              <a:t>)</a:t>
            </a:r>
            <a:r>
              <a:rPr lang="zh-CN" altLang="en-US" dirty="0"/>
              <a:t>，这时</a:t>
            </a:r>
            <a:r>
              <a:rPr lang="en-US" altLang="zh-CN" dirty="0"/>
              <a:t>m</a:t>
            </a:r>
            <a:r>
              <a:rPr lang="zh-CN" altLang="en-US" dirty="0"/>
              <a:t>表示最多可以分成的块数。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最大为</a:t>
            </a:r>
            <a:r>
              <a:rPr lang="en-US" altLang="zh-CN" dirty="0"/>
              <a:t>800</a:t>
            </a:r>
            <a:r>
              <a:rPr lang="zh-CN" altLang="en-US" dirty="0"/>
              <a:t>，</a:t>
            </a:r>
            <a:r>
              <a:rPr lang="en-US" altLang="zh-CN" dirty="0"/>
              <a:t>unsigned long long &lt; 2^64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大数（如果不会</a:t>
            </a:r>
            <a:r>
              <a:rPr lang="en-US" altLang="zh-CN" dirty="0"/>
              <a:t>T</a:t>
            </a:r>
            <a:r>
              <a:rPr lang="zh-CN" altLang="en-US" dirty="0"/>
              <a:t>的话）</a:t>
            </a:r>
            <a:endParaRPr lang="en-US" altLang="zh-CN" dirty="0"/>
          </a:p>
          <a:p>
            <a:r>
              <a:rPr lang="en-US" altLang="zh-CN" dirty="0" err="1"/>
              <a:t>c++</a:t>
            </a:r>
            <a:r>
              <a:rPr lang="en-US" altLang="zh-CN" dirty="0"/>
              <a:t> </a:t>
            </a:r>
            <a:r>
              <a:rPr lang="zh-CN" altLang="en-US" dirty="0"/>
              <a:t>模拟大数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436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 </a:t>
            </a:r>
            <a:r>
              <a:rPr lang="zh-CN" altLang="en-US" dirty="0"/>
              <a:t>土豆的炼丹术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5161"/>
                <a:ext cx="6316745" cy="329798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预处理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zh-CN" altLang="en-US" dirty="0"/>
                  <a:t>的值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/>
                  <a:t> = 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由上一个数的每一位</a:t>
                </a:r>
                <a:r>
                  <a:rPr lang="en-US" altLang="zh-CN" dirty="0"/>
                  <a:t>×2</a:t>
                </a:r>
                <a:r>
                  <a:rPr lang="zh-CN" altLang="en-US" dirty="0"/>
                  <a:t>，进位后得到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5161"/>
                <a:ext cx="6316745" cy="3297985"/>
              </a:xfrm>
              <a:blipFill>
                <a:blip r:embed="rId2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595DBC9-7A1F-4F71-965B-BA0CA59E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26435"/>
              </p:ext>
            </p:extLst>
          </p:nvPr>
        </p:nvGraphicFramePr>
        <p:xfrm>
          <a:off x="838198" y="3856081"/>
          <a:ext cx="10162884" cy="222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814">
                  <a:extLst>
                    <a:ext uri="{9D8B030D-6E8A-4147-A177-3AD203B41FA5}">
                      <a16:colId xmlns:a16="http://schemas.microsoft.com/office/drawing/2014/main" val="3799727647"/>
                    </a:ext>
                  </a:extLst>
                </a:gridCol>
                <a:gridCol w="1693814">
                  <a:extLst>
                    <a:ext uri="{9D8B030D-6E8A-4147-A177-3AD203B41FA5}">
                      <a16:colId xmlns:a16="http://schemas.microsoft.com/office/drawing/2014/main" val="1738842567"/>
                    </a:ext>
                  </a:extLst>
                </a:gridCol>
                <a:gridCol w="1693814">
                  <a:extLst>
                    <a:ext uri="{9D8B030D-6E8A-4147-A177-3AD203B41FA5}">
                      <a16:colId xmlns:a16="http://schemas.microsoft.com/office/drawing/2014/main" val="2919196892"/>
                    </a:ext>
                  </a:extLst>
                </a:gridCol>
                <a:gridCol w="1693814">
                  <a:extLst>
                    <a:ext uri="{9D8B030D-6E8A-4147-A177-3AD203B41FA5}">
                      <a16:colId xmlns:a16="http://schemas.microsoft.com/office/drawing/2014/main" val="2647128444"/>
                    </a:ext>
                  </a:extLst>
                </a:gridCol>
                <a:gridCol w="1693814">
                  <a:extLst>
                    <a:ext uri="{9D8B030D-6E8A-4147-A177-3AD203B41FA5}">
                      <a16:colId xmlns:a16="http://schemas.microsoft.com/office/drawing/2014/main" val="532419601"/>
                    </a:ext>
                  </a:extLst>
                </a:gridCol>
                <a:gridCol w="1693814">
                  <a:extLst>
                    <a:ext uri="{9D8B030D-6E8A-4147-A177-3AD203B41FA5}">
                      <a16:colId xmlns:a16="http://schemas.microsoft.com/office/drawing/2014/main" val="1527694749"/>
                    </a:ext>
                  </a:extLst>
                </a:gridCol>
              </a:tblGrid>
              <a:tr h="741402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vector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solidFill>
                            <a:sysClr val="windowText" lastClr="000000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874629"/>
                  </a:ext>
                </a:extLst>
              </a:tr>
              <a:tr h="74140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ysClr val="windowText" lastClr="000000"/>
                          </a:solidFill>
                        </a:rPr>
                        <a:t>2^6</a:t>
                      </a:r>
                      <a:endParaRPr lang="zh-CN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26070"/>
                  </a:ext>
                </a:extLst>
              </a:tr>
              <a:tr h="74140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ysClr val="windowText" lastClr="000000"/>
                          </a:solidFill>
                        </a:rPr>
                        <a:t>2^7</a:t>
                      </a:r>
                      <a:endParaRPr lang="zh-CN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4*2=</a:t>
                      </a:r>
                      <a:r>
                        <a:rPr lang="en-US" altLang="zh-CN" sz="2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ysClr val="windowText" lastClr="000000"/>
                          </a:solidFill>
                        </a:rPr>
                        <a:t>12%2=</a:t>
                      </a:r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ysClr val="windowText" lastClr="000000"/>
                          </a:solidFill>
                        </a:rPr>
                        <a:t>12/10=</a:t>
                      </a:r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zh-CN" altLang="en-US" sz="2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35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83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 </a:t>
            </a:r>
            <a:r>
              <a:rPr lang="zh-CN" altLang="en-US" dirty="0"/>
              <a:t>土豆的炼丹术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5161"/>
                <a:ext cx="9804663" cy="329798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预处理所有块的值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10101=2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=16+4+1=21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5161"/>
                <a:ext cx="9804663" cy="3297985"/>
              </a:xfrm>
              <a:blipFill>
                <a:blip r:embed="rId2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595DBC9-7A1F-4F71-965B-BA0CA59E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43262"/>
              </p:ext>
            </p:extLst>
          </p:nvPr>
        </p:nvGraphicFramePr>
        <p:xfrm>
          <a:off x="838198" y="2904153"/>
          <a:ext cx="10515600" cy="370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997276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38842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191968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126106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47128444"/>
                    </a:ext>
                  </a:extLst>
                </a:gridCol>
              </a:tblGrid>
              <a:tr h="741402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vector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solidFill>
                            <a:sysClr val="windowText" lastClr="000000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874629"/>
                  </a:ext>
                </a:extLst>
              </a:tr>
              <a:tr h="74140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ysClr val="windowText" lastClr="000000"/>
                          </a:solidFill>
                        </a:rPr>
                        <a:t>2^0</a:t>
                      </a:r>
                      <a:endParaRPr lang="zh-CN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26070"/>
                  </a:ext>
                </a:extLst>
              </a:tr>
              <a:tr h="74140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ysClr val="windowText" lastClr="000000"/>
                          </a:solidFill>
                        </a:rPr>
                        <a:t>2^2</a:t>
                      </a:r>
                      <a:endParaRPr lang="zh-CN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35557"/>
                  </a:ext>
                </a:extLst>
              </a:tr>
              <a:tr h="741402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ysClr val="windowText" lastClr="000000"/>
                          </a:solidFill>
                        </a:rPr>
                        <a:t>2^4</a:t>
                      </a:r>
                      <a:endParaRPr lang="zh-CN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844011"/>
                  </a:ext>
                </a:extLst>
              </a:tr>
              <a:tr h="741402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solidFill>
                            <a:sysClr val="windowText" lastClr="000000"/>
                          </a:solidFill>
                        </a:rPr>
                        <a:t>val</a:t>
                      </a:r>
                      <a:r>
                        <a:rPr lang="en-US" altLang="zh-CN" sz="2800" dirty="0">
                          <a:solidFill>
                            <a:sysClr val="windowText" lastClr="000000"/>
                          </a:solidFill>
                        </a:rPr>
                        <a:t>[0][4]</a:t>
                      </a:r>
                      <a:endParaRPr lang="zh-CN" alt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11%10=</a:t>
                      </a:r>
                      <a:r>
                        <a:rPr lang="en-US" altLang="zh-CN" sz="2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1+11/10=</a:t>
                      </a:r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zh-CN" alt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44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 </a:t>
            </a:r>
            <a:r>
              <a:rPr lang="zh-CN" altLang="en-US" dirty="0"/>
              <a:t>土豆的炼丹术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5161"/>
                <a:ext cx="9804663" cy="471200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不考虑最多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块的限制</a:t>
                </a:r>
                <a:endParaRPr lang="en-US" altLang="zh-CN" dirty="0"/>
              </a:p>
              <a:p>
                <a:r>
                  <a:rPr lang="zh-CN" altLang="en-US" b="0" dirty="0"/>
                  <a:t>设</a:t>
                </a:r>
                <a:r>
                  <a:rPr lang="en-US" altLang="zh-CN" b="0" dirty="0" err="1"/>
                  <a:t>dp</a:t>
                </a:r>
                <a:r>
                  <a:rPr lang="en-US" altLang="zh-CN" b="0" dirty="0"/>
                  <a:t>[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]</a:t>
                </a:r>
                <a:r>
                  <a:rPr lang="zh-CN" altLang="en-US" b="0" dirty="0"/>
                  <a:t>表示前</a:t>
                </a:r>
                <a:r>
                  <a:rPr lang="en-US" altLang="zh-CN" b="0" dirty="0" err="1"/>
                  <a:t>i</a:t>
                </a:r>
                <a:r>
                  <a:rPr lang="zh-CN" altLang="en-US" b="0" dirty="0"/>
                  <a:t>个</a:t>
                </a:r>
                <a:r>
                  <a:rPr lang="zh-CN" altLang="en-US" dirty="0"/>
                  <a:t>数字得到的最大值</a:t>
                </a:r>
                <a:endParaRPr lang="en-US" altLang="zh-CN" dirty="0"/>
              </a:p>
              <a:p>
                <a:r>
                  <a:rPr lang="en-US" altLang="zh-CN" b="0" dirty="0" err="1"/>
                  <a:t>dp</a:t>
                </a:r>
                <a:r>
                  <a:rPr lang="en-US" altLang="zh-CN" b="0" dirty="0"/>
                  <a:t>[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]=max(</a:t>
                </a:r>
                <a:r>
                  <a:rPr lang="en-US" altLang="zh-CN" b="0" dirty="0" err="1"/>
                  <a:t>dp</a:t>
                </a:r>
                <a:r>
                  <a:rPr lang="en-US" altLang="zh-CN" b="0" dirty="0"/>
                  <a:t>[</a:t>
                </a:r>
                <a:r>
                  <a:rPr lang="en-US" altLang="zh-CN" b="0" dirty="0" err="1"/>
                  <a:t>i</a:t>
                </a:r>
                <a:r>
                  <a:rPr lang="en-US" altLang="zh-CN" b="0" dirty="0"/>
                  <a:t>],</a:t>
                </a:r>
                <a:r>
                  <a:rPr lang="en-US" altLang="zh-CN" b="0" dirty="0" err="1"/>
                  <a:t>dp</a:t>
                </a:r>
                <a:r>
                  <a:rPr lang="en-US" altLang="zh-CN" b="0" dirty="0"/>
                  <a:t>[j]+</a:t>
                </a:r>
                <a:r>
                  <a:rPr lang="en-US" altLang="zh-CN" b="0" dirty="0" err="1"/>
                  <a:t>val</a:t>
                </a:r>
                <a:r>
                  <a:rPr lang="en-US" altLang="zh-CN" b="0" dirty="0"/>
                  <a:t>[</a:t>
                </a:r>
                <a:r>
                  <a:rPr lang="en-US" altLang="zh-CN" b="0" dirty="0" err="1"/>
                  <a:t>j+1</a:t>
                </a:r>
                <a:r>
                  <a:rPr lang="en-US" altLang="zh-CN" dirty="0"/>
                  <a:t>][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])</a:t>
                </a:r>
              </a:p>
              <a:p>
                <a:r>
                  <a:rPr lang="zh-CN" altLang="en-US" dirty="0"/>
                  <a:t>加上最多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块的限制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个数字分成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块得到的最大值</a:t>
                </a:r>
                <a:endParaRPr lang="en-US" altLang="zh-CN" dirty="0"/>
              </a:p>
              <a:p>
                <a:r>
                  <a:rPr lang="zh-CN" altLang="en-US" dirty="0"/>
                  <a:t>增加一维的转移即可</a:t>
                </a:r>
                <a:endParaRPr lang="en-US" altLang="zh-CN" dirty="0"/>
              </a:p>
              <a:p>
                <a:r>
                  <a:rPr lang="zh-CN" altLang="en-US" dirty="0"/>
                  <a:t>注意边界问题</a:t>
                </a: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5161"/>
                <a:ext cx="9804663" cy="4712006"/>
              </a:xfrm>
              <a:blipFill>
                <a:blip r:embed="rId2"/>
                <a:stretch>
                  <a:fillRect l="-1057" b="-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68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zh-CN" altLang="en-US" dirty="0"/>
              <a:t>送信分配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19188A-4DB6-4F55-A9E8-392A0424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81" y="1690688"/>
            <a:ext cx="5570703" cy="49000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52F975-4801-4D0D-B850-7223274A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84" y="2907373"/>
            <a:ext cx="5410669" cy="2674852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A3E263F-327D-4F74-BF43-4EFE8BC1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6857" y="1027906"/>
            <a:ext cx="3574062" cy="2554112"/>
          </a:xfrm>
        </p:spPr>
        <p:txBody>
          <a:bodyPr>
            <a:noAutofit/>
          </a:bodyPr>
          <a:lstStyle/>
          <a:p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出题：</a:t>
            </a:r>
            <a:r>
              <a:rPr lang="en-US" altLang="zh-CN" dirty="0" err="1">
                <a:sym typeface="+mn-ea"/>
              </a:rPr>
              <a:t>HeRaNO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一血：李佳骏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二血：丛宇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3" name="图片 2">
            <a:hlinkClick r:id="rId4"/>
            <a:extLst>
              <a:ext uri="{FF2B5EF4-FFF2-40B4-BE49-F238E27FC236}">
                <a16:creationId xmlns:a16="http://schemas.microsoft.com/office/drawing/2014/main" id="{2768A809-E178-43A3-B5B3-7677A708C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106" y="4762106"/>
            <a:ext cx="2095893" cy="20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zh-CN" altLang="en-US" dirty="0"/>
              <a:t>送信分配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55160"/>
            <a:ext cx="9804663" cy="51644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题意：</a:t>
            </a:r>
            <a:endParaRPr lang="en-US" altLang="zh-CN" dirty="0"/>
          </a:p>
          <a:p>
            <a:r>
              <a:rPr lang="zh-CN" altLang="en-US" b="0" dirty="0"/>
              <a:t>两个人从街区</a:t>
            </a:r>
            <a:r>
              <a:rPr lang="en-US" altLang="zh-CN" b="0" dirty="0"/>
              <a:t>1</a:t>
            </a:r>
            <a:r>
              <a:rPr lang="zh-CN" altLang="en-US" b="0" dirty="0"/>
              <a:t>出发送信，只允许向编号更大的街区移动，给定两个街区移动所需体力，求所有街区至少一个人到过所需最少体力总和。</a:t>
            </a:r>
            <a:endParaRPr lang="en-US" altLang="zh-CN" b="0" dirty="0"/>
          </a:p>
          <a:p>
            <a:r>
              <a:rPr lang="zh-CN" altLang="en-US" dirty="0"/>
              <a:t>注意：</a:t>
            </a:r>
            <a:r>
              <a:rPr lang="zh-CN" altLang="en-US" b="0" dirty="0"/>
              <a:t>同一街区可以两个人都到达过</a:t>
            </a:r>
            <a:endParaRPr lang="en-US" altLang="zh-CN" b="0" dirty="0"/>
          </a:p>
          <a:p>
            <a:r>
              <a:rPr lang="zh-CN" altLang="en-US" dirty="0"/>
              <a:t>设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表示一个人在位置</a:t>
            </a:r>
            <a:r>
              <a:rPr lang="en-US" altLang="zh-CN" dirty="0" err="1"/>
              <a:t>i</a:t>
            </a:r>
            <a:r>
              <a:rPr lang="zh-CN" altLang="en-US" dirty="0"/>
              <a:t>，另一个在</a:t>
            </a:r>
            <a:r>
              <a:rPr lang="en-US" altLang="zh-CN" dirty="0"/>
              <a:t>j</a:t>
            </a:r>
            <a:r>
              <a:rPr lang="zh-CN" altLang="en-US" dirty="0"/>
              <a:t>，且</a:t>
            </a:r>
            <a:r>
              <a:rPr lang="en-US" altLang="zh-CN" dirty="0" err="1"/>
              <a:t>i</a:t>
            </a:r>
            <a:r>
              <a:rPr lang="zh-CN" altLang="en-US" dirty="0"/>
              <a:t>≥</a:t>
            </a:r>
            <a:r>
              <a:rPr lang="en-US" altLang="zh-CN" dirty="0"/>
              <a:t>j</a:t>
            </a:r>
          </a:p>
          <a:p>
            <a:r>
              <a:rPr lang="zh-CN" altLang="en-US" dirty="0"/>
              <a:t>显然所有</a:t>
            </a:r>
            <a:r>
              <a:rPr lang="en-US" altLang="zh-CN" dirty="0"/>
              <a:t>k&lt;j</a:t>
            </a:r>
            <a:r>
              <a:rPr lang="zh-CN" altLang="en-US" dirty="0"/>
              <a:t>的街区需全部到达</a:t>
            </a:r>
            <a:endParaRPr lang="en-US" altLang="zh-CN" dirty="0"/>
          </a:p>
          <a:p>
            <a:r>
              <a:rPr lang="zh-CN" altLang="en-US" dirty="0"/>
              <a:t>由于当存在</a:t>
            </a:r>
            <a:r>
              <a:rPr lang="en-US" altLang="zh-CN" dirty="0"/>
              <a:t>j&lt;k&lt;</a:t>
            </a:r>
            <a:r>
              <a:rPr lang="en-US" altLang="zh-CN" dirty="0" err="1"/>
              <a:t>i</a:t>
            </a:r>
            <a:r>
              <a:rPr lang="zh-CN" altLang="en-US" dirty="0"/>
              <a:t>地区未送达时，该地区只能由</a:t>
            </a:r>
            <a:r>
              <a:rPr lang="en-US" altLang="zh-CN" dirty="0"/>
              <a:t>j</a:t>
            </a:r>
            <a:r>
              <a:rPr lang="zh-CN" altLang="en-US" dirty="0"/>
              <a:t>到达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可以表示为所有</a:t>
            </a:r>
            <a:r>
              <a:rPr lang="en-US" altLang="zh-CN" dirty="0"/>
              <a:t>k</a:t>
            </a:r>
            <a:r>
              <a:rPr lang="zh-CN" altLang="en-US" dirty="0"/>
              <a:t>≤</a:t>
            </a:r>
            <a:r>
              <a:rPr lang="en-US" altLang="zh-CN" dirty="0" err="1"/>
              <a:t>i</a:t>
            </a:r>
            <a:r>
              <a:rPr lang="zh-CN" altLang="en-US" dirty="0"/>
              <a:t>全部送达，便于状态转移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0" dirty="0"/>
          </a:p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08675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1889</Words>
  <Application>Microsoft Office PowerPoint</Application>
  <PresentationFormat>宽屏</PresentationFormat>
  <Paragraphs>331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Office 主题​​</vt:lpstr>
      <vt:lpstr>动态规划题解(ABCER)</vt:lpstr>
      <vt:lpstr>A 土豆的炼丹术</vt:lpstr>
      <vt:lpstr>A 土豆的炼丹术</vt:lpstr>
      <vt:lpstr>A 土豆的炼丹术</vt:lpstr>
      <vt:lpstr>A 土豆的炼丹术</vt:lpstr>
      <vt:lpstr>A 土豆的炼丹术</vt:lpstr>
      <vt:lpstr>A 土豆的炼丹术</vt:lpstr>
      <vt:lpstr>B 送信分配</vt:lpstr>
      <vt:lpstr>B 送信分配</vt:lpstr>
      <vt:lpstr>B 送信分配</vt:lpstr>
      <vt:lpstr>B 送信分配</vt:lpstr>
      <vt:lpstr>B 送信分配</vt:lpstr>
      <vt:lpstr>B 送信分配</vt:lpstr>
      <vt:lpstr>B 送信分配</vt:lpstr>
      <vt:lpstr>B 送信分配</vt:lpstr>
      <vt:lpstr>C 土豆的子序列</vt:lpstr>
      <vt:lpstr>C 土豆的子序列</vt:lpstr>
      <vt:lpstr>C 土豆的子序列</vt:lpstr>
      <vt:lpstr>C 土豆的子序列</vt:lpstr>
      <vt:lpstr>E 土豆的数</vt:lpstr>
      <vt:lpstr>E 土豆的数</vt:lpstr>
      <vt:lpstr>E 土豆的数</vt:lpstr>
      <vt:lpstr>E 土豆的数</vt:lpstr>
      <vt:lpstr>R 不死人的背包</vt:lpstr>
      <vt:lpstr>R 不死人的背包</vt:lpstr>
      <vt:lpstr>R 不死人的背包</vt:lpstr>
      <vt:lpstr>R 不死人的背包</vt:lpstr>
      <vt:lpstr>R 不死人的背包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土豆的炼丹术</dc:title>
  <dc:creator>林 华伦</dc:creator>
  <cp:lastModifiedBy>林 华伦</cp:lastModifiedBy>
  <cp:revision>196</cp:revision>
  <dcterms:created xsi:type="dcterms:W3CDTF">2021-05-15T19:40:23Z</dcterms:created>
  <dcterms:modified xsi:type="dcterms:W3CDTF">2021-05-29T07:52:16Z</dcterms:modified>
</cp:coreProperties>
</file>