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55652-BF8B-49BA-BA15-50BE44FF8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1A772-1C4A-4190-A6AD-5DD9665EB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1F20-D97B-4D90-B45A-CB22641F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F6A-0620-4BD6-8DFA-AF0E1182D561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79EDC-1F9D-45D1-91D1-B180CAAE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8DD5A-D8DD-4A9B-B869-B48DC7DA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F597-0807-4397-9AF1-697584E1B1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8A6C4625-BBC9-43EB-BFA4-3B3FD191AD6D}"/>
              </a:ext>
            </a:extLst>
          </p:cNvPr>
          <p:cNvSpPr/>
          <p:nvPr userDrawn="1"/>
        </p:nvSpPr>
        <p:spPr>
          <a:xfrm>
            <a:off x="8088028" y="0"/>
            <a:ext cx="410397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68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4A21-6523-4A1F-9B3E-0F961695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B37D7-6D4E-4400-84C2-E9384368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9C990-2F78-46A2-A22B-89B51665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F6A-0620-4BD6-8DFA-AF0E1182D561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0C23-1F71-49E2-808F-796E6A91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64FCC-1B09-4A11-A2EC-C0E212D3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F597-0807-4397-9AF1-697584E1B1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63829F27-BB0E-4515-8752-59FE7D14DDF6}"/>
              </a:ext>
            </a:extLst>
          </p:cNvPr>
          <p:cNvSpPr/>
          <p:nvPr userDrawn="1"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4C25D-667E-4813-A737-0F53CB41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F6A-0620-4BD6-8DFA-AF0E1182D561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DFA2CF-FFA5-48AD-A857-CB3B9C3A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AFD89-521A-4788-AB4E-0D1465B2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F597-0807-4397-9AF1-697584E1B1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C8FDD6C-0420-485C-BED4-D6134743D9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11963400" cy="6858000"/>
          </a:xfrm>
          <a:prstGeom prst="rect">
            <a:avLst/>
          </a:prstGeom>
          <a:noFill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65BA87-A3F1-4133-AB58-17FDE9BFFC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201" y="-1"/>
            <a:ext cx="7946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B504D69-4A1D-461E-9459-0A2B4F3C9D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C6E0AE-6475-4670-85CE-6EB78F266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794626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4F8993-8358-4EE8-B8C4-CF7865639D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75889" y="560830"/>
            <a:ext cx="2022776" cy="422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EDAA72-806C-47ED-8B1D-4D8DEC75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5DAA9-087E-4496-A72F-7FDAC1C49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7A59C-0872-4344-AAA9-8EFB4122C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1F6A-0620-4BD6-8DFA-AF0E1182D561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1A114-A7ED-488E-B6E2-7D77C1084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44C8E-B815-4318-8D63-3A6F55FA5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597-0807-4397-9AF1-697584E1B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765F3-1C1A-47AE-9347-3F78D89CD3F5}"/>
              </a:ext>
            </a:extLst>
          </p:cNvPr>
          <p:cNvSpPr txBox="1"/>
          <p:nvPr/>
        </p:nvSpPr>
        <p:spPr>
          <a:xfrm>
            <a:off x="2534653" y="2526813"/>
            <a:ext cx="7234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ea typeface="黑体" panose="02010609060101010101" pitchFamily="49" charset="-122"/>
              </a:rPr>
              <a:t>动态规划 </a:t>
            </a:r>
            <a:r>
              <a:rPr lang="en-US" altLang="zh-CN" sz="6000">
                <a:ea typeface="黑体" panose="02010609060101010101" pitchFamily="49" charset="-122"/>
              </a:rPr>
              <a:t>W X </a:t>
            </a:r>
            <a:r>
              <a:rPr lang="zh-CN" altLang="en-US" sz="6000">
                <a:ea typeface="黑体" panose="02010609060101010101" pitchFamily="49" charset="-122"/>
              </a:rPr>
              <a:t>题解</a:t>
            </a:r>
          </a:p>
        </p:txBody>
      </p:sp>
    </p:spTree>
    <p:extLst>
      <p:ext uri="{BB962C8B-B14F-4D97-AF65-F5344CB8AC3E}">
        <p14:creationId xmlns:p14="http://schemas.microsoft.com/office/powerpoint/2010/main" val="3588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BBC07-E0F6-4030-8ACA-2560BCB645D8}"/>
              </a:ext>
            </a:extLst>
          </p:cNvPr>
          <p:cNvSpPr txBox="1"/>
          <p:nvPr/>
        </p:nvSpPr>
        <p:spPr>
          <a:xfrm>
            <a:off x="417094" y="288758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W</a:t>
            </a:r>
            <a:r>
              <a:rPr lang="zh-CN" altLang="en-US" sz="3600"/>
              <a:t>题 投硬币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822832-2469-467F-B285-C0C93D914243}"/>
                  </a:ext>
                </a:extLst>
              </p:cNvPr>
              <p:cNvSpPr txBox="1"/>
              <p:nvPr/>
            </p:nvSpPr>
            <p:spPr>
              <a:xfrm>
                <a:off x="1356210" y="1013255"/>
                <a:ext cx="8801045" cy="536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一血</a:t>
                </a:r>
                <a:r>
                  <a:rPr lang="zh-CN" altLang="en-US" sz="2400" b="1"/>
                  <a:t>：</a:t>
                </a:r>
                <a:r>
                  <a:rPr lang="zh-CN" altLang="en-US" sz="2400"/>
                  <a:t>李奕聪</a:t>
                </a:r>
                <a:r>
                  <a:rPr lang="en-US" altLang="zh-CN" sz="2400"/>
                  <a:t>		</a:t>
                </a:r>
                <a:r>
                  <a:rPr lang="zh-CN" altLang="en-US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讲题：</a:t>
                </a:r>
                <a:r>
                  <a:rPr lang="zh-CN" altLang="en-US" sz="2400"/>
                  <a:t>彭帅康（二血）</a:t>
                </a:r>
                <a:endParaRPr lang="en-US" altLang="zh-CN" sz="2400"/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题意：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枚</m:t>
                    </m:r>
                  </m:oMath>
                </a14:m>
                <a:r>
                  <a:rPr lang="zh-CN" altLang="en-US" sz="2400">
                    <a:ea typeface="幼圆" panose="02010509060101010101" pitchFamily="49" charset="-122"/>
                  </a:rPr>
                  <a:t>硬币排成一行，求存在 </a:t>
                </a:r>
                <a:r>
                  <a:rPr lang="en-US" altLang="zh-CN" sz="2400">
                    <a:ea typeface="幼圆" panose="02010509060101010101" pitchFamily="49" charset="-122"/>
                  </a:rPr>
                  <a:t>3 </a:t>
                </a:r>
                <a:r>
                  <a:rPr lang="zh-CN" altLang="en-US" sz="2400">
                    <a:ea typeface="幼圆" panose="02010509060101010101" pitchFamily="49" charset="-122"/>
                  </a:rPr>
                  <a:t>个硬币同为正面或同为反面（丑陋）的排列的个数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Tag</a:t>
                </a:r>
                <a:r>
                  <a:rPr lang="zh-CN" altLang="en-US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：</a:t>
                </a:r>
                <a:r>
                  <a:rPr lang="zh-CN" altLang="en-US" sz="2400" b="0" i="0">
                    <a:solidFill>
                      <a:srgbClr val="4D4D4D"/>
                    </a:solidFill>
                    <a:effectLst/>
                    <a:latin typeface="-apple-system"/>
                  </a:rPr>
                  <a:t>斐波那契数列、高精度加法</a:t>
                </a:r>
                <a:endParaRPr lang="en-US" altLang="zh-CN" sz="2400" b="1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题解：</a:t>
                </a:r>
                <a:endParaRPr lang="en-US" altLang="zh-CN" sz="2400" b="1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	</a:t>
                </a:r>
                <a:r>
                  <a:rPr lang="en-US" altLang="zh-CN" sz="2400">
                    <a:ea typeface="幼圆" panose="02010509060101010101" pitchFamily="49" charset="-122"/>
                  </a:rPr>
                  <a:t>1. </a:t>
                </a:r>
                <a:r>
                  <a:rPr lang="zh-CN" altLang="en-US" sz="2400">
                    <a:ea typeface="幼圆" panose="02010509060101010101" pitchFamily="49" charset="-122"/>
                  </a:rPr>
                  <a:t>全部排列数 </a:t>
                </a:r>
                <a:r>
                  <a:rPr lang="en-US" altLang="zh-CN" sz="2400">
                    <a:ea typeface="幼圆" panose="02010509060101010101" pitchFamily="49" charset="-122"/>
                  </a:rPr>
                  <a:t>= </a:t>
                </a:r>
                <a:r>
                  <a:rPr lang="zh-CN" altLang="en-US" sz="2400">
                    <a:ea typeface="幼圆" panose="02010509060101010101" pitchFamily="49" charset="-122"/>
                  </a:rPr>
                  <a:t>美观排列数 </a:t>
                </a:r>
                <a:r>
                  <a:rPr lang="en-US" altLang="zh-CN" sz="2400">
                    <a:ea typeface="幼圆" panose="02010509060101010101" pitchFamily="49" charset="-122"/>
                  </a:rPr>
                  <a:t>+ </a:t>
                </a:r>
                <a:r>
                  <a:rPr lang="zh-CN" altLang="en-US" sz="2400">
                    <a:ea typeface="幼圆" panose="02010509060101010101" pitchFamily="49" charset="-122"/>
                  </a:rPr>
                  <a:t>丑陋排列数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ea typeface="幼圆" panose="02010509060101010101" pitchFamily="49" charset="-122"/>
                  </a:rPr>
                  <a:t>	2.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>
                    <a:ea typeface="幼圆" panose="02010509060101010101" pitchFamily="49" charset="-122"/>
                  </a:rPr>
                  <a:t>个硬币全部排列数为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ea typeface="幼圆" panose="02010509060101010101" pitchFamily="49" charset="-122"/>
                  </a:rPr>
                  <a:t>	3.</a:t>
                </a:r>
                <a:r>
                  <a:rPr lang="zh-CN" altLang="en-US" sz="2400">
                    <a:ea typeface="幼圆" panose="02010509060101010101" pitchFamily="49" charset="-122"/>
                  </a:rPr>
                  <a:t>美观排列数符合特定规律（联系跳台阶问题）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ea typeface="幼圆" panose="02010509060101010101" pitchFamily="49" charset="-122"/>
                  </a:rPr>
                  <a:t>	4.</a:t>
                </a:r>
                <a:r>
                  <a:rPr lang="zh-CN" altLang="en-US" sz="2400">
                    <a:ea typeface="幼圆" panose="02010509060101010101" pitchFamily="49" charset="-122"/>
                  </a:rPr>
                  <a:t>大数处理：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ea typeface="幼圆" panose="02010509060101010101" pitchFamily="49" charset="-122"/>
                  </a:rPr>
                  <a:t>		1</a:t>
                </a:r>
                <a:r>
                  <a:rPr lang="zh-CN" altLang="en-US" sz="2400">
                    <a:ea typeface="幼圆" panose="02010509060101010101" pitchFamily="49" charset="-122"/>
                  </a:rPr>
                  <a:t>）大数板子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ea typeface="幼圆" panose="02010509060101010101" pitchFamily="49" charset="-122"/>
                  </a:rPr>
                  <a:t>		2</a:t>
                </a:r>
                <a:r>
                  <a:rPr lang="zh-CN" altLang="en-US" sz="2400">
                    <a:ea typeface="幼圆" panose="02010509060101010101" pitchFamily="49" charset="-122"/>
                  </a:rPr>
                  <a:t>）</a:t>
                </a:r>
                <a:r>
                  <a:rPr lang="en-US" altLang="zh-CN" sz="2400">
                    <a:ea typeface="幼圆" panose="02010509060101010101" pitchFamily="49" charset="-122"/>
                  </a:rPr>
                  <a:t>JAVA BigInteger</a:t>
                </a:r>
                <a:r>
                  <a:rPr lang="zh-CN" altLang="en-US" sz="2400">
                    <a:ea typeface="幼圆" panose="02010509060101010101" pitchFamily="49" charset="-122"/>
                  </a:rPr>
                  <a:t>类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ea typeface="幼圆" panose="02010509060101010101" pitchFamily="49" charset="-122"/>
                  </a:rPr>
                  <a:t>		3</a:t>
                </a:r>
                <a:r>
                  <a:rPr lang="zh-CN" altLang="en-US" sz="2400">
                    <a:ea typeface="幼圆" panose="02010509060101010101" pitchFamily="49" charset="-122"/>
                  </a:rPr>
                  <a:t>）</a:t>
                </a:r>
                <a:r>
                  <a:rPr lang="en-US" altLang="zh-CN" sz="2400">
                    <a:ea typeface="幼圆" panose="02010509060101010101" pitchFamily="49" charset="-122"/>
                  </a:rPr>
                  <a:t>python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ea typeface="幼圆" panose="02010509060101010101" pitchFamily="49" charset="-122"/>
                  </a:rPr>
                  <a:t>时间复杂度：</a:t>
                </a:r>
                <a:r>
                  <a:rPr lang="en-US" altLang="zh-CN" sz="2400">
                    <a:latin typeface="+mn-ea"/>
                  </a:rPr>
                  <a:t>O(n)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822832-2469-467F-B285-C0C93D91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10" y="1013255"/>
                <a:ext cx="8801045" cy="5361596"/>
              </a:xfrm>
              <a:prstGeom prst="rect">
                <a:avLst/>
              </a:prstGeom>
              <a:blipFill>
                <a:blip r:embed="rId2"/>
                <a:stretch>
                  <a:fillRect l="-1039" t="-1136" r="-416" b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41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46D2EF-E615-432C-B0D5-C271F3C70E50}"/>
              </a:ext>
            </a:extLst>
          </p:cNvPr>
          <p:cNvSpPr txBox="1"/>
          <p:nvPr/>
        </p:nvSpPr>
        <p:spPr>
          <a:xfrm>
            <a:off x="417094" y="288758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W</a:t>
            </a:r>
            <a:r>
              <a:rPr lang="zh-CN" altLang="en-US" sz="3600"/>
              <a:t>题 投硬币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6F8874-2F47-416D-B755-4379616F8BA4}"/>
              </a:ext>
            </a:extLst>
          </p:cNvPr>
          <p:cNvSpPr txBox="1"/>
          <p:nvPr/>
        </p:nvSpPr>
        <p:spPr>
          <a:xfrm>
            <a:off x="1552832" y="1079157"/>
            <a:ext cx="9086336" cy="582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555666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跳台阶：</a:t>
            </a:r>
            <a:endParaRPr lang="en-US" altLang="zh-CN" sz="2400" b="1" i="0">
              <a:solidFill>
                <a:srgbClr val="555666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 i="0">
                <a:solidFill>
                  <a:srgbClr val="555666"/>
                </a:solidFill>
                <a:effectLst/>
              </a:rPr>
              <a:t>一只青蛙一次可以跳上</a:t>
            </a:r>
            <a:r>
              <a:rPr lang="en-US" altLang="zh-CN" sz="2400" b="0" i="0">
                <a:solidFill>
                  <a:srgbClr val="555666"/>
                </a:solidFill>
                <a:effectLst/>
              </a:rPr>
              <a:t>1</a:t>
            </a:r>
            <a:r>
              <a:rPr lang="zh-CN" altLang="en-US" sz="2400" b="0" i="0">
                <a:solidFill>
                  <a:srgbClr val="555666"/>
                </a:solidFill>
                <a:effectLst/>
              </a:rPr>
              <a:t>级台阶，也可以跳上</a:t>
            </a:r>
            <a:r>
              <a:rPr lang="en-US" altLang="zh-CN" sz="2400" b="0" i="0">
                <a:solidFill>
                  <a:srgbClr val="555666"/>
                </a:solidFill>
                <a:effectLst/>
              </a:rPr>
              <a:t>2</a:t>
            </a:r>
            <a:r>
              <a:rPr lang="zh-CN" altLang="en-US" sz="2400" b="0" i="0">
                <a:solidFill>
                  <a:srgbClr val="555666"/>
                </a:solidFill>
                <a:effectLst/>
              </a:rPr>
              <a:t>级。求该青蛙跳上一个</a:t>
            </a:r>
            <a:r>
              <a:rPr lang="en-US" altLang="zh-CN" sz="2400" b="0" i="0">
                <a:solidFill>
                  <a:srgbClr val="555666"/>
                </a:solidFill>
                <a:effectLst/>
              </a:rPr>
              <a:t>n</a:t>
            </a:r>
            <a:r>
              <a:rPr lang="zh-CN" altLang="en-US" sz="2400" b="0" i="0">
                <a:solidFill>
                  <a:srgbClr val="555666"/>
                </a:solidFill>
                <a:effectLst/>
              </a:rPr>
              <a:t>级的台阶总共有多少种跳法（先后次序不同算不同的结果）。</a:t>
            </a:r>
            <a:endParaRPr lang="en-US" altLang="zh-CN" sz="2400" b="0" i="0">
              <a:solidFill>
                <a:srgbClr val="555666"/>
              </a:solidFill>
              <a:effectLst/>
            </a:endParaRPr>
          </a:p>
          <a:p>
            <a:pPr>
              <a:lnSpc>
                <a:spcPct val="120000"/>
              </a:lnSpc>
            </a:pPr>
            <a:endParaRPr lang="en-US" altLang="zh-CN" sz="2400">
              <a:solidFill>
                <a:srgbClr val="55566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5556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思路：</a:t>
            </a:r>
            <a:endParaRPr lang="en-US" altLang="zh-CN" sz="2400" b="1">
              <a:solidFill>
                <a:srgbClr val="5556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/>
              <a:t>反过来看，从 </a:t>
            </a:r>
            <a:r>
              <a:rPr lang="en-US" altLang="zh-CN" sz="2400"/>
              <a:t>n </a:t>
            </a:r>
            <a:r>
              <a:rPr lang="zh-CN" altLang="en-US" sz="2400"/>
              <a:t>级台阶向下跳，一次跳 </a:t>
            </a:r>
            <a:r>
              <a:rPr lang="en-US" altLang="zh-CN" sz="2400"/>
              <a:t>1 </a:t>
            </a:r>
            <a:r>
              <a:rPr lang="zh-CN" altLang="en-US" sz="2400"/>
              <a:t>或者 </a:t>
            </a:r>
            <a:r>
              <a:rPr lang="en-US" altLang="zh-CN" sz="2400"/>
              <a:t>2 </a:t>
            </a:r>
            <a:r>
              <a:rPr lang="zh-CN" altLang="en-US" sz="2400"/>
              <a:t>逐渐到达地面，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 sz="2400"/>
              <a:t>满足了递归的两个条件了：可以通过递归来使得问题规模减小、存在边界条件可以退出。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400"/>
              <a:t>2.   </a:t>
            </a:r>
            <a:r>
              <a:rPr lang="zh-CN" altLang="en-US" sz="2400"/>
              <a:t>由于题目限定了每次跳 </a:t>
            </a:r>
            <a:r>
              <a:rPr lang="en-US" altLang="zh-CN" sz="2400"/>
              <a:t>1 </a:t>
            </a:r>
            <a:r>
              <a:rPr lang="zh-CN" altLang="en-US" sz="2400"/>
              <a:t>或者 </a:t>
            </a:r>
            <a:r>
              <a:rPr lang="en-US" altLang="zh-CN" sz="2400"/>
              <a:t>2</a:t>
            </a:r>
            <a:r>
              <a:rPr lang="zh-CN" altLang="en-US" sz="2400"/>
              <a:t> </a:t>
            </a:r>
            <a:r>
              <a:rPr lang="en-US" altLang="zh-CN" sz="2400"/>
              <a:t>, </a:t>
            </a:r>
            <a:r>
              <a:rPr lang="zh-CN" altLang="en-US" sz="2400"/>
              <a:t>所以从台阶</a:t>
            </a:r>
            <a:r>
              <a:rPr lang="en-US" altLang="zh-CN" sz="2400"/>
              <a:t>n</a:t>
            </a:r>
            <a:r>
              <a:rPr lang="zh-CN" altLang="en-US" sz="2400"/>
              <a:t>往下跳一次的时候，存在两种情况：跳到 </a:t>
            </a:r>
            <a:r>
              <a:rPr lang="en-US" altLang="zh-CN" sz="2400"/>
              <a:t>n-1 </a:t>
            </a:r>
            <a:r>
              <a:rPr lang="zh-CN" altLang="en-US" sz="2400"/>
              <a:t>或者 </a:t>
            </a:r>
            <a:r>
              <a:rPr lang="en-US" altLang="zh-CN" sz="2400"/>
              <a:t>n-2 </a:t>
            </a:r>
            <a:r>
              <a:rPr lang="zh-CN" altLang="en-US" sz="2400"/>
              <a:t>阶，所以第 </a:t>
            </a:r>
            <a:r>
              <a:rPr lang="en-US" altLang="zh-CN" sz="2400"/>
              <a:t>n </a:t>
            </a:r>
            <a:r>
              <a:rPr lang="zh-CN" altLang="en-US" sz="2400"/>
              <a:t>阶的跳法就相当于 </a:t>
            </a:r>
            <a:r>
              <a:rPr lang="en-US" altLang="zh-CN" sz="2400"/>
              <a:t>n-1 </a:t>
            </a:r>
            <a:r>
              <a:rPr lang="zh-CN" altLang="en-US" sz="2400"/>
              <a:t>台阶的跳法，加上 </a:t>
            </a:r>
            <a:r>
              <a:rPr lang="en-US" altLang="zh-CN" sz="2400"/>
              <a:t>n-2 </a:t>
            </a:r>
            <a:r>
              <a:rPr lang="zh-CN" altLang="en-US" sz="2400"/>
              <a:t>台阶的跳法，即 </a:t>
            </a:r>
            <a:r>
              <a:rPr lang="en-US" altLang="zh-CN" sz="2400"/>
              <a:t>f(n) = f(n-1) + f(n-2)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3.   </a:t>
            </a:r>
            <a:r>
              <a:rPr lang="zh-CN" altLang="en-US" sz="2400"/>
              <a:t>边界条件：</a:t>
            </a:r>
            <a:r>
              <a:rPr lang="en-US" altLang="zh-CN" sz="2400"/>
              <a:t>f(1) = 1 , f(2) = 2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5047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5091B9-ADC3-4439-9B7C-A0ADA16CD8BE}"/>
              </a:ext>
            </a:extLst>
          </p:cNvPr>
          <p:cNvSpPr txBox="1"/>
          <p:nvPr/>
        </p:nvSpPr>
        <p:spPr>
          <a:xfrm>
            <a:off x="417094" y="288758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W</a:t>
            </a:r>
            <a:r>
              <a:rPr lang="zh-CN" altLang="en-US" sz="3600"/>
              <a:t>题 投硬币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BEE1DA-DF73-4525-B4E3-0D87EA842909}"/>
              </a:ext>
            </a:extLst>
          </p:cNvPr>
          <p:cNvSpPr txBox="1"/>
          <p:nvPr/>
        </p:nvSpPr>
        <p:spPr>
          <a:xfrm>
            <a:off x="1515762" y="1499288"/>
            <a:ext cx="7133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联系：</a:t>
            </a:r>
            <a:r>
              <a:rPr lang="zh-CN" altLang="en-US" sz="2400">
                <a:latin typeface="+mn-ea"/>
              </a:rPr>
              <a:t>将青蛙跳过的台阶交错填上“正”和“反”</a:t>
            </a:r>
            <a:endParaRPr lang="en-US" altLang="zh-CN" sz="2400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例子：</a:t>
            </a:r>
            <a:r>
              <a:rPr lang="en-US" altLang="zh-CN" sz="2400">
                <a:latin typeface="+mn-ea"/>
              </a:rPr>
              <a:t>N = 3</a:t>
            </a:r>
            <a:r>
              <a:rPr lang="zh-CN" altLang="en-US" sz="2400">
                <a:latin typeface="+mn-ea"/>
              </a:rPr>
              <a:t>时：</a:t>
            </a:r>
            <a:endParaRPr lang="en-US" altLang="zh-CN" sz="240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D45A17-209C-4AB7-B044-4617EEF1A0AD}"/>
              </a:ext>
            </a:extLst>
          </p:cNvPr>
          <p:cNvSpPr/>
          <p:nvPr/>
        </p:nvSpPr>
        <p:spPr>
          <a:xfrm>
            <a:off x="2636107" y="2962449"/>
            <a:ext cx="45308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D099B9-6A08-4016-B7D0-8B0129DD97DA}"/>
              </a:ext>
            </a:extLst>
          </p:cNvPr>
          <p:cNvSpPr/>
          <p:nvPr/>
        </p:nvSpPr>
        <p:spPr>
          <a:xfrm>
            <a:off x="3089188" y="2962448"/>
            <a:ext cx="45308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FDC0F4-BE50-489F-88F8-44858C51EDF3}"/>
              </a:ext>
            </a:extLst>
          </p:cNvPr>
          <p:cNvSpPr/>
          <p:nvPr/>
        </p:nvSpPr>
        <p:spPr>
          <a:xfrm>
            <a:off x="3542269" y="2962447"/>
            <a:ext cx="45308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E57475-54CB-44DC-8E0B-595213B07BB9}"/>
              </a:ext>
            </a:extLst>
          </p:cNvPr>
          <p:cNvSpPr/>
          <p:nvPr/>
        </p:nvSpPr>
        <p:spPr>
          <a:xfrm>
            <a:off x="2636107" y="3985649"/>
            <a:ext cx="45308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BC738E-BBC8-47F1-BA69-015E742B6753}"/>
              </a:ext>
            </a:extLst>
          </p:cNvPr>
          <p:cNvSpPr/>
          <p:nvPr/>
        </p:nvSpPr>
        <p:spPr>
          <a:xfrm>
            <a:off x="3089188" y="3985648"/>
            <a:ext cx="45308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FA71B-C134-4AB6-AF6C-C1005CC00662}"/>
              </a:ext>
            </a:extLst>
          </p:cNvPr>
          <p:cNvSpPr/>
          <p:nvPr/>
        </p:nvSpPr>
        <p:spPr>
          <a:xfrm>
            <a:off x="3542269" y="3985647"/>
            <a:ext cx="45308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4A776F-3519-4586-A14F-C3D07FC17D52}"/>
              </a:ext>
            </a:extLst>
          </p:cNvPr>
          <p:cNvSpPr/>
          <p:nvPr/>
        </p:nvSpPr>
        <p:spPr>
          <a:xfrm>
            <a:off x="2636107" y="5008848"/>
            <a:ext cx="45308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8E7B43-0C8F-4FEE-B5A9-53FEED64EB06}"/>
              </a:ext>
            </a:extLst>
          </p:cNvPr>
          <p:cNvSpPr/>
          <p:nvPr/>
        </p:nvSpPr>
        <p:spPr>
          <a:xfrm>
            <a:off x="3089187" y="5008846"/>
            <a:ext cx="45308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B8FE05-4C16-4507-96BE-678E0B332E41}"/>
              </a:ext>
            </a:extLst>
          </p:cNvPr>
          <p:cNvSpPr/>
          <p:nvPr/>
        </p:nvSpPr>
        <p:spPr>
          <a:xfrm>
            <a:off x="3542269" y="5008846"/>
            <a:ext cx="45308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DD62F9A-CA5C-44ED-8C0D-24DC81CE0CDB}"/>
              </a:ext>
            </a:extLst>
          </p:cNvPr>
          <p:cNvCxnSpPr>
            <a:endCxn id="4" idx="0"/>
          </p:cNvCxnSpPr>
          <p:nvPr/>
        </p:nvCxnSpPr>
        <p:spPr>
          <a:xfrm>
            <a:off x="2710249" y="2699617"/>
            <a:ext cx="152399" cy="2628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B96D42B-5B18-4882-AD3D-F9F035394552}"/>
              </a:ext>
            </a:extLst>
          </p:cNvPr>
          <p:cNvCxnSpPr/>
          <p:nvPr/>
        </p:nvCxnSpPr>
        <p:spPr>
          <a:xfrm>
            <a:off x="3142736" y="2699614"/>
            <a:ext cx="152399" cy="2628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8EEE948-767F-410D-A4B2-C9709C89D85A}"/>
              </a:ext>
            </a:extLst>
          </p:cNvPr>
          <p:cNvCxnSpPr/>
          <p:nvPr/>
        </p:nvCxnSpPr>
        <p:spPr>
          <a:xfrm>
            <a:off x="3637004" y="2699614"/>
            <a:ext cx="152399" cy="2628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39620F3-7B9A-4A2F-856D-BDB87F3AA4FA}"/>
              </a:ext>
            </a:extLst>
          </p:cNvPr>
          <p:cNvCxnSpPr/>
          <p:nvPr/>
        </p:nvCxnSpPr>
        <p:spPr>
          <a:xfrm>
            <a:off x="2710248" y="3722816"/>
            <a:ext cx="152399" cy="2628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1AEA174-A800-489D-8098-3A9450F015C4}"/>
              </a:ext>
            </a:extLst>
          </p:cNvPr>
          <p:cNvCxnSpPr/>
          <p:nvPr/>
        </p:nvCxnSpPr>
        <p:spPr>
          <a:xfrm>
            <a:off x="3692609" y="3727877"/>
            <a:ext cx="152399" cy="2628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CD9108-FD60-45DE-B948-092C7E1EE27D}"/>
              </a:ext>
            </a:extLst>
          </p:cNvPr>
          <p:cNvCxnSpPr/>
          <p:nvPr/>
        </p:nvCxnSpPr>
        <p:spPr>
          <a:xfrm>
            <a:off x="3165388" y="4746012"/>
            <a:ext cx="152399" cy="2628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B3EE25-D574-4765-BE45-503C178174DB}"/>
              </a:ext>
            </a:extLst>
          </p:cNvPr>
          <p:cNvCxnSpPr/>
          <p:nvPr/>
        </p:nvCxnSpPr>
        <p:spPr>
          <a:xfrm>
            <a:off x="3637004" y="4735423"/>
            <a:ext cx="152399" cy="2628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A4D4C62-D74B-431C-86D2-F340ECF3FF57}"/>
              </a:ext>
            </a:extLst>
          </p:cNvPr>
          <p:cNvSpPr txBox="1"/>
          <p:nvPr/>
        </p:nvSpPr>
        <p:spPr>
          <a:xfrm>
            <a:off x="4390768" y="2899719"/>
            <a:ext cx="326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正反正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反正反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06790D-3297-4FF1-9B44-DAC3AAC842F0}"/>
              </a:ext>
            </a:extLst>
          </p:cNvPr>
          <p:cNvSpPr txBox="1"/>
          <p:nvPr/>
        </p:nvSpPr>
        <p:spPr>
          <a:xfrm>
            <a:off x="4390768" y="3893313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  </a:t>
            </a:r>
            <a:r>
              <a:rPr lang="zh-CN" altLang="en-US"/>
              <a:t>正反反</a:t>
            </a:r>
            <a:endParaRPr lang="en-US" altLang="zh-CN"/>
          </a:p>
          <a:p>
            <a:r>
              <a:rPr lang="en-US" altLang="zh-CN"/>
              <a:t>4.   </a:t>
            </a:r>
            <a:r>
              <a:rPr lang="zh-CN" altLang="en-US"/>
              <a:t>反正正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E17562F-FCD5-46FA-B318-DF3A5D4E7DD7}"/>
              </a:ext>
            </a:extLst>
          </p:cNvPr>
          <p:cNvSpPr txBox="1"/>
          <p:nvPr/>
        </p:nvSpPr>
        <p:spPr>
          <a:xfrm>
            <a:off x="4390768" y="4916512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5.   </a:t>
            </a:r>
            <a:r>
              <a:rPr lang="zh-CN" altLang="en-US"/>
              <a:t>正正反</a:t>
            </a:r>
            <a:endParaRPr lang="en-US" altLang="zh-CN"/>
          </a:p>
          <a:p>
            <a:r>
              <a:rPr lang="en-US" altLang="zh-CN"/>
              <a:t>6.   </a:t>
            </a:r>
            <a:r>
              <a:rPr lang="zh-CN" altLang="en-US"/>
              <a:t>反反正</a:t>
            </a:r>
          </a:p>
        </p:txBody>
      </p:sp>
    </p:spTree>
    <p:extLst>
      <p:ext uri="{BB962C8B-B14F-4D97-AF65-F5344CB8AC3E}">
        <p14:creationId xmlns:p14="http://schemas.microsoft.com/office/powerpoint/2010/main" val="171279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EF0F94-9176-4F77-8D06-288143A3AE89}"/>
              </a:ext>
            </a:extLst>
          </p:cNvPr>
          <p:cNvSpPr txBox="1"/>
          <p:nvPr/>
        </p:nvSpPr>
        <p:spPr>
          <a:xfrm>
            <a:off x="417094" y="288758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X</a:t>
            </a:r>
            <a:r>
              <a:rPr lang="zh-CN" altLang="en-US" sz="3600"/>
              <a:t>题 有趣的游戏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D80DA0-01EF-4A2A-9867-FD588799E89C}"/>
                  </a:ext>
                </a:extLst>
              </p:cNvPr>
              <p:cNvSpPr txBox="1"/>
              <p:nvPr/>
            </p:nvSpPr>
            <p:spPr>
              <a:xfrm>
                <a:off x="1347972" y="1029730"/>
                <a:ext cx="8801045" cy="4941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一血</a:t>
                </a:r>
                <a:r>
                  <a:rPr lang="zh-CN" altLang="en-US" sz="2400" b="1"/>
                  <a:t>：</a:t>
                </a:r>
                <a:r>
                  <a:rPr lang="zh-CN" altLang="en-US" sz="2400"/>
                  <a:t>诸人豪</a:t>
                </a:r>
                <a:endParaRPr lang="en-US" altLang="zh-CN" sz="2400"/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题意：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原序列</m:t>
                    </m:r>
                  </m:oMath>
                </a14:m>
                <a:r>
                  <a:rPr lang="en-US" altLang="zh-CN" sz="2400" b="1">
                    <a:latin typeface="+mn-ea"/>
                  </a:rPr>
                  <a:t> </a:t>
                </a:r>
                <a:r>
                  <a:rPr lang="en-US" altLang="zh-CN" sz="2400">
                    <a:latin typeface="+mn-ea"/>
                  </a:rPr>
                  <a:t>a ,</a:t>
                </a:r>
                <a:r>
                  <a:rPr lang="zh-CN" altLang="en-US" sz="2400">
                    <a:latin typeface="+mn-ea"/>
                  </a:rPr>
                  <a:t>选一个数 </a:t>
                </a:r>
                <a:r>
                  <a:rPr lang="en-US" altLang="zh-CN" sz="2400">
                    <a:latin typeface="+mn-ea"/>
                  </a:rPr>
                  <a:t>x </a:t>
                </a:r>
                <a:r>
                  <a:rPr lang="zh-CN" altLang="en-US" sz="2400">
                    <a:latin typeface="+mn-ea"/>
                  </a:rPr>
                  <a:t>与 </a:t>
                </a:r>
                <a:r>
                  <a:rPr lang="en-US" altLang="zh-CN" sz="2400">
                    <a:latin typeface="+mn-ea"/>
                  </a:rPr>
                  <a:t>a </a:t>
                </a:r>
                <a:r>
                  <a:rPr lang="zh-CN" altLang="en-US" sz="2400">
                    <a:latin typeface="+mn-ea"/>
                  </a:rPr>
                  <a:t>中的每一个元素异或后形成新序列 </a:t>
                </a:r>
                <a:r>
                  <a:rPr lang="en-US" altLang="zh-CN" sz="2400">
                    <a:latin typeface="+mn-ea"/>
                  </a:rPr>
                  <a:t>b ,</a:t>
                </a:r>
                <a:r>
                  <a:rPr lang="zh-CN" altLang="en-US" sz="2400">
                    <a:latin typeface="+mn-ea"/>
                  </a:rPr>
                  <a:t>使得 </a:t>
                </a:r>
                <a:r>
                  <a:rPr lang="en-US" altLang="zh-CN" sz="2400">
                    <a:latin typeface="+mn-ea"/>
                  </a:rPr>
                  <a:t>b </a:t>
                </a:r>
                <a:r>
                  <a:rPr lang="zh-CN" altLang="en-US" sz="2400">
                    <a:latin typeface="+mn-ea"/>
                  </a:rPr>
                  <a:t>中逆序对最少</a:t>
                </a:r>
                <a:endParaRPr lang="en-US" altLang="zh-CN" sz="240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Tag</a:t>
                </a:r>
                <a:r>
                  <a:rPr lang="zh-CN" altLang="en-US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：</a:t>
                </a:r>
                <a:r>
                  <a:rPr lang="en-US" altLang="zh-CN" sz="2400" b="0" i="0">
                    <a:solidFill>
                      <a:srgbClr val="4D4D4D"/>
                    </a:solidFill>
                    <a:effectLst/>
                  </a:rPr>
                  <a:t>01</a:t>
                </a:r>
                <a:r>
                  <a:rPr lang="zh-CN" altLang="en-US" sz="2400" b="0" i="0">
                    <a:solidFill>
                      <a:srgbClr val="4D4D4D"/>
                    </a:solidFill>
                    <a:effectLst/>
                  </a:rPr>
                  <a:t>字典树、贪心</a:t>
                </a:r>
                <a:endParaRPr lang="en-US" altLang="zh-CN" sz="2400" b="1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幼圆" panose="02010509060101010101" pitchFamily="49" charset="-122"/>
                    <a:ea typeface="幼圆" panose="02010509060101010101" pitchFamily="49" charset="-122"/>
                  </a:rPr>
                  <a:t>题解：</a:t>
                </a:r>
                <a:endParaRPr lang="en-US" altLang="zh-CN" sz="2400" b="1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ea typeface="幼圆" panose="02010509060101010101" pitchFamily="49" charset="-122"/>
                  </a:rPr>
                  <a:t>	</a:t>
                </a:r>
                <a:r>
                  <a:rPr lang="en-US" altLang="zh-CN" sz="2400">
                    <a:ea typeface="幼圆" panose="02010509060101010101" pitchFamily="49" charset="-122"/>
                  </a:rPr>
                  <a:t>1. </a:t>
                </a:r>
                <a:r>
                  <a:rPr lang="zh-CN" altLang="en-US" sz="2400">
                    <a:ea typeface="幼圆" panose="02010509060101010101" pitchFamily="49" charset="-122"/>
                  </a:rPr>
                  <a:t>将数的每位从高到低存入字典树，记录下标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ea typeface="幼圆" panose="02010509060101010101" pitchFamily="49" charset="-122"/>
                  </a:rPr>
                  <a:t>	2.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逆序对</m:t>
                    </m:r>
                  </m:oMath>
                </a14:m>
                <a:r>
                  <a:rPr lang="zh-CN" altLang="en-US" sz="2400">
                    <a:ea typeface="幼圆" panose="02010509060101010101" pitchFamily="49" charset="-122"/>
                  </a:rPr>
                  <a:t>个数：遍历左子树中的点，累加右子树中下标大于当前枚举点的数量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ea typeface="幼圆" panose="02010509060101010101" pitchFamily="49" charset="-122"/>
                  </a:rPr>
                  <a:t>	3.</a:t>
                </a:r>
                <a:r>
                  <a:rPr lang="zh-CN" altLang="en-US" sz="2400">
                    <a:ea typeface="幼圆" panose="02010509060101010101" pitchFamily="49" charset="-122"/>
                  </a:rPr>
                  <a:t>若 </a:t>
                </a:r>
                <a:r>
                  <a:rPr lang="en-US" altLang="zh-CN" sz="2400">
                    <a:ea typeface="幼圆" panose="02010509060101010101" pitchFamily="49" charset="-122"/>
                  </a:rPr>
                  <a:t>x </a:t>
                </a:r>
                <a:r>
                  <a:rPr lang="zh-CN" altLang="en-US" sz="2400">
                    <a:ea typeface="幼圆" panose="02010509060101010101" pitchFamily="49" charset="-122"/>
                  </a:rPr>
                  <a:t>的某一位为 </a:t>
                </a:r>
                <a:r>
                  <a:rPr lang="en-US" altLang="zh-CN" sz="2400">
                    <a:ea typeface="幼圆" panose="02010509060101010101" pitchFamily="49" charset="-122"/>
                  </a:rPr>
                  <a:t>0</a:t>
                </a:r>
                <a:r>
                  <a:rPr lang="zh-CN" altLang="en-US" sz="2400">
                    <a:ea typeface="幼圆" panose="02010509060101010101" pitchFamily="49" charset="-122"/>
                  </a:rPr>
                  <a:t>，字典树不产生影响，若某一位为</a:t>
                </a:r>
                <a:r>
                  <a:rPr lang="en-US" altLang="zh-CN" sz="2400">
                    <a:ea typeface="幼圆" panose="02010509060101010101" pitchFamily="49" charset="-122"/>
                  </a:rPr>
                  <a:t>1</a:t>
                </a:r>
                <a:r>
                  <a:rPr lang="zh-CN" altLang="en-US" sz="2400">
                    <a:ea typeface="幼圆" panose="02010509060101010101" pitchFamily="49" charset="-122"/>
                  </a:rPr>
                  <a:t>，则对应层数所有结点的左右子树互换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ea typeface="幼圆" panose="02010509060101010101" pitchFamily="49" charset="-122"/>
                  </a:rPr>
                  <a:t>	4.</a:t>
                </a:r>
                <a:r>
                  <a:rPr lang="zh-CN" altLang="en-US" sz="2400">
                    <a:ea typeface="幼圆" panose="02010509060101010101" pitchFamily="49" charset="-122"/>
                  </a:rPr>
                  <a:t> 贪心对 </a:t>
                </a:r>
                <a:r>
                  <a:rPr lang="en-US" altLang="zh-CN" sz="2400">
                    <a:ea typeface="幼圆" panose="02010509060101010101" pitchFamily="49" charset="-122"/>
                  </a:rPr>
                  <a:t>x </a:t>
                </a:r>
                <a:r>
                  <a:rPr lang="zh-CN" altLang="en-US" sz="2400">
                    <a:ea typeface="幼圆" panose="02010509060101010101" pitchFamily="49" charset="-122"/>
                  </a:rPr>
                  <a:t>从高位开始枚举</a:t>
                </a:r>
                <a:endParaRPr lang="en-US" altLang="zh-CN" sz="2400">
                  <a:ea typeface="幼圆" panose="020105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ea typeface="幼圆" panose="02010509060101010101" pitchFamily="49" charset="-122"/>
                  </a:rPr>
                  <a:t>时间复杂度：</a:t>
                </a:r>
                <a:r>
                  <a:rPr lang="en-US" altLang="zh-CN" sz="2400">
                    <a:ea typeface="幼圆" panose="02010509060101010101" pitchFamily="49" charset="-122"/>
                  </a:rPr>
                  <a:t>O(n*logn) / O(n)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D80DA0-01EF-4A2A-9867-FD588799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2" y="1029730"/>
                <a:ext cx="8801045" cy="4941930"/>
              </a:xfrm>
              <a:prstGeom prst="rect">
                <a:avLst/>
              </a:prstGeom>
              <a:blipFill>
                <a:blip r:embed="rId2"/>
                <a:stretch>
                  <a:fillRect l="-1039" t="-1233" r="-346" b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1E4E88F-A852-4145-ACED-87F8B8A52DF6}"/>
              </a:ext>
            </a:extLst>
          </p:cNvPr>
          <p:cNvSpPr txBox="1"/>
          <p:nvPr/>
        </p:nvSpPr>
        <p:spPr>
          <a:xfrm>
            <a:off x="3418703" y="6066301"/>
            <a:ext cx="483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对字典树不熟悉的同学可以参考数据结构</a:t>
            </a:r>
            <a:r>
              <a:rPr lang="en-US" altLang="zh-CN"/>
              <a:t>PPT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9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7F8ACC-A98A-4007-B506-63B52811A15C}"/>
              </a:ext>
            </a:extLst>
          </p:cNvPr>
          <p:cNvSpPr txBox="1"/>
          <p:nvPr/>
        </p:nvSpPr>
        <p:spPr>
          <a:xfrm>
            <a:off x="417094" y="288758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X</a:t>
            </a:r>
            <a:r>
              <a:rPr lang="zh-CN" altLang="en-US" sz="3600"/>
              <a:t>题 有趣的游戏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B636E1-EA3B-4CA8-853A-7349284E67BB}"/>
              </a:ext>
            </a:extLst>
          </p:cNvPr>
          <p:cNvSpPr txBox="1"/>
          <p:nvPr/>
        </p:nvSpPr>
        <p:spPr>
          <a:xfrm>
            <a:off x="1801091" y="117763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字典树：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F457BF-B6FB-4A2E-B0A1-C2320F72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84" y="1763532"/>
            <a:ext cx="5555461" cy="41227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0589D8-744E-49BC-8106-6FF458EBB4CF}"/>
              </a:ext>
            </a:extLst>
          </p:cNvPr>
          <p:cNvSpPr txBox="1"/>
          <p:nvPr/>
        </p:nvSpPr>
        <p:spPr>
          <a:xfrm>
            <a:off x="6708045" y="2784389"/>
            <a:ext cx="393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一个结点的左子树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该位为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0)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的数小于右子树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该位为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1)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求出当前位：</a:t>
            </a:r>
            <a:r>
              <a:rPr lang="en-US" altLang="zh-CN" i="0">
                <a:solidFill>
                  <a:srgbClr val="444444"/>
                </a:solidFill>
                <a:effectLst/>
                <a:latin typeface="PingFang SC"/>
              </a:rPr>
              <a:t>val &gt;&gt; i &amp;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3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575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-apple-system</vt:lpstr>
      <vt:lpstr>PingFang SC</vt:lpstr>
      <vt:lpstr>等线</vt:lpstr>
      <vt:lpstr>等线 Light</vt:lpstr>
      <vt:lpstr>幼圆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栗 维鸿</dc:creator>
  <cp:lastModifiedBy>1529486412@qq.com</cp:lastModifiedBy>
  <cp:revision>23</cp:revision>
  <dcterms:created xsi:type="dcterms:W3CDTF">2021-05-27T10:07:00Z</dcterms:created>
  <dcterms:modified xsi:type="dcterms:W3CDTF">2021-05-29T11:27:51Z</dcterms:modified>
</cp:coreProperties>
</file>