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7" r:id="rId4"/>
    <p:sldId id="258" r:id="rId5"/>
    <p:sldId id="265" r:id="rId6"/>
    <p:sldId id="266" r:id="rId7"/>
    <p:sldId id="267" r:id="rId8"/>
    <p:sldId id="272" r:id="rId9"/>
    <p:sldId id="259" r:id="rId10"/>
    <p:sldId id="264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动态规划</a:t>
            </a:r>
            <a:r>
              <a:rPr lang="en-US" altLang="zh-CN"/>
              <a:t>GHI</a:t>
            </a:r>
            <a:r>
              <a:rPr lang="zh-CN" altLang="en-US"/>
              <a:t>题解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：卷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3.</a:t>
            </a:r>
            <a:r>
              <a:rPr lang="zh-CN" altLang="en-US" sz="2000"/>
              <a:t>每个学生比他任务多的人数只取决于任务数的</a:t>
            </a:r>
            <a:r>
              <a:rPr lang="zh-CN" altLang="en-US" sz="2000" b="1"/>
              <a:t>相对关系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/>
              <a:t>4.</a:t>
            </a:r>
            <a:r>
              <a:rPr lang="zh-CN" altLang="en-US" sz="2000">
                <a:sym typeface="+mn-ea"/>
              </a:rPr>
              <a:t>状态定义及转移方式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f[i][j]</a:t>
            </a:r>
            <a:r>
              <a:rPr lang="zh-CN" altLang="en-US" sz="2000">
                <a:sym typeface="+mn-ea"/>
              </a:rPr>
              <a:t>：将</a:t>
            </a:r>
            <a:r>
              <a:rPr lang="en-US" altLang="zh-CN" sz="2000">
                <a:sym typeface="+mn-ea"/>
              </a:rPr>
              <a:t>j</a:t>
            </a:r>
            <a:r>
              <a:rPr lang="zh-CN" altLang="en-US" sz="2000">
                <a:sym typeface="+mn-ea"/>
              </a:rPr>
              <a:t>个任务分配给（焦虑度从大到小）排序后的前</a:t>
            </a:r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个同学，且分配任务数单调不增时的焦虑情绪的最小值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状态转移：对于</a:t>
            </a:r>
            <a:r>
              <a:rPr lang="en-US" altLang="zh-CN" sz="2000">
                <a:sym typeface="+mn-ea"/>
              </a:rPr>
              <a:t>f[i][j]</a:t>
            </a:r>
            <a:r>
              <a:rPr lang="zh-CN" altLang="en-US" sz="2000">
                <a:sym typeface="+mn-ea"/>
              </a:rPr>
              <a:t>而言，考虑前</a:t>
            </a:r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个同学中共有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个学生每人分配了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个任务（记</a:t>
            </a:r>
            <a:r>
              <a:rPr lang="en-US" altLang="zh-CN" sz="2000">
                <a:sym typeface="+mn-ea"/>
              </a:rPr>
              <a:t>sum[i]</a:t>
            </a:r>
            <a:r>
              <a:rPr lang="zh-CN" altLang="en-US" sz="2000">
                <a:sym typeface="+mn-ea"/>
              </a:rPr>
              <a:t>为排序后前</a:t>
            </a:r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个同学的焦虑度前缀和）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k=0</a:t>
            </a:r>
            <a:r>
              <a:rPr lang="zh-CN" altLang="en-US" sz="2000">
                <a:sym typeface="+mn-ea"/>
              </a:rPr>
              <a:t>时，根据相对关系可知，</a:t>
            </a:r>
            <a:r>
              <a:rPr lang="en-US" altLang="zh-CN" sz="2000">
                <a:sym typeface="+mn-ea"/>
              </a:rPr>
              <a:t>f[i][j]=f[i][j-i]</a:t>
            </a:r>
            <a:r>
              <a:rPr lang="zh-CN" altLang="en-US" sz="2000">
                <a:sym typeface="+mn-ea"/>
              </a:rPr>
              <a:t>；</a:t>
            </a:r>
            <a:r>
              <a:rPr lang="en-US" altLang="zh-CN" sz="2000">
                <a:sym typeface="+mn-ea"/>
              </a:rPr>
              <a:t>k!=0</a:t>
            </a:r>
            <a:r>
              <a:rPr lang="zh-CN" altLang="en-US" sz="2000">
                <a:sym typeface="+mn-ea"/>
              </a:rPr>
              <a:t>时，</a:t>
            </a:r>
            <a:r>
              <a:rPr lang="en-US" altLang="zh-CN" sz="2000">
                <a:sym typeface="+mn-ea"/>
              </a:rPr>
              <a:t>f[i][j]=f[i-k][j-k]+(sum[i]-sum[i-k])*(i-k);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复杂度</a:t>
            </a:r>
            <a:r>
              <a:rPr lang="en-US" altLang="zh-CN" sz="2000"/>
              <a:t>O(n^2*m)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7435" y="4848225"/>
            <a:ext cx="1771015" cy="1613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30" y="4805680"/>
            <a:ext cx="1871345" cy="127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05" y="4733925"/>
            <a:ext cx="2191385" cy="1842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95" y="4805680"/>
            <a:ext cx="2455545" cy="165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</a:t>
            </a:r>
            <a:r>
              <a:rPr lang="zh-CN" altLang="en-US"/>
              <a:t>：装备强化</a:t>
            </a:r>
            <a:r>
              <a:rPr lang="en-US" altLang="zh-CN"/>
              <a:t>	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40000"/>
              </a:lnSpc>
            </a:pPr>
            <a:r>
              <a:rPr lang="zh-CN" altLang="en-US"/>
              <a:t>题意：给定一个体积为</a:t>
            </a:r>
            <a:r>
              <a:rPr lang="en-US" altLang="zh-CN"/>
              <a:t>m</a:t>
            </a:r>
            <a:r>
              <a:rPr lang="zh-CN" altLang="en-US"/>
              <a:t>的背包，共有</a:t>
            </a:r>
            <a:r>
              <a:rPr lang="en-US" altLang="zh-CN"/>
              <a:t>n</a:t>
            </a:r>
            <a:r>
              <a:rPr lang="zh-CN" altLang="en-US"/>
              <a:t>个物品组，每个物品组有</a:t>
            </a:r>
            <a:r>
              <a:rPr lang="en-US" altLang="zh-CN"/>
              <a:t>4</a:t>
            </a:r>
            <a:r>
              <a:rPr lang="zh-CN" altLang="en-US"/>
              <a:t>件物品，每件物品体积为ui，价值为vi。每组至多选择1个物品，求不超过背包体积时的最大物品选择价值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：分组背包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zh-CN" altLang="en-US"/>
              <a:t>复杂度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32630" y="857250"/>
            <a:ext cx="202882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1A</a:t>
            </a:r>
            <a:r>
              <a:rPr lang="zh-CN" altLang="en-US" sz="2800">
                <a:sym typeface="+mn-ea"/>
              </a:rPr>
              <a:t>：黄琬景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6915" y="4284345"/>
            <a:ext cx="1746885" cy="2339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zh-CN" altLang="en-US"/>
              <a:t>：信道连接</a:t>
            </a:r>
            <a:r>
              <a:rPr lang="en-US" altLang="zh-CN"/>
              <a:t>	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220"/>
              <a:t>题意：在一个左右均有 </a:t>
            </a:r>
            <a:r>
              <a:rPr lang="en-US" altLang="zh-CN" sz="2220"/>
              <a:t>n</a:t>
            </a:r>
            <a:r>
              <a:rPr lang="zh-CN" altLang="en-US" sz="2220"/>
              <a:t>个点的二分图当中，</a:t>
            </a:r>
            <a:r>
              <a:rPr lang="zh-CN" altLang="en-US" sz="2220">
                <a:sym typeface="+mn-ea"/>
              </a:rPr>
              <a:t>左边每个点只会向编号大于等于它的编号的右边点连线，</a:t>
            </a:r>
            <a:r>
              <a:rPr lang="zh-CN" altLang="en-US" sz="2220"/>
              <a:t>左边的每个点最少有</a:t>
            </a:r>
            <a:r>
              <a:rPr lang="en-US" altLang="zh-CN" sz="2220"/>
              <a:t>1</a:t>
            </a:r>
            <a:r>
              <a:rPr lang="zh-CN" altLang="en-US" sz="2220"/>
              <a:t>条边可选择，最多有</a:t>
            </a:r>
            <a:r>
              <a:rPr lang="en-US" altLang="zh-CN" sz="2220"/>
              <a:t>4</a:t>
            </a:r>
            <a:r>
              <a:rPr lang="zh-CN" altLang="en-US" sz="2220"/>
              <a:t>条边可选择</a:t>
            </a:r>
            <a:r>
              <a:rPr lang="zh-CN" altLang="en-US" sz="2220"/>
              <a:t>。</a:t>
            </a:r>
            <a:endParaRPr lang="zh-CN" altLang="en-US" sz="2220"/>
          </a:p>
          <a:p>
            <a:pPr marL="0" indent="0">
              <a:buNone/>
            </a:pPr>
            <a:r>
              <a:rPr lang="zh-CN" altLang="en-US" sz="2220"/>
              <a:t>现在要选择其中的一些边，求满足如下条件时的最小花费：</a:t>
            </a:r>
            <a:endParaRPr lang="zh-CN" altLang="en-US" sz="2220"/>
          </a:p>
          <a:p>
            <a:pPr marL="0" indent="0">
              <a:buNone/>
            </a:pPr>
            <a:r>
              <a:rPr lang="en-US" altLang="zh-CN" sz="2220"/>
              <a:t>1.</a:t>
            </a:r>
            <a:r>
              <a:rPr lang="zh-CN" altLang="en-US" sz="2220"/>
              <a:t>右边的每一个点都要被覆盖到；</a:t>
            </a:r>
            <a:endParaRPr lang="zh-CN" altLang="en-US" sz="2220"/>
          </a:p>
          <a:p>
            <a:pPr marL="0" indent="0">
              <a:buNone/>
            </a:pPr>
            <a:r>
              <a:rPr lang="en-US" altLang="zh-CN" sz="2220"/>
              <a:t>2.</a:t>
            </a:r>
            <a:r>
              <a:rPr lang="zh-CN" altLang="en-US" sz="2220"/>
              <a:t>有一个 01 矩阵       ，若</a:t>
            </a:r>
            <a:r>
              <a:rPr lang="en-US" altLang="zh-CN" sz="2220"/>
              <a:t>	</a:t>
            </a:r>
            <a:r>
              <a:rPr lang="zh-CN" altLang="en-US" sz="2220"/>
              <a:t>= 1 则表示左边第 i 个点和第 j 个点不能同时被覆盖到；</a:t>
            </a:r>
            <a:endParaRPr lang="zh-CN" altLang="en-US" sz="2220"/>
          </a:p>
          <a:p>
            <a:pPr marL="0" indent="0">
              <a:buNone/>
            </a:pPr>
            <a:r>
              <a:rPr lang="en-US" altLang="zh-CN" sz="2220"/>
              <a:t>3.</a:t>
            </a:r>
            <a:r>
              <a:rPr lang="zh-CN" altLang="en-US" sz="2220"/>
              <a:t>对于左边的每一个点，如果它没被覆盖到则费用为 0，否则费用为          ，其中</a:t>
            </a:r>
            <a:r>
              <a:rPr lang="en-US" altLang="zh-CN" sz="2220"/>
              <a:t>	</a:t>
            </a:r>
            <a:r>
              <a:rPr lang="zh-CN" altLang="en-US" sz="2220"/>
              <a:t>表示被它被覆盖的次数。</a:t>
            </a:r>
            <a:endParaRPr lang="zh-CN" altLang="en-US" sz="2220"/>
          </a:p>
          <a:p>
            <a:pPr marL="0" indent="0">
              <a:buNone/>
            </a:pPr>
            <a:r>
              <a:rPr lang="en-US" altLang="zh-CN" sz="2220">
                <a:sym typeface="+mn-ea"/>
              </a:rPr>
              <a:t>tag</a:t>
            </a:r>
            <a:r>
              <a:rPr lang="zh-CN" altLang="en-US" sz="2220">
                <a:sym typeface="+mn-ea"/>
              </a:rPr>
              <a:t>：状态压缩</a:t>
            </a:r>
            <a:r>
              <a:rPr lang="en-US" altLang="zh-CN" sz="2220">
                <a:sym typeface="+mn-ea"/>
              </a:rPr>
              <a:t>dp</a:t>
            </a:r>
            <a:endParaRPr lang="en-US" altLang="zh-CN" sz="2220"/>
          </a:p>
          <a:p>
            <a:pPr marL="0" indent="0">
              <a:buNone/>
            </a:pPr>
            <a:endParaRPr lang="zh-CN" altLang="en-US" sz="222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9905" y="3231515"/>
          <a:ext cx="42799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" imgW="190500" imgH="241300" progId="Equation.KSEE3">
                  <p:embed/>
                </p:oleObj>
              </mc:Choice>
              <mc:Fallback>
                <p:oleObj name="" r:id="rId2" imgW="190500" imgH="2413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9905" y="3231515"/>
                        <a:ext cx="427990" cy="54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885" y="3231515"/>
          <a:ext cx="42799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190500" imgH="241300" progId="Equation.KSEE3">
                  <p:embed/>
                </p:oleObj>
              </mc:Choice>
              <mc:Fallback>
                <p:oleObj name="" r:id="rId4" imgW="190500" imgH="2413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885" y="3231515"/>
                        <a:ext cx="427990" cy="54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6260" y="3727450"/>
          <a:ext cx="44513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5" imgW="203200" imgH="254000" progId="Equation.KSEE3">
                  <p:embed/>
                </p:oleObj>
              </mc:Choice>
              <mc:Fallback>
                <p:oleObj name="" r:id="rId5" imgW="203200" imgH="2540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6260" y="3727450"/>
                        <a:ext cx="445135" cy="5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7675" y="3727450"/>
          <a:ext cx="54483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7" imgW="304800" imgH="254000" progId="Equation.KSEE3">
                  <p:embed/>
                </p:oleObj>
              </mc:Choice>
              <mc:Fallback>
                <p:oleObj name="" r:id="rId7" imgW="304800" imgH="2540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7675" y="3727450"/>
                        <a:ext cx="54483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77105" y="806450"/>
            <a:ext cx="221107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1A</a:t>
            </a:r>
            <a:r>
              <a:rPr lang="zh-CN" altLang="en-US" sz="2800">
                <a:sym typeface="+mn-ea"/>
              </a:rPr>
              <a:t>：张嘉淇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zh-CN" altLang="en-US"/>
              <a:t>：信道连接 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因为点的数量很少，我们可以考虑</a:t>
            </a:r>
            <a:r>
              <a:rPr lang="zh-CN" altLang="en-US" sz="2400" b="1"/>
              <a:t>状压dp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/>
              <a:t>d[i][ls][rs]表示对于左边前i个点满足题意要求时,左边点的状态为ls,右边点的状态为rs的最小花费</a:t>
            </a:r>
            <a:endParaRPr lang="zh-CN" altLang="en-US" sz="2400"/>
          </a:p>
          <a:p>
            <a:r>
              <a:rPr lang="zh-CN" altLang="en-US" sz="2400"/>
              <a:t>我们发现ls和rs都是2^n的,共需要</a:t>
            </a:r>
            <a:r>
              <a:rPr lang="en-US" altLang="zh-CN" sz="2400"/>
              <a:t>n*2^(2n),</a:t>
            </a:r>
            <a:r>
              <a:rPr lang="zh-CN" altLang="en-US" sz="2400"/>
              <a:t>复杂度和空间大小都不满足限制.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zh-CN" altLang="en-US"/>
              <a:t>：信道连接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95215"/>
          </a:xfrm>
        </p:spPr>
        <p:txBody>
          <a:bodyPr>
            <a:normAutofit/>
          </a:bodyPr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性质：题目给出</a:t>
            </a:r>
            <a:r>
              <a:rPr lang="zh-CN" altLang="en-US" sz="2400">
                <a:sym typeface="+mn-ea"/>
              </a:rPr>
              <a:t>左边每个点只会向编号大于等于它的编号的右边点连线</a:t>
            </a:r>
            <a:endParaRPr lang="zh-CN" altLang="en-US" sz="2400">
              <a:sym typeface="+mn-ea"/>
            </a:endParaRPr>
          </a:p>
          <a:p>
            <a:pPr marL="0" indent="0" fontAlgn="auto">
              <a:buNone/>
            </a:pPr>
            <a:endParaRPr lang="zh-CN" altLang="en-US" sz="2400"/>
          </a:p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那么考虑完左边前i个点后:</a:t>
            </a:r>
            <a:endParaRPr lang="zh-CN" altLang="en-US" sz="2400"/>
          </a:p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1.左边的后n-i个点一定未被选</a:t>
            </a:r>
            <a:endParaRPr lang="zh-CN" altLang="en-US" sz="2400"/>
          </a:p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2.右边的前i个点一定已经被选了(如果没被选之后也不可能再被选)</a:t>
            </a:r>
            <a:endParaRPr lang="zh-CN" altLang="en-US" sz="2400">
              <a:sym typeface="+mn-ea"/>
            </a:endParaRPr>
          </a:p>
          <a:p>
            <a:pPr marL="0" indent="0" fontAlgn="auto">
              <a:buNone/>
            </a:pPr>
            <a:endParaRPr lang="zh-CN" altLang="en-US" sz="2400"/>
          </a:p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因此只需要在枚举到i</a:t>
            </a:r>
            <a:r>
              <a:rPr lang="en-US" altLang="zh-CN" sz="2400">
                <a:sym typeface="+mn-ea"/>
              </a:rPr>
              <a:t>+1</a:t>
            </a:r>
            <a:r>
              <a:rPr lang="zh-CN" altLang="en-US" sz="2400">
                <a:sym typeface="+mn-ea"/>
              </a:rPr>
              <a:t>个点时，我们只需要存储左边前i个点的状态和右边后n-i个点的状态就可以了</a:t>
            </a:r>
            <a:endParaRPr lang="zh-CN" altLang="en-US" sz="2400">
              <a:sym typeface="+mn-ea"/>
            </a:endParaRPr>
          </a:p>
          <a:p>
            <a:pPr marL="0" indent="0" fontAlgn="auto">
              <a:buNone/>
            </a:pPr>
            <a:r>
              <a:rPr lang="zh-CN" altLang="en-US" sz="2400">
                <a:sym typeface="+mn-ea"/>
              </a:rPr>
              <a:t>令d[i][j]表示枚举到i,而</a:t>
            </a:r>
            <a:r>
              <a:rPr lang="en-US" altLang="zh-CN" sz="2400">
                <a:sym typeface="+mn-ea"/>
              </a:rPr>
              <a:t>j=</a:t>
            </a:r>
            <a:r>
              <a:rPr lang="zh-CN" altLang="en-US" sz="2400">
                <a:sym typeface="+mn-ea"/>
              </a:rPr>
              <a:t>ls|rs的最小合法代价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：信道连接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左半部[0,i-1]：</a:t>
            </a:r>
            <a:r>
              <a:rPr lang="zh-CN" altLang="en-US"/>
              <a:t>ls=(j&amp;((1&lt;&lt;i)-1));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右半部[i,n-1]：</a:t>
            </a:r>
            <a:r>
              <a:rPr lang="zh-CN" altLang="en-US"/>
              <a:t>rs=(j&amp;((1&lt;&lt;n)-(1&lt;&lt;i)));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：信道连接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415"/>
            <a:ext cx="10515600" cy="4351338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2324100"/>
            <a:ext cx="7564755" cy="4074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7945" y="1494155"/>
            <a:ext cx="8082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ym typeface="+mn-ea"/>
              </a:rPr>
              <a:t>考虑左边第i个点的时候,可以枚举边的选择（</a:t>
            </a:r>
            <a:r>
              <a:rPr lang="zh-CN" altLang="en-US" sz="2400">
                <a:sym typeface="+mn-ea"/>
              </a:rPr>
              <a:t>保证右边第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个点已被覆盖）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：卷</a:t>
            </a:r>
            <a:r>
              <a:rPr lang="en-US" altLang="zh-CN"/>
              <a:t>	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题意：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：贪心</a:t>
            </a:r>
            <a:r>
              <a:rPr lang="en-US" altLang="zh-CN">
                <a:sym typeface="+mn-ea"/>
              </a:rPr>
              <a:t>+dp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8280" y="866775"/>
            <a:ext cx="223139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1A</a:t>
            </a:r>
            <a:r>
              <a:rPr lang="zh-CN" altLang="en-US" sz="2800">
                <a:sym typeface="+mn-ea"/>
              </a:rPr>
              <a:t>：张嘉淇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2277110"/>
            <a:ext cx="9503410" cy="230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85" y="4685665"/>
            <a:ext cx="7613015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：卷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对于一种确定的分配方案，每一个任务分配数大于它的分配数个数（简称大于个数）是确定的。因此对于任意一种方案，我们的任务相当于是将大于个数</a:t>
            </a:r>
            <a:r>
              <a:rPr lang="zh-CN" altLang="en-US" sz="2400">
                <a:sym typeface="+mn-ea"/>
              </a:rPr>
              <a:t>分配给学生。</a:t>
            </a:r>
            <a:endParaRPr lang="zh-CN" altLang="en-US" sz="2400"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可以证明一定存在一种</a:t>
            </a:r>
            <a:r>
              <a:rPr lang="zh-CN" altLang="en-US" sz="2400">
                <a:sym typeface="+mn-ea"/>
              </a:rPr>
              <a:t>最优解方案为</a:t>
            </a:r>
            <a:r>
              <a:rPr lang="zh-CN" altLang="en-US" sz="2400">
                <a:sym typeface="+mn-ea"/>
              </a:rPr>
              <a:t>：将所有学生按焦虑度</a:t>
            </a:r>
            <a:r>
              <a:rPr lang="en-US" altLang="zh-CN" sz="2400">
                <a:sym typeface="+mn-ea"/>
              </a:rPr>
              <a:t>anxious</a:t>
            </a:r>
            <a:r>
              <a:rPr lang="zh-CN" altLang="en-US" sz="2400">
                <a:sym typeface="+mn-ea"/>
              </a:rPr>
              <a:t>[i]排序后，焦虑度从大到小对应分配的任务数一定是</a:t>
            </a:r>
            <a:r>
              <a:rPr lang="zh-CN" altLang="en-US" sz="2400" b="1">
                <a:sym typeface="+mn-ea"/>
              </a:rPr>
              <a:t>单调不减</a:t>
            </a:r>
            <a:r>
              <a:rPr lang="zh-CN" altLang="en-US" sz="2400">
                <a:sym typeface="+mn-ea"/>
              </a:rPr>
              <a:t>的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证明：</a:t>
            </a:r>
            <a:r>
              <a:rPr lang="zh-CN" altLang="en-US" sz="2400">
                <a:sym typeface="+mn-ea"/>
              </a:rPr>
              <a:t>排序不等式（选修</a:t>
            </a:r>
            <a:r>
              <a:rPr lang="en-US" altLang="zh-CN" sz="2400">
                <a:sym typeface="+mn-ea"/>
              </a:rPr>
              <a:t>4-5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WPS 演示</Application>
  <PresentationFormat>宽屏</PresentationFormat>
  <Paragraphs>91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动态规划GHI题解</vt:lpstr>
      <vt:lpstr>G：装备强化	</vt:lpstr>
      <vt:lpstr>H：信道连接	</vt:lpstr>
      <vt:lpstr>H：信道连接 </vt:lpstr>
      <vt:lpstr>H：信道连接 </vt:lpstr>
      <vt:lpstr>H：信道连接 </vt:lpstr>
      <vt:lpstr>H：信道连接 </vt:lpstr>
      <vt:lpstr>I：卷	</vt:lpstr>
      <vt:lpstr>I：卷</vt:lpstr>
      <vt:lpstr>I：卷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Perfect</cp:lastModifiedBy>
  <cp:revision>18</cp:revision>
  <dcterms:created xsi:type="dcterms:W3CDTF">2021-05-19T07:56:00Z</dcterms:created>
  <dcterms:modified xsi:type="dcterms:W3CDTF">2021-05-29T11:31:04Z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